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64" r:id="rId1"/>
  </p:sldMasterIdLst>
  <p:notesMasterIdLst>
    <p:notesMasterId r:id="rId26"/>
  </p:notesMasterIdLst>
  <p:handoutMasterIdLst>
    <p:handoutMasterId r:id="rId27"/>
  </p:handoutMasterIdLst>
  <p:sldIdLst>
    <p:sldId id="268" r:id="rId2"/>
    <p:sldId id="299" r:id="rId3"/>
    <p:sldId id="297" r:id="rId4"/>
    <p:sldId id="287" r:id="rId5"/>
    <p:sldId id="288" r:id="rId6"/>
    <p:sldId id="290" r:id="rId7"/>
    <p:sldId id="308" r:id="rId8"/>
    <p:sldId id="309" r:id="rId9"/>
    <p:sldId id="310" r:id="rId10"/>
    <p:sldId id="311" r:id="rId11"/>
    <p:sldId id="312" r:id="rId12"/>
    <p:sldId id="313" r:id="rId13"/>
    <p:sldId id="314" r:id="rId14"/>
    <p:sldId id="315" r:id="rId15"/>
    <p:sldId id="316" r:id="rId16"/>
    <p:sldId id="317" r:id="rId17"/>
    <p:sldId id="335" r:id="rId18"/>
    <p:sldId id="338" r:id="rId19"/>
    <p:sldId id="339" r:id="rId20"/>
    <p:sldId id="340" r:id="rId21"/>
    <p:sldId id="341" r:id="rId22"/>
    <p:sldId id="342" r:id="rId23"/>
    <p:sldId id="343" r:id="rId24"/>
    <p:sldId id="33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333399"/>
    <a:srgbClr val="000066"/>
    <a:srgbClr val="0033CC"/>
    <a:srgbClr val="66320F"/>
    <a:srgbClr val="5A2C0E"/>
    <a:srgbClr val="FFD667"/>
    <a:srgbClr val="FFCE67"/>
    <a:srgbClr val="000088"/>
    <a:srgbClr val="FFAC2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9784" autoAdjust="0"/>
  </p:normalViewPr>
  <p:slideViewPr>
    <p:cSldViewPr snapToGrid="0" snapToObjects="1">
      <p:cViewPr>
        <p:scale>
          <a:sx n="80" d="100"/>
          <a:sy n="80" d="100"/>
        </p:scale>
        <p:origin x="-6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E39EC0-7274-ED45-ACC6-97B51DC8ABDF}" type="doc">
      <dgm:prSet loTypeId="urn:microsoft.com/office/officeart/2005/8/layout/hierarchy1" loCatId="" qsTypeId="urn:microsoft.com/office/officeart/2005/8/quickstyle/3D2" qsCatId="3D" csTypeId="urn:microsoft.com/office/officeart/2005/8/colors/colorful3" csCatId="colorful" phldr="1"/>
      <dgm:spPr/>
      <dgm:t>
        <a:bodyPr/>
        <a:lstStyle/>
        <a:p>
          <a:endParaRPr lang="en-US"/>
        </a:p>
      </dgm:t>
    </dgm:pt>
    <dgm:pt modelId="{C03E9CA2-2873-E744-97DA-CBA2B4B6B743}">
      <dgm:prSet phldrT="[Text]" custT="1"/>
      <dgm:spPr/>
      <dgm:t>
        <a:bodyPr/>
        <a:lstStyle/>
        <a:p>
          <a:pPr>
            <a:lnSpc>
              <a:spcPct val="90000"/>
            </a:lnSpc>
            <a:spcAft>
              <a:spcPts val="0"/>
            </a:spcAft>
          </a:pPr>
          <a:r>
            <a:rPr lang="en-US" sz="4300" b="1" dirty="0" smtClean="0">
              <a:solidFill>
                <a:srgbClr val="000076"/>
              </a:solidFill>
            </a:rPr>
            <a:t>MPCAC</a:t>
          </a:r>
        </a:p>
        <a:p>
          <a:pPr>
            <a:lnSpc>
              <a:spcPct val="80000"/>
            </a:lnSpc>
            <a:spcAft>
              <a:spcPts val="0"/>
            </a:spcAft>
          </a:pPr>
          <a:r>
            <a:rPr lang="en-US" sz="2400" dirty="0" smtClean="0">
              <a:solidFill>
                <a:srgbClr val="000076"/>
              </a:solidFill>
            </a:rPr>
            <a:t>Masters in Psychology and Counseling Accreditation Council </a:t>
          </a:r>
          <a:endParaRPr lang="en-US" sz="2400" dirty="0">
            <a:solidFill>
              <a:srgbClr val="000076"/>
            </a:solidFill>
          </a:endParaRPr>
        </a:p>
      </dgm:t>
    </dgm:pt>
    <dgm:pt modelId="{C43E64B5-611F-E54E-BFDF-66BCE33C6B9C}" type="parTrans" cxnId="{EF8EFFAD-331E-BF42-9A29-2ECB07D05BDC}">
      <dgm:prSet/>
      <dgm:spPr/>
      <dgm:t>
        <a:bodyPr/>
        <a:lstStyle/>
        <a:p>
          <a:endParaRPr lang="en-US"/>
        </a:p>
      </dgm:t>
    </dgm:pt>
    <dgm:pt modelId="{064DA859-A81F-354C-BE60-FC1EF74FEBC3}" type="sibTrans" cxnId="{EF8EFFAD-331E-BF42-9A29-2ECB07D05BDC}">
      <dgm:prSet/>
      <dgm:spPr/>
      <dgm:t>
        <a:bodyPr/>
        <a:lstStyle/>
        <a:p>
          <a:endParaRPr lang="en-US"/>
        </a:p>
      </dgm:t>
    </dgm:pt>
    <dgm:pt modelId="{EAC9D6FB-4A61-A343-ABF3-0E62B3C0C0BB}">
      <dgm:prSet phldrT="[Text]" custT="1"/>
      <dgm:spPr/>
      <dgm:t>
        <a:bodyPr/>
        <a:lstStyle/>
        <a:p>
          <a:pPr>
            <a:lnSpc>
              <a:spcPct val="90000"/>
            </a:lnSpc>
            <a:spcAft>
              <a:spcPts val="0"/>
            </a:spcAft>
          </a:pPr>
          <a:r>
            <a:rPr lang="en-US" sz="3600" b="1" dirty="0" smtClean="0">
              <a:solidFill>
                <a:srgbClr val="773A11"/>
              </a:solidFill>
            </a:rPr>
            <a:t>MCAC</a:t>
          </a:r>
        </a:p>
        <a:p>
          <a:pPr>
            <a:lnSpc>
              <a:spcPct val="80000"/>
            </a:lnSpc>
            <a:spcAft>
              <a:spcPts val="0"/>
            </a:spcAft>
          </a:pPr>
          <a:r>
            <a:rPr lang="en-US" sz="2600" dirty="0" smtClean="0">
              <a:solidFill>
                <a:srgbClr val="000076"/>
              </a:solidFill>
            </a:rPr>
            <a:t>Masters in Counseling Accreditation Committee</a:t>
          </a:r>
          <a:endParaRPr lang="en-US" sz="2600" dirty="0">
            <a:solidFill>
              <a:srgbClr val="000076"/>
            </a:solidFill>
          </a:endParaRPr>
        </a:p>
      </dgm:t>
    </dgm:pt>
    <dgm:pt modelId="{AFDC12F5-CC70-5143-9138-D24A5F04364F}" type="parTrans" cxnId="{37356144-33F0-3E45-A345-EA6F46C5C91C}">
      <dgm:prSet/>
      <dgm:spPr/>
      <dgm:t>
        <a:bodyPr/>
        <a:lstStyle/>
        <a:p>
          <a:endParaRPr lang="en-US" b="1"/>
        </a:p>
      </dgm:t>
    </dgm:pt>
    <dgm:pt modelId="{CC142261-97E2-5B42-835A-8D892700535D}" type="sibTrans" cxnId="{37356144-33F0-3E45-A345-EA6F46C5C91C}">
      <dgm:prSet/>
      <dgm:spPr/>
      <dgm:t>
        <a:bodyPr/>
        <a:lstStyle/>
        <a:p>
          <a:endParaRPr lang="en-US"/>
        </a:p>
      </dgm:t>
    </dgm:pt>
    <dgm:pt modelId="{36AFDED1-8FC8-4541-8BBC-237D52E6FBD3}">
      <dgm:prSet phldrT="[Text]" custT="1"/>
      <dgm:spPr/>
      <dgm:t>
        <a:bodyPr/>
        <a:lstStyle/>
        <a:p>
          <a:pPr algn="ctr">
            <a:lnSpc>
              <a:spcPct val="90000"/>
            </a:lnSpc>
            <a:spcAft>
              <a:spcPts val="0"/>
            </a:spcAft>
          </a:pPr>
          <a:r>
            <a:rPr lang="en-US" sz="3600" b="1" dirty="0" smtClean="0">
              <a:solidFill>
                <a:srgbClr val="3366FF"/>
              </a:solidFill>
            </a:rPr>
            <a:t>MPAC</a:t>
          </a:r>
        </a:p>
        <a:p>
          <a:pPr algn="ctr">
            <a:lnSpc>
              <a:spcPct val="80000"/>
            </a:lnSpc>
            <a:spcAft>
              <a:spcPts val="0"/>
            </a:spcAft>
          </a:pPr>
          <a:r>
            <a:rPr lang="en-US" sz="2600" dirty="0" smtClean="0">
              <a:solidFill>
                <a:srgbClr val="000076"/>
              </a:solidFill>
            </a:rPr>
            <a:t>Masters in Psychology Accreditation Committee</a:t>
          </a:r>
          <a:endParaRPr lang="en-US" sz="2600" dirty="0">
            <a:solidFill>
              <a:srgbClr val="000076"/>
            </a:solidFill>
          </a:endParaRPr>
        </a:p>
      </dgm:t>
    </dgm:pt>
    <dgm:pt modelId="{A58459CE-C504-104A-94F9-FDEB91221559}" type="parTrans" cxnId="{518717A7-550D-4D4F-A621-0824B031ABED}">
      <dgm:prSet/>
      <dgm:spPr/>
      <dgm:t>
        <a:bodyPr/>
        <a:lstStyle/>
        <a:p>
          <a:endParaRPr lang="en-US"/>
        </a:p>
      </dgm:t>
    </dgm:pt>
    <dgm:pt modelId="{CB451391-53A1-B747-A155-9E5C09DF3428}" type="sibTrans" cxnId="{518717A7-550D-4D4F-A621-0824B031ABED}">
      <dgm:prSet/>
      <dgm:spPr/>
      <dgm:t>
        <a:bodyPr/>
        <a:lstStyle/>
        <a:p>
          <a:endParaRPr lang="en-US"/>
        </a:p>
      </dgm:t>
    </dgm:pt>
    <dgm:pt modelId="{E4E88786-5622-F543-A632-4C6205E8CEE5}" type="pres">
      <dgm:prSet presAssocID="{B2E39EC0-7274-ED45-ACC6-97B51DC8ABDF}" presName="hierChild1" presStyleCnt="0">
        <dgm:presLayoutVars>
          <dgm:chPref val="1"/>
          <dgm:dir/>
          <dgm:animOne val="branch"/>
          <dgm:animLvl val="lvl"/>
          <dgm:resizeHandles/>
        </dgm:presLayoutVars>
      </dgm:prSet>
      <dgm:spPr/>
      <dgm:t>
        <a:bodyPr/>
        <a:lstStyle/>
        <a:p>
          <a:endParaRPr lang="en-US"/>
        </a:p>
      </dgm:t>
    </dgm:pt>
    <dgm:pt modelId="{D5AEBAF0-60A4-E745-B3B1-7B4553CFBA43}" type="pres">
      <dgm:prSet presAssocID="{C03E9CA2-2873-E744-97DA-CBA2B4B6B743}" presName="hierRoot1" presStyleCnt="0"/>
      <dgm:spPr/>
      <dgm:t>
        <a:bodyPr/>
        <a:lstStyle/>
        <a:p>
          <a:endParaRPr lang="en-US"/>
        </a:p>
      </dgm:t>
    </dgm:pt>
    <dgm:pt modelId="{5206DE4F-8011-DD47-8917-B550699DC367}" type="pres">
      <dgm:prSet presAssocID="{C03E9CA2-2873-E744-97DA-CBA2B4B6B743}" presName="composite" presStyleCnt="0"/>
      <dgm:spPr/>
      <dgm:t>
        <a:bodyPr/>
        <a:lstStyle/>
        <a:p>
          <a:endParaRPr lang="en-US"/>
        </a:p>
      </dgm:t>
    </dgm:pt>
    <dgm:pt modelId="{600F2FD2-345A-1F4A-8C84-57E124FA71FC}" type="pres">
      <dgm:prSet presAssocID="{C03E9CA2-2873-E744-97DA-CBA2B4B6B743}" presName="background" presStyleLbl="node0" presStyleIdx="0" presStyleCnt="1"/>
      <dgm:spPr/>
      <dgm:t>
        <a:bodyPr/>
        <a:lstStyle/>
        <a:p>
          <a:endParaRPr lang="en-US"/>
        </a:p>
      </dgm:t>
    </dgm:pt>
    <dgm:pt modelId="{053F9B67-8972-D841-84F8-19FE84A0081F}" type="pres">
      <dgm:prSet presAssocID="{C03E9CA2-2873-E744-97DA-CBA2B4B6B743}" presName="text" presStyleLbl="fgAcc0" presStyleIdx="0" presStyleCnt="1" custScaleX="184938" custScaleY="110735" custLinFactNeighborX="12102" custLinFactNeighborY="-1825">
        <dgm:presLayoutVars>
          <dgm:chPref val="3"/>
        </dgm:presLayoutVars>
      </dgm:prSet>
      <dgm:spPr/>
      <dgm:t>
        <a:bodyPr/>
        <a:lstStyle/>
        <a:p>
          <a:endParaRPr lang="en-US"/>
        </a:p>
      </dgm:t>
    </dgm:pt>
    <dgm:pt modelId="{5AC7D562-063E-1C43-97A5-420E4A9BE041}" type="pres">
      <dgm:prSet presAssocID="{C03E9CA2-2873-E744-97DA-CBA2B4B6B743}" presName="hierChild2" presStyleCnt="0"/>
      <dgm:spPr/>
      <dgm:t>
        <a:bodyPr/>
        <a:lstStyle/>
        <a:p>
          <a:endParaRPr lang="en-US"/>
        </a:p>
      </dgm:t>
    </dgm:pt>
    <dgm:pt modelId="{E15CC3E6-0638-B843-981D-6C6A9F171D0E}" type="pres">
      <dgm:prSet presAssocID="{AFDC12F5-CC70-5143-9138-D24A5F04364F}" presName="Name10" presStyleLbl="parChTrans1D2" presStyleIdx="0" presStyleCnt="2"/>
      <dgm:spPr/>
      <dgm:t>
        <a:bodyPr/>
        <a:lstStyle/>
        <a:p>
          <a:endParaRPr lang="en-US"/>
        </a:p>
      </dgm:t>
    </dgm:pt>
    <dgm:pt modelId="{F19174F4-16D2-374F-B6B8-7E27DABB9F03}" type="pres">
      <dgm:prSet presAssocID="{EAC9D6FB-4A61-A343-ABF3-0E62B3C0C0BB}" presName="hierRoot2" presStyleCnt="0"/>
      <dgm:spPr/>
      <dgm:t>
        <a:bodyPr/>
        <a:lstStyle/>
        <a:p>
          <a:endParaRPr lang="en-US"/>
        </a:p>
      </dgm:t>
    </dgm:pt>
    <dgm:pt modelId="{46E807FE-69C5-A345-BCC4-294801361D9F}" type="pres">
      <dgm:prSet presAssocID="{EAC9D6FB-4A61-A343-ABF3-0E62B3C0C0BB}" presName="composite2" presStyleCnt="0"/>
      <dgm:spPr/>
      <dgm:t>
        <a:bodyPr/>
        <a:lstStyle/>
        <a:p>
          <a:endParaRPr lang="en-US"/>
        </a:p>
      </dgm:t>
    </dgm:pt>
    <dgm:pt modelId="{CDA41451-15BF-4240-A0A8-4713C5C30591}" type="pres">
      <dgm:prSet presAssocID="{EAC9D6FB-4A61-A343-ABF3-0E62B3C0C0BB}" presName="background2" presStyleLbl="node2" presStyleIdx="0" presStyleCnt="2"/>
      <dgm:spPr/>
      <dgm:t>
        <a:bodyPr/>
        <a:lstStyle/>
        <a:p>
          <a:endParaRPr lang="en-US"/>
        </a:p>
      </dgm:t>
    </dgm:pt>
    <dgm:pt modelId="{79C34D8D-B190-7748-ACB4-7898C3EEDD65}" type="pres">
      <dgm:prSet presAssocID="{EAC9D6FB-4A61-A343-ABF3-0E62B3C0C0BB}" presName="text2" presStyleLbl="fgAcc2" presStyleIdx="0" presStyleCnt="2" custScaleX="136674" custScaleY="125064" custLinFactNeighborY="-585">
        <dgm:presLayoutVars>
          <dgm:chPref val="3"/>
        </dgm:presLayoutVars>
      </dgm:prSet>
      <dgm:spPr/>
      <dgm:t>
        <a:bodyPr/>
        <a:lstStyle/>
        <a:p>
          <a:endParaRPr lang="en-US"/>
        </a:p>
      </dgm:t>
    </dgm:pt>
    <dgm:pt modelId="{1A95E96C-342B-B244-9E59-E05357325AFF}" type="pres">
      <dgm:prSet presAssocID="{EAC9D6FB-4A61-A343-ABF3-0E62B3C0C0BB}" presName="hierChild3" presStyleCnt="0"/>
      <dgm:spPr/>
      <dgm:t>
        <a:bodyPr/>
        <a:lstStyle/>
        <a:p>
          <a:endParaRPr lang="en-US"/>
        </a:p>
      </dgm:t>
    </dgm:pt>
    <dgm:pt modelId="{3D627E2E-2C79-EE45-B9F7-BBF5CB7642E3}" type="pres">
      <dgm:prSet presAssocID="{A58459CE-C504-104A-94F9-FDEB91221559}" presName="Name10" presStyleLbl="parChTrans1D2" presStyleIdx="1" presStyleCnt="2"/>
      <dgm:spPr/>
      <dgm:t>
        <a:bodyPr/>
        <a:lstStyle/>
        <a:p>
          <a:endParaRPr lang="en-US"/>
        </a:p>
      </dgm:t>
    </dgm:pt>
    <dgm:pt modelId="{FDC08D0F-39A3-A74E-9592-AC76EE49DD65}" type="pres">
      <dgm:prSet presAssocID="{36AFDED1-8FC8-4541-8BBC-237D52E6FBD3}" presName="hierRoot2" presStyleCnt="0"/>
      <dgm:spPr/>
      <dgm:t>
        <a:bodyPr/>
        <a:lstStyle/>
        <a:p>
          <a:endParaRPr lang="en-US"/>
        </a:p>
      </dgm:t>
    </dgm:pt>
    <dgm:pt modelId="{9A1E85F2-FBDA-6A4F-A6EB-6EC29765E35A}" type="pres">
      <dgm:prSet presAssocID="{36AFDED1-8FC8-4541-8BBC-237D52E6FBD3}" presName="composite2" presStyleCnt="0"/>
      <dgm:spPr/>
      <dgm:t>
        <a:bodyPr/>
        <a:lstStyle/>
        <a:p>
          <a:endParaRPr lang="en-US"/>
        </a:p>
      </dgm:t>
    </dgm:pt>
    <dgm:pt modelId="{ABD0B699-5EC5-0B4D-8B0E-859EF0D9BBE2}" type="pres">
      <dgm:prSet presAssocID="{36AFDED1-8FC8-4541-8BBC-237D52E6FBD3}" presName="background2" presStyleLbl="node2" presStyleIdx="1" presStyleCnt="2"/>
      <dgm:spPr/>
      <dgm:t>
        <a:bodyPr/>
        <a:lstStyle/>
        <a:p>
          <a:endParaRPr lang="en-US"/>
        </a:p>
      </dgm:t>
    </dgm:pt>
    <dgm:pt modelId="{089FF884-9BDA-B54B-ABED-4F8F350D5359}" type="pres">
      <dgm:prSet presAssocID="{36AFDED1-8FC8-4541-8BBC-237D52E6FBD3}" presName="text2" presStyleLbl="fgAcc2" presStyleIdx="1" presStyleCnt="2" custScaleX="127726" custScaleY="127322" custLinFactNeighborX="12678" custLinFactNeighborY="23">
        <dgm:presLayoutVars>
          <dgm:chPref val="3"/>
        </dgm:presLayoutVars>
      </dgm:prSet>
      <dgm:spPr/>
      <dgm:t>
        <a:bodyPr/>
        <a:lstStyle/>
        <a:p>
          <a:endParaRPr lang="en-US"/>
        </a:p>
      </dgm:t>
    </dgm:pt>
    <dgm:pt modelId="{5B245C15-9935-5249-8CB2-6A82EA33CC93}" type="pres">
      <dgm:prSet presAssocID="{36AFDED1-8FC8-4541-8BBC-237D52E6FBD3}" presName="hierChild3" presStyleCnt="0"/>
      <dgm:spPr/>
      <dgm:t>
        <a:bodyPr/>
        <a:lstStyle/>
        <a:p>
          <a:endParaRPr lang="en-US"/>
        </a:p>
      </dgm:t>
    </dgm:pt>
  </dgm:ptLst>
  <dgm:cxnLst>
    <dgm:cxn modelId="{518717A7-550D-4D4F-A621-0824B031ABED}" srcId="{C03E9CA2-2873-E744-97DA-CBA2B4B6B743}" destId="{36AFDED1-8FC8-4541-8BBC-237D52E6FBD3}" srcOrd="1" destOrd="0" parTransId="{A58459CE-C504-104A-94F9-FDEB91221559}" sibTransId="{CB451391-53A1-B747-A155-9E5C09DF3428}"/>
    <dgm:cxn modelId="{107DFCDD-16B9-5747-9D51-C5B8CDC9F3AC}" type="presOf" srcId="{C03E9CA2-2873-E744-97DA-CBA2B4B6B743}" destId="{053F9B67-8972-D841-84F8-19FE84A0081F}" srcOrd="0" destOrd="0" presId="urn:microsoft.com/office/officeart/2005/8/layout/hierarchy1"/>
    <dgm:cxn modelId="{D456C6CC-3E9B-B24E-B03B-456765A0589D}" type="presOf" srcId="{A58459CE-C504-104A-94F9-FDEB91221559}" destId="{3D627E2E-2C79-EE45-B9F7-BBF5CB7642E3}" srcOrd="0" destOrd="0" presId="urn:microsoft.com/office/officeart/2005/8/layout/hierarchy1"/>
    <dgm:cxn modelId="{FE23E7DB-F6E9-2D47-A427-BBED1900B521}" type="presOf" srcId="{EAC9D6FB-4A61-A343-ABF3-0E62B3C0C0BB}" destId="{79C34D8D-B190-7748-ACB4-7898C3EEDD65}" srcOrd="0" destOrd="0" presId="urn:microsoft.com/office/officeart/2005/8/layout/hierarchy1"/>
    <dgm:cxn modelId="{78456831-5116-A748-A637-5216A8C56C01}" type="presOf" srcId="{36AFDED1-8FC8-4541-8BBC-237D52E6FBD3}" destId="{089FF884-9BDA-B54B-ABED-4F8F350D5359}" srcOrd="0" destOrd="0" presId="urn:microsoft.com/office/officeart/2005/8/layout/hierarchy1"/>
    <dgm:cxn modelId="{1920359D-F5EC-4448-9666-14E94B5B1FBB}" type="presOf" srcId="{B2E39EC0-7274-ED45-ACC6-97B51DC8ABDF}" destId="{E4E88786-5622-F543-A632-4C6205E8CEE5}" srcOrd="0" destOrd="0" presId="urn:microsoft.com/office/officeart/2005/8/layout/hierarchy1"/>
    <dgm:cxn modelId="{4313EC45-DC7D-0E4D-BF7E-BDA7DB769CB6}" type="presOf" srcId="{AFDC12F5-CC70-5143-9138-D24A5F04364F}" destId="{E15CC3E6-0638-B843-981D-6C6A9F171D0E}" srcOrd="0" destOrd="0" presId="urn:microsoft.com/office/officeart/2005/8/layout/hierarchy1"/>
    <dgm:cxn modelId="{37356144-33F0-3E45-A345-EA6F46C5C91C}" srcId="{C03E9CA2-2873-E744-97DA-CBA2B4B6B743}" destId="{EAC9D6FB-4A61-A343-ABF3-0E62B3C0C0BB}" srcOrd="0" destOrd="0" parTransId="{AFDC12F5-CC70-5143-9138-D24A5F04364F}" sibTransId="{CC142261-97E2-5B42-835A-8D892700535D}"/>
    <dgm:cxn modelId="{EF8EFFAD-331E-BF42-9A29-2ECB07D05BDC}" srcId="{B2E39EC0-7274-ED45-ACC6-97B51DC8ABDF}" destId="{C03E9CA2-2873-E744-97DA-CBA2B4B6B743}" srcOrd="0" destOrd="0" parTransId="{C43E64B5-611F-E54E-BFDF-66BCE33C6B9C}" sibTransId="{064DA859-A81F-354C-BE60-FC1EF74FEBC3}"/>
    <dgm:cxn modelId="{2294F34B-615B-CA40-9EAA-6A93FAFBE9F8}" type="presParOf" srcId="{E4E88786-5622-F543-A632-4C6205E8CEE5}" destId="{D5AEBAF0-60A4-E745-B3B1-7B4553CFBA43}" srcOrd="0" destOrd="0" presId="urn:microsoft.com/office/officeart/2005/8/layout/hierarchy1"/>
    <dgm:cxn modelId="{81A0EBBD-7828-8344-80E3-53FB5A0A7F6F}" type="presParOf" srcId="{D5AEBAF0-60A4-E745-B3B1-7B4553CFBA43}" destId="{5206DE4F-8011-DD47-8917-B550699DC367}" srcOrd="0" destOrd="0" presId="urn:microsoft.com/office/officeart/2005/8/layout/hierarchy1"/>
    <dgm:cxn modelId="{8155DFBA-D192-5F4A-B337-8F8C6DF0009A}" type="presParOf" srcId="{5206DE4F-8011-DD47-8917-B550699DC367}" destId="{600F2FD2-345A-1F4A-8C84-57E124FA71FC}" srcOrd="0" destOrd="0" presId="urn:microsoft.com/office/officeart/2005/8/layout/hierarchy1"/>
    <dgm:cxn modelId="{9C2EB8AE-0464-2F42-B484-2AF89A3CBA47}" type="presParOf" srcId="{5206DE4F-8011-DD47-8917-B550699DC367}" destId="{053F9B67-8972-D841-84F8-19FE84A0081F}" srcOrd="1" destOrd="0" presId="urn:microsoft.com/office/officeart/2005/8/layout/hierarchy1"/>
    <dgm:cxn modelId="{9CF1EF9B-8379-214D-A888-B26BAC976377}" type="presParOf" srcId="{D5AEBAF0-60A4-E745-B3B1-7B4553CFBA43}" destId="{5AC7D562-063E-1C43-97A5-420E4A9BE041}" srcOrd="1" destOrd="0" presId="urn:microsoft.com/office/officeart/2005/8/layout/hierarchy1"/>
    <dgm:cxn modelId="{23DA56E2-8263-0444-9578-EBE4C5EFD529}" type="presParOf" srcId="{5AC7D562-063E-1C43-97A5-420E4A9BE041}" destId="{E15CC3E6-0638-B843-981D-6C6A9F171D0E}" srcOrd="0" destOrd="0" presId="urn:microsoft.com/office/officeart/2005/8/layout/hierarchy1"/>
    <dgm:cxn modelId="{48EA3EE6-9004-5A4F-AD7D-779D9F4A1819}" type="presParOf" srcId="{5AC7D562-063E-1C43-97A5-420E4A9BE041}" destId="{F19174F4-16D2-374F-B6B8-7E27DABB9F03}" srcOrd="1" destOrd="0" presId="urn:microsoft.com/office/officeart/2005/8/layout/hierarchy1"/>
    <dgm:cxn modelId="{1CE8DF32-42A5-B54B-915D-752FC7632915}" type="presParOf" srcId="{F19174F4-16D2-374F-B6B8-7E27DABB9F03}" destId="{46E807FE-69C5-A345-BCC4-294801361D9F}" srcOrd="0" destOrd="0" presId="urn:microsoft.com/office/officeart/2005/8/layout/hierarchy1"/>
    <dgm:cxn modelId="{9F91BE04-040F-F144-BA5F-E79CA9119F90}" type="presParOf" srcId="{46E807FE-69C5-A345-BCC4-294801361D9F}" destId="{CDA41451-15BF-4240-A0A8-4713C5C30591}" srcOrd="0" destOrd="0" presId="urn:microsoft.com/office/officeart/2005/8/layout/hierarchy1"/>
    <dgm:cxn modelId="{BFFF745C-C47C-4A40-B856-68DD10754606}" type="presParOf" srcId="{46E807FE-69C5-A345-BCC4-294801361D9F}" destId="{79C34D8D-B190-7748-ACB4-7898C3EEDD65}" srcOrd="1" destOrd="0" presId="urn:microsoft.com/office/officeart/2005/8/layout/hierarchy1"/>
    <dgm:cxn modelId="{36B03B3A-A1A9-CE4B-B8A9-F1164C9F8981}" type="presParOf" srcId="{F19174F4-16D2-374F-B6B8-7E27DABB9F03}" destId="{1A95E96C-342B-B244-9E59-E05357325AFF}" srcOrd="1" destOrd="0" presId="urn:microsoft.com/office/officeart/2005/8/layout/hierarchy1"/>
    <dgm:cxn modelId="{497FB7C3-A556-7C40-9539-D6F993B99A19}" type="presParOf" srcId="{5AC7D562-063E-1C43-97A5-420E4A9BE041}" destId="{3D627E2E-2C79-EE45-B9F7-BBF5CB7642E3}" srcOrd="2" destOrd="0" presId="urn:microsoft.com/office/officeart/2005/8/layout/hierarchy1"/>
    <dgm:cxn modelId="{3B5B491F-11CB-C74A-BEDE-3BA27E9DCB9D}" type="presParOf" srcId="{5AC7D562-063E-1C43-97A5-420E4A9BE041}" destId="{FDC08D0F-39A3-A74E-9592-AC76EE49DD65}" srcOrd="3" destOrd="0" presId="urn:microsoft.com/office/officeart/2005/8/layout/hierarchy1"/>
    <dgm:cxn modelId="{C35EE992-ECEE-FF4C-95B7-417800F4F584}" type="presParOf" srcId="{FDC08D0F-39A3-A74E-9592-AC76EE49DD65}" destId="{9A1E85F2-FBDA-6A4F-A6EB-6EC29765E35A}" srcOrd="0" destOrd="0" presId="urn:microsoft.com/office/officeart/2005/8/layout/hierarchy1"/>
    <dgm:cxn modelId="{2A5F6A4D-E851-B640-AEB3-365AA1611F82}" type="presParOf" srcId="{9A1E85F2-FBDA-6A4F-A6EB-6EC29765E35A}" destId="{ABD0B699-5EC5-0B4D-8B0E-859EF0D9BBE2}" srcOrd="0" destOrd="0" presId="urn:microsoft.com/office/officeart/2005/8/layout/hierarchy1"/>
    <dgm:cxn modelId="{6B0FDF6F-9221-824B-B9AF-3F788D2B2FF6}" type="presParOf" srcId="{9A1E85F2-FBDA-6A4F-A6EB-6EC29765E35A}" destId="{089FF884-9BDA-B54B-ABED-4F8F350D5359}" srcOrd="1" destOrd="0" presId="urn:microsoft.com/office/officeart/2005/8/layout/hierarchy1"/>
    <dgm:cxn modelId="{29669CDE-B93F-074D-BED6-C5638A03A4EC}" type="presParOf" srcId="{FDC08D0F-39A3-A74E-9592-AC76EE49DD65}" destId="{5B245C15-9935-5249-8CB2-6A82EA33CC93}" srcOrd="1" destOrd="0" presId="urn:microsoft.com/office/officeart/2005/8/layout/hierarchy1"/>
  </dgm:cxnLst>
  <dgm:bg/>
  <dgm:whole>
    <a:ln>
      <a:noFill/>
    </a:ln>
  </dgm:whole>
  <dgm:extLst>
    <a:ext uri="{C62137D5-CB1D-491B-B009-E17868A290BF}">
      <dgm14:recolorImg xmlns:dgm14="http://schemas.microsoft.com/office/drawing/2010/diagram" xmlns="" val="1"/>
    </a:ex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D627E2E-2C79-EE45-B9F7-BBF5CB7642E3}">
      <dsp:nvSpPr>
        <dsp:cNvPr id="0" name=""/>
        <dsp:cNvSpPr/>
      </dsp:nvSpPr>
      <dsp:spPr>
        <a:xfrm>
          <a:off x="3787654" y="1462211"/>
          <a:ext cx="1688966" cy="638591"/>
        </a:xfrm>
        <a:custGeom>
          <a:avLst/>
          <a:gdLst/>
          <a:ahLst/>
          <a:cxnLst/>
          <a:rect l="0" t="0" r="0" b="0"/>
          <a:pathLst>
            <a:path>
              <a:moveTo>
                <a:pt x="0" y="0"/>
              </a:moveTo>
              <a:lnTo>
                <a:pt x="0" y="443070"/>
              </a:lnTo>
              <a:lnTo>
                <a:pt x="1688966" y="443070"/>
              </a:lnTo>
              <a:lnTo>
                <a:pt x="1688966" y="638591"/>
              </a:lnTo>
            </a:path>
          </a:pathLst>
        </a:custGeom>
        <a:noFill/>
        <a:ln w="1905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15CC3E6-0638-B843-981D-6C6A9F171D0E}">
      <dsp:nvSpPr>
        <dsp:cNvPr id="0" name=""/>
        <dsp:cNvSpPr/>
      </dsp:nvSpPr>
      <dsp:spPr>
        <a:xfrm>
          <a:off x="1949850" y="1462211"/>
          <a:ext cx="1837804" cy="630443"/>
        </a:xfrm>
        <a:custGeom>
          <a:avLst/>
          <a:gdLst/>
          <a:ahLst/>
          <a:cxnLst/>
          <a:rect l="0" t="0" r="0" b="0"/>
          <a:pathLst>
            <a:path>
              <a:moveTo>
                <a:pt x="1837804" y="0"/>
              </a:moveTo>
              <a:lnTo>
                <a:pt x="1837804" y="434922"/>
              </a:lnTo>
              <a:lnTo>
                <a:pt x="0" y="434922"/>
              </a:lnTo>
              <a:lnTo>
                <a:pt x="0" y="630443"/>
              </a:lnTo>
            </a:path>
          </a:pathLst>
        </a:custGeom>
        <a:noFill/>
        <a:ln w="1905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600F2FD2-345A-1F4A-8C84-57E124FA71FC}">
      <dsp:nvSpPr>
        <dsp:cNvPr id="0" name=""/>
        <dsp:cNvSpPr/>
      </dsp:nvSpPr>
      <dsp:spPr>
        <a:xfrm>
          <a:off x="1836029" y="-21873"/>
          <a:ext cx="3903250" cy="1484085"/>
        </a:xfrm>
        <a:prstGeom prst="roundRect">
          <a:avLst>
            <a:gd name="adj" fmla="val 10000"/>
          </a:avLst>
        </a:prstGeom>
        <a:solidFill>
          <a:schemeClr val="accent2">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053F9B67-8972-D841-84F8-19FE84A0081F}">
      <dsp:nvSpPr>
        <dsp:cNvPr id="0" name=""/>
        <dsp:cNvSpPr/>
      </dsp:nvSpPr>
      <dsp:spPr>
        <a:xfrm>
          <a:off x="2070537" y="200908"/>
          <a:ext cx="3903250" cy="1484085"/>
        </a:xfrm>
        <a:prstGeom prst="roundRect">
          <a:avLst>
            <a:gd name="adj" fmla="val 10000"/>
          </a:avLst>
        </a:prstGeom>
        <a:solidFill>
          <a:schemeClr val="lt1">
            <a:alpha val="90000"/>
            <a:hueOff val="0"/>
            <a:satOff val="0"/>
            <a:lumOff val="0"/>
            <a:alphaOff val="0"/>
          </a:schemeClr>
        </a:solidFill>
        <a:ln w="10000" cap="flat" cmpd="sng" algn="ctr">
          <a:solidFill>
            <a:schemeClr val="accent2">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ts val="0"/>
            </a:spcAft>
          </a:pPr>
          <a:r>
            <a:rPr lang="en-US" sz="4300" b="1" kern="1200" dirty="0" smtClean="0">
              <a:solidFill>
                <a:srgbClr val="000076"/>
              </a:solidFill>
            </a:rPr>
            <a:t>MPCAC</a:t>
          </a:r>
        </a:p>
        <a:p>
          <a:pPr lvl="0" algn="ctr" defTabSz="1911350">
            <a:lnSpc>
              <a:spcPct val="80000"/>
            </a:lnSpc>
            <a:spcBef>
              <a:spcPct val="0"/>
            </a:spcBef>
            <a:spcAft>
              <a:spcPts val="0"/>
            </a:spcAft>
          </a:pPr>
          <a:r>
            <a:rPr lang="en-US" sz="2400" kern="1200" dirty="0" smtClean="0">
              <a:solidFill>
                <a:srgbClr val="000076"/>
              </a:solidFill>
            </a:rPr>
            <a:t>Masters in Psychology and Counseling Accreditation Council </a:t>
          </a:r>
          <a:endParaRPr lang="en-US" sz="2400" kern="1200" dirty="0">
            <a:solidFill>
              <a:srgbClr val="000076"/>
            </a:solidFill>
          </a:endParaRPr>
        </a:p>
      </dsp:txBody>
      <dsp:txXfrm>
        <a:off x="2070537" y="200908"/>
        <a:ext cx="3903250" cy="1484085"/>
      </dsp:txXfrm>
    </dsp:sp>
    <dsp:sp modelId="{CDA41451-15BF-4240-A0A8-4713C5C30591}">
      <dsp:nvSpPr>
        <dsp:cNvPr id="0" name=""/>
        <dsp:cNvSpPr/>
      </dsp:nvSpPr>
      <dsp:spPr>
        <a:xfrm>
          <a:off x="507548" y="2092655"/>
          <a:ext cx="2884603" cy="1676124"/>
        </a:xfrm>
        <a:prstGeom prst="roundRect">
          <a:avLst>
            <a:gd name="adj" fmla="val 10000"/>
          </a:avLst>
        </a:prstGeom>
        <a:solidFill>
          <a:schemeClr val="accent4">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9C34D8D-B190-7748-ACB4-7898C3EEDD65}">
      <dsp:nvSpPr>
        <dsp:cNvPr id="0" name=""/>
        <dsp:cNvSpPr/>
      </dsp:nvSpPr>
      <dsp:spPr>
        <a:xfrm>
          <a:off x="742056" y="2315437"/>
          <a:ext cx="2884603" cy="1676124"/>
        </a:xfrm>
        <a:prstGeom prst="roundRect">
          <a:avLst>
            <a:gd name="adj" fmla="val 10000"/>
          </a:avLst>
        </a:prstGeom>
        <a:solidFill>
          <a:schemeClr val="lt1">
            <a:alpha val="90000"/>
            <a:hueOff val="0"/>
            <a:satOff val="0"/>
            <a:lumOff val="0"/>
            <a:alphaOff val="0"/>
          </a:schemeClr>
        </a:solidFill>
        <a:ln w="10000" cap="flat" cmpd="sng" algn="ctr">
          <a:solidFill>
            <a:schemeClr val="accent4">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ts val="0"/>
            </a:spcAft>
          </a:pPr>
          <a:r>
            <a:rPr lang="en-US" sz="3600" b="1" kern="1200" dirty="0" smtClean="0">
              <a:solidFill>
                <a:srgbClr val="773A11"/>
              </a:solidFill>
            </a:rPr>
            <a:t>MCAC</a:t>
          </a:r>
        </a:p>
        <a:p>
          <a:pPr lvl="0" algn="ctr" defTabSz="1600200">
            <a:lnSpc>
              <a:spcPct val="80000"/>
            </a:lnSpc>
            <a:spcBef>
              <a:spcPct val="0"/>
            </a:spcBef>
            <a:spcAft>
              <a:spcPts val="0"/>
            </a:spcAft>
          </a:pPr>
          <a:r>
            <a:rPr lang="en-US" sz="2600" kern="1200" dirty="0" smtClean="0">
              <a:solidFill>
                <a:srgbClr val="000076"/>
              </a:solidFill>
            </a:rPr>
            <a:t>Masters in Counseling Accreditation Committee</a:t>
          </a:r>
          <a:endParaRPr lang="en-US" sz="2600" kern="1200" dirty="0">
            <a:solidFill>
              <a:srgbClr val="000076"/>
            </a:solidFill>
          </a:endParaRPr>
        </a:p>
      </dsp:txBody>
      <dsp:txXfrm>
        <a:off x="742056" y="2315437"/>
        <a:ext cx="2884603" cy="1676124"/>
      </dsp:txXfrm>
    </dsp:sp>
    <dsp:sp modelId="{ABD0B699-5EC5-0B4D-8B0E-859EF0D9BBE2}">
      <dsp:nvSpPr>
        <dsp:cNvPr id="0" name=""/>
        <dsp:cNvSpPr/>
      </dsp:nvSpPr>
      <dsp:spPr>
        <a:xfrm>
          <a:off x="4128746" y="2100803"/>
          <a:ext cx="2695749" cy="1706386"/>
        </a:xfrm>
        <a:prstGeom prst="roundRect">
          <a:avLst>
            <a:gd name="adj" fmla="val 10000"/>
          </a:avLst>
        </a:prstGeom>
        <a:solidFill>
          <a:schemeClr val="accent4">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089FF884-9BDA-B54B-ABED-4F8F350D5359}">
      <dsp:nvSpPr>
        <dsp:cNvPr id="0" name=""/>
        <dsp:cNvSpPr/>
      </dsp:nvSpPr>
      <dsp:spPr>
        <a:xfrm>
          <a:off x="4363254" y="2323586"/>
          <a:ext cx="2695749" cy="1706386"/>
        </a:xfrm>
        <a:prstGeom prst="roundRect">
          <a:avLst>
            <a:gd name="adj" fmla="val 10000"/>
          </a:avLst>
        </a:prstGeom>
        <a:solidFill>
          <a:schemeClr val="lt1">
            <a:alpha val="90000"/>
            <a:hueOff val="0"/>
            <a:satOff val="0"/>
            <a:lumOff val="0"/>
            <a:alphaOff val="0"/>
          </a:schemeClr>
        </a:solidFill>
        <a:ln w="10000" cap="flat" cmpd="sng" algn="ctr">
          <a:solidFill>
            <a:schemeClr val="accent4">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ts val="0"/>
            </a:spcAft>
          </a:pPr>
          <a:r>
            <a:rPr lang="en-US" sz="3600" b="1" kern="1200" dirty="0" smtClean="0">
              <a:solidFill>
                <a:srgbClr val="3366FF"/>
              </a:solidFill>
            </a:rPr>
            <a:t>MPAC</a:t>
          </a:r>
        </a:p>
        <a:p>
          <a:pPr lvl="0" algn="ctr" defTabSz="1600200">
            <a:lnSpc>
              <a:spcPct val="80000"/>
            </a:lnSpc>
            <a:spcBef>
              <a:spcPct val="0"/>
            </a:spcBef>
            <a:spcAft>
              <a:spcPts val="0"/>
            </a:spcAft>
          </a:pPr>
          <a:r>
            <a:rPr lang="en-US" sz="2600" kern="1200" dirty="0" smtClean="0">
              <a:solidFill>
                <a:srgbClr val="000076"/>
              </a:solidFill>
            </a:rPr>
            <a:t>Masters in Psychology Accreditation Committee</a:t>
          </a:r>
          <a:endParaRPr lang="en-US" sz="2600" kern="1200" dirty="0">
            <a:solidFill>
              <a:srgbClr val="000076"/>
            </a:solidFill>
          </a:endParaRPr>
        </a:p>
      </dsp:txBody>
      <dsp:txXfrm>
        <a:off x="4363254" y="2323586"/>
        <a:ext cx="2695749" cy="170638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B14D77-4B1B-6F4F-A898-BB8A9D0BD6A1}" type="datetimeFigureOut">
              <a:rPr lang="en-US" smtClean="0"/>
              <a:pPr/>
              <a:t>3/25/2014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8D00C5B-ACF4-994A-9F2F-823FF55E9915}" type="slidenum">
              <a:rPr lang="en-US" smtClean="0"/>
              <a:pPr/>
              <a:t>‹#›</a:t>
            </a:fld>
            <a:endParaRPr lang="en-US"/>
          </a:p>
        </p:txBody>
      </p:sp>
    </p:spTree>
    <p:extLst>
      <p:ext uri="{BB962C8B-B14F-4D97-AF65-F5344CB8AC3E}">
        <p14:creationId xmlns:p14="http://schemas.microsoft.com/office/powerpoint/2010/main" xmlns="" val="25250732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cs typeface="Arial" charset="0"/>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cs typeface="Arial" charset="0"/>
              </a:defRPr>
            </a:lvl1pPr>
          </a:lstStyle>
          <a:p>
            <a:pPr>
              <a:defRPr/>
            </a:pPr>
            <a:fld id="{309CDCD2-3E99-8545-B873-91A163333EFF}" type="datetimeFigureOut">
              <a:rPr lang="en-US"/>
              <a:pPr>
                <a:defRPr/>
              </a:pPr>
              <a:t>3/25/2014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cs typeface="Arial" charset="0"/>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cs typeface="Arial" charset="0"/>
              </a:defRPr>
            </a:lvl1pPr>
          </a:lstStyle>
          <a:p>
            <a:pPr>
              <a:defRPr/>
            </a:pPr>
            <a:fld id="{C42FD996-790E-C64E-921F-2C15C5FC8764}" type="slidenum">
              <a:rPr lang="en-US"/>
              <a:pPr>
                <a:defRPr/>
              </a:pPr>
              <a:t>‹#›</a:t>
            </a:fld>
            <a:endParaRPr lang="en-US" dirty="0"/>
          </a:p>
        </p:txBody>
      </p:sp>
    </p:spTree>
    <p:extLst>
      <p:ext uri="{BB962C8B-B14F-4D97-AF65-F5344CB8AC3E}">
        <p14:creationId xmlns:p14="http://schemas.microsoft.com/office/powerpoint/2010/main" xmlns="" val="2485128120"/>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fontAlgn="base">
      <a:spcBef>
        <a:spcPct val="30000"/>
      </a:spcBef>
      <a:spcAft>
        <a:spcPct val="0"/>
      </a:spcAft>
      <a:defRPr sz="1200" kern="1200">
        <a:solidFill>
          <a:schemeClr val="tx1"/>
        </a:solidFill>
        <a:latin typeface="+mn-lt"/>
        <a:ea typeface="ＭＳ Ｐゴシック" charset="0"/>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0"/>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0"/>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1</a:t>
            </a:fld>
            <a:endParaRPr lang="en-US" dirty="0"/>
          </a:p>
        </p:txBody>
      </p:sp>
    </p:spTree>
    <p:extLst>
      <p:ext uri="{BB962C8B-B14F-4D97-AF65-F5344CB8AC3E}">
        <p14:creationId xmlns:p14="http://schemas.microsoft.com/office/powerpoint/2010/main" xmlns="" val="32195358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10</a:t>
            </a:fld>
            <a:endParaRPr lang="en-US" dirty="0"/>
          </a:p>
        </p:txBody>
      </p:sp>
    </p:spTree>
    <p:extLst>
      <p:ext uri="{BB962C8B-B14F-4D97-AF65-F5344CB8AC3E}">
        <p14:creationId xmlns:p14="http://schemas.microsoft.com/office/powerpoint/2010/main" xmlns="" val="36931340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11</a:t>
            </a:fld>
            <a:endParaRPr lang="en-US" dirty="0"/>
          </a:p>
        </p:txBody>
      </p:sp>
    </p:spTree>
    <p:extLst>
      <p:ext uri="{BB962C8B-B14F-4D97-AF65-F5344CB8AC3E}">
        <p14:creationId xmlns:p14="http://schemas.microsoft.com/office/powerpoint/2010/main" xmlns="" val="24335570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12</a:t>
            </a:fld>
            <a:endParaRPr lang="en-US" dirty="0"/>
          </a:p>
        </p:txBody>
      </p:sp>
    </p:spTree>
    <p:extLst>
      <p:ext uri="{BB962C8B-B14F-4D97-AF65-F5344CB8AC3E}">
        <p14:creationId xmlns:p14="http://schemas.microsoft.com/office/powerpoint/2010/main" xmlns="" val="32727042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13</a:t>
            </a:fld>
            <a:endParaRPr lang="en-US" dirty="0"/>
          </a:p>
        </p:txBody>
      </p:sp>
    </p:spTree>
    <p:extLst>
      <p:ext uri="{BB962C8B-B14F-4D97-AF65-F5344CB8AC3E}">
        <p14:creationId xmlns:p14="http://schemas.microsoft.com/office/powerpoint/2010/main" xmlns="" val="28106321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14</a:t>
            </a:fld>
            <a:endParaRPr lang="en-US" dirty="0"/>
          </a:p>
        </p:txBody>
      </p:sp>
    </p:spTree>
    <p:extLst>
      <p:ext uri="{BB962C8B-B14F-4D97-AF65-F5344CB8AC3E}">
        <p14:creationId xmlns:p14="http://schemas.microsoft.com/office/powerpoint/2010/main" xmlns="" val="32526007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15</a:t>
            </a:fld>
            <a:endParaRPr lang="en-US" dirty="0"/>
          </a:p>
        </p:txBody>
      </p:sp>
    </p:spTree>
    <p:extLst>
      <p:ext uri="{BB962C8B-B14F-4D97-AF65-F5344CB8AC3E}">
        <p14:creationId xmlns:p14="http://schemas.microsoft.com/office/powerpoint/2010/main" xmlns="" val="18551662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16</a:t>
            </a:fld>
            <a:endParaRPr lang="en-US" dirty="0"/>
          </a:p>
        </p:txBody>
      </p:sp>
    </p:spTree>
    <p:extLst>
      <p:ext uri="{BB962C8B-B14F-4D97-AF65-F5344CB8AC3E}">
        <p14:creationId xmlns:p14="http://schemas.microsoft.com/office/powerpoint/2010/main" xmlns="" val="27994338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17</a:t>
            </a:fld>
            <a:endParaRPr lang="en-US" dirty="0"/>
          </a:p>
        </p:txBody>
      </p:sp>
    </p:spTree>
    <p:extLst>
      <p:ext uri="{BB962C8B-B14F-4D97-AF65-F5344CB8AC3E}">
        <p14:creationId xmlns:p14="http://schemas.microsoft.com/office/powerpoint/2010/main" xmlns="" val="17583983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18</a:t>
            </a:fld>
            <a:endParaRPr lang="en-US" dirty="0"/>
          </a:p>
        </p:txBody>
      </p:sp>
    </p:spTree>
    <p:extLst>
      <p:ext uri="{BB962C8B-B14F-4D97-AF65-F5344CB8AC3E}">
        <p14:creationId xmlns:p14="http://schemas.microsoft.com/office/powerpoint/2010/main" xmlns="" val="23866516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19</a:t>
            </a:fld>
            <a:endParaRPr lang="en-US" dirty="0"/>
          </a:p>
        </p:txBody>
      </p:sp>
    </p:spTree>
    <p:extLst>
      <p:ext uri="{BB962C8B-B14F-4D97-AF65-F5344CB8AC3E}">
        <p14:creationId xmlns:p14="http://schemas.microsoft.com/office/powerpoint/2010/main" xmlns="" val="2969907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20</a:t>
            </a:fld>
            <a:endParaRPr lang="en-US" dirty="0"/>
          </a:p>
        </p:txBody>
      </p:sp>
    </p:spTree>
    <p:extLst>
      <p:ext uri="{BB962C8B-B14F-4D97-AF65-F5344CB8AC3E}">
        <p14:creationId xmlns:p14="http://schemas.microsoft.com/office/powerpoint/2010/main" xmlns="" val="22231934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21</a:t>
            </a:fld>
            <a:endParaRPr lang="en-US" dirty="0"/>
          </a:p>
        </p:txBody>
      </p:sp>
    </p:spTree>
    <p:extLst>
      <p:ext uri="{BB962C8B-B14F-4D97-AF65-F5344CB8AC3E}">
        <p14:creationId xmlns:p14="http://schemas.microsoft.com/office/powerpoint/2010/main" xmlns="" val="1508809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22</a:t>
            </a:fld>
            <a:endParaRPr lang="en-US" dirty="0"/>
          </a:p>
        </p:txBody>
      </p:sp>
    </p:spTree>
    <p:extLst>
      <p:ext uri="{BB962C8B-B14F-4D97-AF65-F5344CB8AC3E}">
        <p14:creationId xmlns:p14="http://schemas.microsoft.com/office/powerpoint/2010/main" xmlns="" val="26083253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23</a:t>
            </a:fld>
            <a:endParaRPr lang="en-US" dirty="0"/>
          </a:p>
        </p:txBody>
      </p:sp>
    </p:spTree>
    <p:extLst>
      <p:ext uri="{BB962C8B-B14F-4D97-AF65-F5344CB8AC3E}">
        <p14:creationId xmlns:p14="http://schemas.microsoft.com/office/powerpoint/2010/main" xmlns="" val="11517210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24</a:t>
            </a:fld>
            <a:endParaRPr lang="en-US" dirty="0"/>
          </a:p>
        </p:txBody>
      </p:sp>
    </p:spTree>
    <p:extLst>
      <p:ext uri="{BB962C8B-B14F-4D97-AF65-F5344CB8AC3E}">
        <p14:creationId xmlns:p14="http://schemas.microsoft.com/office/powerpoint/2010/main" xmlns="" val="2891128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endParaRPr lang="en-US" dirty="0" smtClean="0"/>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3</a:t>
            </a:fld>
            <a:endParaRPr lang="en-US" dirty="0"/>
          </a:p>
        </p:txBody>
      </p:sp>
    </p:spTree>
    <p:extLst>
      <p:ext uri="{BB962C8B-B14F-4D97-AF65-F5344CB8AC3E}">
        <p14:creationId xmlns:p14="http://schemas.microsoft.com/office/powerpoint/2010/main" xmlns="" val="639732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4</a:t>
            </a:fld>
            <a:endParaRPr lang="en-US" dirty="0"/>
          </a:p>
        </p:txBody>
      </p:sp>
    </p:spTree>
    <p:extLst>
      <p:ext uri="{BB962C8B-B14F-4D97-AF65-F5344CB8AC3E}">
        <p14:creationId xmlns:p14="http://schemas.microsoft.com/office/powerpoint/2010/main" xmlns="" val="41687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5</a:t>
            </a:fld>
            <a:endParaRPr lang="en-US" dirty="0"/>
          </a:p>
        </p:txBody>
      </p:sp>
    </p:spTree>
    <p:extLst>
      <p:ext uri="{BB962C8B-B14F-4D97-AF65-F5344CB8AC3E}">
        <p14:creationId xmlns:p14="http://schemas.microsoft.com/office/powerpoint/2010/main" xmlns="" val="2207515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6</a:t>
            </a:fld>
            <a:endParaRPr lang="en-US" dirty="0"/>
          </a:p>
        </p:txBody>
      </p:sp>
    </p:spTree>
    <p:extLst>
      <p:ext uri="{BB962C8B-B14F-4D97-AF65-F5344CB8AC3E}">
        <p14:creationId xmlns:p14="http://schemas.microsoft.com/office/powerpoint/2010/main" xmlns="" val="3050261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7</a:t>
            </a:fld>
            <a:endParaRPr lang="en-US" dirty="0"/>
          </a:p>
        </p:txBody>
      </p:sp>
    </p:spTree>
    <p:extLst>
      <p:ext uri="{BB962C8B-B14F-4D97-AF65-F5344CB8AC3E}">
        <p14:creationId xmlns:p14="http://schemas.microsoft.com/office/powerpoint/2010/main" xmlns="" val="2110881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8</a:t>
            </a:fld>
            <a:endParaRPr lang="en-US" dirty="0"/>
          </a:p>
        </p:txBody>
      </p:sp>
    </p:spTree>
    <p:extLst>
      <p:ext uri="{BB962C8B-B14F-4D97-AF65-F5344CB8AC3E}">
        <p14:creationId xmlns:p14="http://schemas.microsoft.com/office/powerpoint/2010/main" xmlns="" val="1180842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42FD996-790E-C64E-921F-2C15C5FC8764}" type="slidenum">
              <a:rPr lang="en-US" smtClean="0"/>
              <a:pPr>
                <a:defRPr/>
              </a:pPr>
              <a:t>9</a:t>
            </a:fld>
            <a:endParaRPr lang="en-US" dirty="0"/>
          </a:p>
        </p:txBody>
      </p:sp>
    </p:spTree>
    <p:extLst>
      <p:ext uri="{BB962C8B-B14F-4D97-AF65-F5344CB8AC3E}">
        <p14:creationId xmlns:p14="http://schemas.microsoft.com/office/powerpoint/2010/main" xmlns="" val="20689426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smtClean="0">
                <a:solidFill>
                  <a:srgbClr val="FFFFFF"/>
                </a:solidFill>
              </a:defRPr>
            </a:lvl1pPr>
          </a:lstStyle>
          <a:p>
            <a:pPr>
              <a:defRPr/>
            </a:pPr>
            <a:fld id="{25CF0FF9-2E60-534C-A905-CF00226FC015}" type="datetime4">
              <a:rPr lang="en-US" smtClean="0"/>
              <a:pPr>
                <a:defRPr/>
              </a:pPr>
              <a:t>March 25, 2014</a:t>
            </a:fld>
            <a:endParaRPr lang="en-US" dirty="0"/>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dirty="0"/>
          </a:p>
        </p:txBody>
      </p:sp>
      <p:sp>
        <p:nvSpPr>
          <p:cNvPr id="11" name="Slide Number Placeholder 28"/>
          <p:cNvSpPr>
            <a:spLocks noGrp="1"/>
          </p:cNvSpPr>
          <p:nvPr>
            <p:ph type="sldNum" sz="quarter" idx="12"/>
          </p:nvPr>
        </p:nvSpPr>
        <p:spPr>
          <a:xfrm>
            <a:off x="8001000" y="228600"/>
            <a:ext cx="838200" cy="381000"/>
          </a:xfrm>
        </p:spPr>
        <p:txBody>
          <a:bodyPr/>
          <a:lstStyle>
            <a:lvl1pPr>
              <a:defRPr smtClean="0">
                <a:solidFill>
                  <a:schemeClr val="tx2"/>
                </a:solidFill>
              </a:defRPr>
            </a:lvl1pPr>
          </a:lstStyle>
          <a:p>
            <a:pPr>
              <a:defRPr/>
            </a:pPr>
            <a:fld id="{216156D9-91CA-7640-BB0F-65DB4E43D776}" type="slidenum">
              <a:rPr lang="en-US"/>
              <a:pPr>
                <a:defRPr/>
              </a:pPr>
              <a:t>‹#›</a:t>
            </a:fld>
            <a:endParaRPr lang="en-US" dirty="0"/>
          </a:p>
        </p:txBody>
      </p:sp>
    </p:spTree>
    <p:extLst>
      <p:ext uri="{BB962C8B-B14F-4D97-AF65-F5344CB8AC3E}">
        <p14:creationId xmlns:p14="http://schemas.microsoft.com/office/powerpoint/2010/main" xmlns="" val="1915461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3"/>
          <p:cNvSpPr/>
          <p:nvPr userDrawn="1"/>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Freeform 4"/>
          <p:cNvSpPr/>
          <p:nvPr userDrawn="1"/>
        </p:nvSpPr>
        <p:spPr>
          <a:xfrm>
            <a:off x="1808163" y="6148388"/>
            <a:ext cx="7337425" cy="711200"/>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Freeform 5"/>
          <p:cNvSpPr/>
          <p:nvPr userDrawn="1"/>
        </p:nvSpPr>
        <p:spPr>
          <a:xfrm>
            <a:off x="0" y="5411788"/>
            <a:ext cx="7605713" cy="928687"/>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Freeform 6"/>
          <p:cNvSpPr/>
          <p:nvPr userDrawn="1"/>
        </p:nvSpPr>
        <p:spPr>
          <a:xfrm>
            <a:off x="1681163" y="6116638"/>
            <a:ext cx="7464425" cy="741362"/>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p:txBody>
          <a:bodyPr/>
          <a:lstStyle>
            <a:lvl1pPr>
              <a:defRPr smtClean="0"/>
            </a:lvl1pPr>
          </a:lstStyle>
          <a:p>
            <a:pPr>
              <a:defRPr/>
            </a:pPr>
            <a:fld id="{8DFFE3E9-E14A-0345-9B9D-D32A21BC869A}" type="datetime4">
              <a:rPr lang="en-US" smtClean="0"/>
              <a:pPr>
                <a:defRPr/>
              </a:pPr>
              <a:t>March 25, 2014</a:t>
            </a:fld>
            <a:endParaRPr lang="en-US" dirty="0"/>
          </a:p>
        </p:txBody>
      </p:sp>
      <p:sp>
        <p:nvSpPr>
          <p:cNvPr id="9" name="Footer Placeholder 4"/>
          <p:cNvSpPr>
            <a:spLocks noGrp="1"/>
          </p:cNvSpPr>
          <p:nvPr>
            <p:ph type="ftr" sz="quarter" idx="11"/>
          </p:nvPr>
        </p:nvSpPr>
        <p:spPr/>
        <p:txBody>
          <a:bodyPr/>
          <a:lstStyle>
            <a:lvl1pPr>
              <a:defRPr/>
            </a:lvl1pPr>
          </a:lstStyle>
          <a:p>
            <a:pPr>
              <a:defRPr/>
            </a:pPr>
            <a:endParaRPr lang="en-US" dirty="0"/>
          </a:p>
        </p:txBody>
      </p:sp>
      <p:sp>
        <p:nvSpPr>
          <p:cNvPr id="10" name="Slide Number Placeholder 5"/>
          <p:cNvSpPr>
            <a:spLocks noGrp="1"/>
          </p:cNvSpPr>
          <p:nvPr>
            <p:ph type="sldNum" sz="quarter" idx="12"/>
          </p:nvPr>
        </p:nvSpPr>
        <p:spPr/>
        <p:txBody>
          <a:bodyPr/>
          <a:lstStyle>
            <a:lvl1pPr>
              <a:defRPr smtClean="0"/>
            </a:lvl1pPr>
          </a:lstStyle>
          <a:p>
            <a:pPr>
              <a:defRPr/>
            </a:pPr>
            <a:fld id="{267F3575-45D0-3842-A699-8A59CAB0270A}" type="slidenum">
              <a:rPr lang="en-US"/>
              <a:pPr>
                <a:defRPr/>
              </a:pPr>
              <a:t>‹#›</a:t>
            </a:fld>
            <a:endParaRPr lang="en-US" dirty="0"/>
          </a:p>
        </p:txBody>
      </p:sp>
    </p:spTree>
    <p:extLst>
      <p:ext uri="{BB962C8B-B14F-4D97-AF65-F5344CB8AC3E}">
        <p14:creationId xmlns:p14="http://schemas.microsoft.com/office/powerpoint/2010/main" xmlns="" val="2691087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Freeform 6"/>
          <p:cNvSpPr/>
          <p:nvPr userDrawn="1"/>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Freeform 7"/>
          <p:cNvSpPr/>
          <p:nvPr userDrawn="1"/>
        </p:nvSpPr>
        <p:spPr>
          <a:xfrm>
            <a:off x="1808163" y="6148388"/>
            <a:ext cx="7337425" cy="711200"/>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Freeform 8"/>
          <p:cNvSpPr/>
          <p:nvPr userDrawn="1"/>
        </p:nvSpPr>
        <p:spPr>
          <a:xfrm>
            <a:off x="0" y="5411788"/>
            <a:ext cx="7605713" cy="928687"/>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Freeform 9"/>
          <p:cNvSpPr/>
          <p:nvPr userDrawn="1"/>
        </p:nvSpPr>
        <p:spPr>
          <a:xfrm>
            <a:off x="1681163" y="6116638"/>
            <a:ext cx="7464425" cy="741362"/>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Date Placeholder 3"/>
          <p:cNvSpPr>
            <a:spLocks noGrp="1"/>
          </p:cNvSpPr>
          <p:nvPr>
            <p:ph type="dt" sz="half" idx="10"/>
          </p:nvPr>
        </p:nvSpPr>
        <p:spPr>
          <a:xfrm>
            <a:off x="6553200" y="6248400"/>
            <a:ext cx="2209800" cy="365125"/>
          </a:xfrm>
        </p:spPr>
        <p:txBody>
          <a:bodyPr/>
          <a:lstStyle>
            <a:lvl1pPr>
              <a:defRPr smtClean="0"/>
            </a:lvl1pPr>
          </a:lstStyle>
          <a:p>
            <a:pPr>
              <a:defRPr/>
            </a:pPr>
            <a:fld id="{562974E1-EC26-BE47-BEDE-E2846B630659}" type="datetime4">
              <a:rPr lang="en-US" smtClean="0"/>
              <a:pPr>
                <a:defRPr/>
              </a:pPr>
              <a:t>March 25, 2014</a:t>
            </a:fld>
            <a:endParaRPr lang="en-US" dirty="0"/>
          </a:p>
        </p:txBody>
      </p:sp>
      <p:sp>
        <p:nvSpPr>
          <p:cNvPr id="12"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dirty="0"/>
          </a:p>
        </p:txBody>
      </p:sp>
      <p:sp>
        <p:nvSpPr>
          <p:cNvPr id="13" name="Slide Number Placeholder 5"/>
          <p:cNvSpPr>
            <a:spLocks noGrp="1"/>
          </p:cNvSpPr>
          <p:nvPr>
            <p:ph type="sldNum" sz="quarter" idx="12"/>
          </p:nvPr>
        </p:nvSpPr>
        <p:spPr>
          <a:xfrm rot="5400000">
            <a:off x="5989638" y="144462"/>
            <a:ext cx="533400" cy="244475"/>
          </a:xfrm>
        </p:spPr>
        <p:txBody>
          <a:bodyPr/>
          <a:lstStyle>
            <a:lvl1pPr>
              <a:defRPr smtClean="0"/>
            </a:lvl1pPr>
          </a:lstStyle>
          <a:p>
            <a:pPr>
              <a:defRPr/>
            </a:pPr>
            <a:fld id="{BBCC9D5B-08C4-794B-A5B4-65460553BD95}" type="slidenum">
              <a:rPr lang="en-US"/>
              <a:pPr>
                <a:defRPr/>
              </a:pPr>
              <a:t>‹#›</a:t>
            </a:fld>
            <a:endParaRPr lang="en-US" dirty="0"/>
          </a:p>
        </p:txBody>
      </p:sp>
    </p:spTree>
    <p:extLst>
      <p:ext uri="{BB962C8B-B14F-4D97-AF65-F5344CB8AC3E}">
        <p14:creationId xmlns:p14="http://schemas.microsoft.com/office/powerpoint/2010/main" xmlns="" val="4235586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6E7565D-6EA2-CE40-BE05-7E15D7289664}" type="datetime4">
              <a:rPr lang="en-US" smtClean="0"/>
              <a:pPr>
                <a:defRPr/>
              </a:pPr>
              <a:t>March 25, 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EF4BF40-5BE6-F74B-B612-9097A733A854}" type="slidenum">
              <a:rPr lang="en-US"/>
              <a:pPr>
                <a:defRPr/>
              </a:pPr>
              <a:t>‹#›</a:t>
            </a:fld>
            <a:endParaRPr lang="en-US" dirty="0"/>
          </a:p>
        </p:txBody>
      </p:sp>
    </p:spTree>
    <p:extLst>
      <p:ext uri="{BB962C8B-B14F-4D97-AF65-F5344CB8AC3E}">
        <p14:creationId xmlns:p14="http://schemas.microsoft.com/office/powerpoint/2010/main" xmlns="" val="1759649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AA516FE-6ADB-7144-A26D-B43F4A6D9545}" type="datetime4">
              <a:rPr lang="en-US" smtClean="0"/>
              <a:pPr>
                <a:defRPr/>
              </a:pPr>
              <a:t>March 25, 2014</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DC19D5AB-8C20-E84E-A4B0-7BCC9DA4FE3D}" type="slidenum">
              <a:rPr lang="en-US"/>
              <a:pPr>
                <a:defRPr/>
              </a:pPr>
              <a:t>‹#›</a:t>
            </a:fld>
            <a:endParaRPr lang="en-US" dirty="0"/>
          </a:p>
        </p:txBody>
      </p:sp>
    </p:spTree>
    <p:extLst>
      <p:ext uri="{BB962C8B-B14F-4D97-AF65-F5344CB8AC3E}">
        <p14:creationId xmlns:p14="http://schemas.microsoft.com/office/powerpoint/2010/main" xmlns="" val="719360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smtClean="0"/>
            </a:lvl1pPr>
          </a:lstStyle>
          <a:p>
            <a:pPr>
              <a:defRPr/>
            </a:pPr>
            <a:fld id="{387DE69A-956A-964F-BE17-A58446F4EF71}" type="datetime4">
              <a:rPr lang="en-US" smtClean="0"/>
              <a:pPr>
                <a:defRPr/>
              </a:pPr>
              <a:t>March 25, 2014</a:t>
            </a:fld>
            <a:endParaRPr lang="en-US" dirty="0"/>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smtClean="0"/>
            </a:lvl1pPr>
          </a:lstStyle>
          <a:p>
            <a:pPr>
              <a:defRPr/>
            </a:pPr>
            <a:fld id="{C866CC41-B856-E34D-A470-5D5BB31394BA}" type="slidenum">
              <a:rPr lang="en-US"/>
              <a:pPr>
                <a:defRPr/>
              </a:pPr>
              <a:t>‹#›</a:t>
            </a:fld>
            <a:endParaRPr lang="en-US" dirty="0"/>
          </a:p>
        </p:txBody>
      </p:sp>
      <p:sp>
        <p:nvSpPr>
          <p:cNvPr id="9" name="Footer Placeholder 13"/>
          <p:cNvSpPr>
            <a:spLocks noGrp="1"/>
          </p:cNvSpPr>
          <p:nvPr>
            <p:ph type="ftr" sz="quarter" idx="12"/>
          </p:nvPr>
        </p:nvSpPr>
        <p:spPr/>
        <p:txBody>
          <a:bodyPr/>
          <a:lstStyle>
            <a:lvl1pPr>
              <a:defRPr/>
            </a:lvl1pPr>
          </a:lstStyle>
          <a:p>
            <a:pPr>
              <a:defRPr/>
            </a:pPr>
            <a:endParaRPr lang="en-US" dirty="0"/>
          </a:p>
        </p:txBody>
      </p:sp>
    </p:spTree>
    <p:extLst>
      <p:ext uri="{BB962C8B-B14F-4D97-AF65-F5344CB8AC3E}">
        <p14:creationId xmlns:p14="http://schemas.microsoft.com/office/powerpoint/2010/main" xmlns="" val="355968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a:lstStyle>
            <a:lvl1pPr>
              <a:defRPr smtClean="0"/>
            </a:lvl1pPr>
          </a:lstStyle>
          <a:p>
            <a:pPr>
              <a:defRPr/>
            </a:pPr>
            <a:fld id="{29BA864B-4C9C-F244-9057-E9B48DF3B29E}" type="datetime4">
              <a:rPr lang="en-US" smtClean="0"/>
              <a:pPr>
                <a:defRPr/>
              </a:pPr>
              <a:t>March 25, 2014</a:t>
            </a:fld>
            <a:endParaRPr lang="en-US" dirty="0"/>
          </a:p>
        </p:txBody>
      </p:sp>
      <p:sp>
        <p:nvSpPr>
          <p:cNvPr id="6" name="Slide Number Placeholder 9"/>
          <p:cNvSpPr>
            <a:spLocks noGrp="1"/>
          </p:cNvSpPr>
          <p:nvPr>
            <p:ph type="sldNum" sz="quarter" idx="11"/>
          </p:nvPr>
        </p:nvSpPr>
        <p:spPr/>
        <p:txBody>
          <a:bodyPr/>
          <a:lstStyle>
            <a:lvl1pPr>
              <a:defRPr smtClean="0"/>
            </a:lvl1pPr>
          </a:lstStyle>
          <a:p>
            <a:pPr>
              <a:defRPr/>
            </a:pPr>
            <a:fld id="{6A9E58D1-2B98-5346-9F0C-30B317E972D2}" type="slidenum">
              <a:rPr lang="en-US"/>
              <a:pPr>
                <a:defRPr/>
              </a:pPr>
              <a:t>‹#›</a:t>
            </a:fld>
            <a:endParaRPr lang="en-US" dirty="0"/>
          </a:p>
        </p:txBody>
      </p:sp>
      <p:sp>
        <p:nvSpPr>
          <p:cNvPr id="7" name="Footer Placeholder 11"/>
          <p:cNvSpPr>
            <a:spLocks noGrp="1"/>
          </p:cNvSpPr>
          <p:nvPr>
            <p:ph type="ftr" sz="quarter" idx="12"/>
          </p:nvPr>
        </p:nvSpPr>
        <p:spPr/>
        <p:txBody>
          <a:bodyPr rtlCol="0"/>
          <a:lstStyle>
            <a:lvl1pPr>
              <a:defRPr/>
            </a:lvl1pPr>
          </a:lstStyle>
          <a:p>
            <a:pPr>
              <a:defRPr/>
            </a:pPr>
            <a:endParaRPr lang="en-US" dirty="0"/>
          </a:p>
        </p:txBody>
      </p:sp>
    </p:spTree>
    <p:extLst>
      <p:ext uri="{BB962C8B-B14F-4D97-AF65-F5344CB8AC3E}">
        <p14:creationId xmlns:p14="http://schemas.microsoft.com/office/powerpoint/2010/main" xmlns="" val="4091751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a:lstStyle>
            <a:lvl1pPr>
              <a:defRPr smtClean="0"/>
            </a:lvl1pPr>
          </a:lstStyle>
          <a:p>
            <a:pPr>
              <a:defRPr/>
            </a:pPr>
            <a:fld id="{6352FBEA-8965-AC40-969E-56A0220F92A3}" type="datetime4">
              <a:rPr lang="en-US" smtClean="0"/>
              <a:pPr>
                <a:defRPr/>
              </a:pPr>
              <a:t>March 25, 2014</a:t>
            </a:fld>
            <a:endParaRPr lang="en-US" dirty="0"/>
          </a:p>
        </p:txBody>
      </p:sp>
      <p:sp>
        <p:nvSpPr>
          <p:cNvPr id="8" name="Slide Number Placeholder 11"/>
          <p:cNvSpPr>
            <a:spLocks noGrp="1"/>
          </p:cNvSpPr>
          <p:nvPr>
            <p:ph type="sldNum" sz="quarter" idx="11"/>
          </p:nvPr>
        </p:nvSpPr>
        <p:spPr/>
        <p:txBody>
          <a:bodyPr/>
          <a:lstStyle>
            <a:lvl1pPr>
              <a:defRPr smtClean="0"/>
            </a:lvl1pPr>
          </a:lstStyle>
          <a:p>
            <a:pPr>
              <a:defRPr/>
            </a:pPr>
            <a:fld id="{40A523CB-4D86-2F47-96A6-340BE5F404A9}" type="slidenum">
              <a:rPr lang="en-US"/>
              <a:pPr>
                <a:defRPr/>
              </a:pPr>
              <a:t>‹#›</a:t>
            </a:fld>
            <a:endParaRPr lang="en-US" dirty="0"/>
          </a:p>
        </p:txBody>
      </p:sp>
      <p:sp>
        <p:nvSpPr>
          <p:cNvPr id="9" name="Footer Placeholder 13"/>
          <p:cNvSpPr>
            <a:spLocks noGrp="1"/>
          </p:cNvSpPr>
          <p:nvPr>
            <p:ph type="ftr" sz="quarter" idx="12"/>
          </p:nvPr>
        </p:nvSpPr>
        <p:spPr/>
        <p:txBody>
          <a:bodyPr rtlCol="0"/>
          <a:lstStyle>
            <a:lvl1pPr>
              <a:defRPr/>
            </a:lvl1pPr>
          </a:lstStyle>
          <a:p>
            <a:pPr>
              <a:defRPr/>
            </a:pPr>
            <a:endParaRPr lang="en-US" dirty="0"/>
          </a:p>
        </p:txBody>
      </p:sp>
    </p:spTree>
    <p:extLst>
      <p:ext uri="{BB962C8B-B14F-4D97-AF65-F5344CB8AC3E}">
        <p14:creationId xmlns:p14="http://schemas.microsoft.com/office/powerpoint/2010/main" xmlns="" val="1149152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372A382C-0A2E-834A-9D1B-E673EC8AD8C9}" type="datetime4">
              <a:rPr lang="en-US" smtClean="0"/>
              <a:pPr>
                <a:defRPr/>
              </a:pPr>
              <a:t>March 25, 2014</a:t>
            </a:fld>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58D884C3-6ED2-244B-9E5C-54FACBCCB626}" type="slidenum">
              <a:rPr lang="en-US"/>
              <a:pPr>
                <a:defRPr/>
              </a:pPr>
              <a:t>‹#›</a:t>
            </a:fld>
            <a:endParaRPr lang="en-US" dirty="0"/>
          </a:p>
        </p:txBody>
      </p:sp>
    </p:spTree>
    <p:extLst>
      <p:ext uri="{BB962C8B-B14F-4D97-AF65-F5344CB8AC3E}">
        <p14:creationId xmlns:p14="http://schemas.microsoft.com/office/powerpoint/2010/main" xmlns="" val="692524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fld id="{F146BDAB-3D3C-C641-8504-AAEAEEFB7162}" type="datetime4">
              <a:rPr lang="en-US" smtClean="0"/>
              <a:pPr>
                <a:defRPr/>
              </a:pPr>
              <a:t>March 25, 2014</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smtClean="0">
                <a:solidFill>
                  <a:schemeClr val="tx2"/>
                </a:solidFill>
              </a:defRPr>
            </a:lvl1pPr>
          </a:lstStyle>
          <a:p>
            <a:pPr>
              <a:defRPr/>
            </a:pPr>
            <a:fld id="{EECC8145-63EC-0545-95E6-E4C700104D33}" type="slidenum">
              <a:rPr lang="en-US"/>
              <a:pPr>
                <a:defRPr/>
              </a:pPr>
              <a:t>‹#›</a:t>
            </a:fld>
            <a:endParaRPr lang="en-US" dirty="0"/>
          </a:p>
        </p:txBody>
      </p:sp>
    </p:spTree>
    <p:extLst>
      <p:ext uri="{BB962C8B-B14F-4D97-AF65-F5344CB8AC3E}">
        <p14:creationId xmlns:p14="http://schemas.microsoft.com/office/powerpoint/2010/main" xmlns="" val="2961797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70E50522-3E3B-3547-8026-A2D52622D275}" type="datetime4">
              <a:rPr lang="en-US" smtClean="0"/>
              <a:pPr>
                <a:defRPr/>
              </a:pPr>
              <a:t>March 25, 2014</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4F999CA2-AD7A-DF4F-8DD7-808C15787D64}" type="slidenum">
              <a:rPr lang="en-US"/>
              <a:pPr>
                <a:defRPr/>
              </a:pPr>
              <a:t>‹#›</a:t>
            </a:fld>
            <a:endParaRPr lang="en-US" dirty="0"/>
          </a:p>
        </p:txBody>
      </p:sp>
    </p:spTree>
    <p:extLst>
      <p:ext uri="{BB962C8B-B14F-4D97-AF65-F5344CB8AC3E}">
        <p14:creationId xmlns:p14="http://schemas.microsoft.com/office/powerpoint/2010/main" xmlns="" val="2891372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a:lstStyle>
            <a:lvl1pPr>
              <a:defRPr smtClean="0"/>
            </a:lvl1pPr>
          </a:lstStyle>
          <a:p>
            <a:pPr>
              <a:defRPr/>
            </a:pPr>
            <a:fld id="{EED5EFB6-4A57-B946-9251-074CB4568AD9}" type="datetime4">
              <a:rPr lang="en-US" smtClean="0"/>
              <a:pPr>
                <a:defRPr/>
              </a:pPr>
              <a:t>March 25, 2014</a:t>
            </a:fld>
            <a:endParaRPr lang="en-US" dirty="0"/>
          </a:p>
        </p:txBody>
      </p:sp>
      <p:sp>
        <p:nvSpPr>
          <p:cNvPr id="10" name="Slide Number Placeholder 12"/>
          <p:cNvSpPr>
            <a:spLocks noGrp="1"/>
          </p:cNvSpPr>
          <p:nvPr>
            <p:ph type="sldNum" sz="quarter" idx="11"/>
          </p:nvPr>
        </p:nvSpPr>
        <p:spPr>
          <a:xfrm>
            <a:off x="0" y="4667250"/>
            <a:ext cx="1447800" cy="663575"/>
          </a:xfrm>
        </p:spPr>
        <p:txBody>
          <a:bodyPr/>
          <a:lstStyle>
            <a:lvl1pPr>
              <a:defRPr sz="2800" smtClean="0"/>
            </a:lvl1pPr>
          </a:lstStyle>
          <a:p>
            <a:pPr>
              <a:defRPr/>
            </a:pPr>
            <a:fld id="{33F2DA02-15C1-F341-8A1F-267ECFC5DA73}" type="slidenum">
              <a:rPr lang="en-US"/>
              <a:pPr>
                <a:defRPr/>
              </a:pPr>
              <a:t>‹#›</a:t>
            </a:fld>
            <a:endParaRPr lang="en-US" dirty="0"/>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dirty="0"/>
          </a:p>
        </p:txBody>
      </p:sp>
    </p:spTree>
    <p:extLst>
      <p:ext uri="{BB962C8B-B14F-4D97-AF65-F5344CB8AC3E}">
        <p14:creationId xmlns:p14="http://schemas.microsoft.com/office/powerpoint/2010/main" xmlns="" val="595249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wrap="square" lIns="91440" tIns="45720" rIns="91440" bIns="45720" numCol="1" anchor="ctr" anchorCtr="0" compatLnSpc="1">
            <a:prstTxWarp prst="textNoShape">
              <a:avLst/>
            </a:prstTxWarp>
          </a:bodyPr>
          <a:lstStyle>
            <a:lvl1pPr>
              <a:defRPr sz="1400" smtClean="0">
                <a:solidFill>
                  <a:schemeClr val="tx2"/>
                </a:solidFill>
                <a:latin typeface="Tw Cen MT" charset="0"/>
                <a:cs typeface="Arial" charset="0"/>
              </a:defRPr>
            </a:lvl1pPr>
          </a:lstStyle>
          <a:p>
            <a:pPr>
              <a:defRPr/>
            </a:pPr>
            <a:fld id="{2CEC6C83-879C-7A48-BADE-C139FAFCC252}" type="datetime4">
              <a:rPr lang="en-US" smtClean="0"/>
              <a:pPr>
                <a:defRPr/>
              </a:pPr>
              <a:t>March 25, 2014</a:t>
            </a:fld>
            <a:endParaRPr lang="en-US" dirty="0"/>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ea typeface="+mn-ea"/>
                <a:cs typeface="+mn-cs"/>
              </a:defRPr>
            </a:lvl1pPr>
          </a:lstStyle>
          <a:p>
            <a:pPr>
              <a:defRPr/>
            </a:pPr>
            <a:endParaRPr lang="en-US" dirty="0"/>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wrap="square" lIns="91440" tIns="45720" rIns="91440" bIns="45720" numCol="1" anchor="ctr" anchorCtr="0" compatLnSpc="1">
            <a:prstTxWarp prst="textNoShape">
              <a:avLst/>
            </a:prstTxWarp>
            <a:noAutofit/>
          </a:bodyPr>
          <a:lstStyle>
            <a:lvl1pPr algn="ctr">
              <a:defRPr sz="1600" b="1" smtClean="0">
                <a:solidFill>
                  <a:srgbClr val="FFFFFF"/>
                </a:solidFill>
                <a:latin typeface="Tw Cen MT" charset="0"/>
                <a:cs typeface="Arial" charset="0"/>
              </a:defRPr>
            </a:lvl1pPr>
          </a:lstStyle>
          <a:p>
            <a:pPr>
              <a:defRPr/>
            </a:pPr>
            <a:fld id="{5412C9E7-85FA-5D4F-8C86-698DCA8043F5}"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965" r:id="rId1"/>
    <p:sldLayoutId id="2147483962" r:id="rId2"/>
    <p:sldLayoutId id="2147483966" r:id="rId3"/>
    <p:sldLayoutId id="2147483967" r:id="rId4"/>
    <p:sldLayoutId id="2147483968" r:id="rId5"/>
    <p:sldLayoutId id="2147483963" r:id="rId6"/>
    <p:sldLayoutId id="2147483969" r:id="rId7"/>
    <p:sldLayoutId id="2147483964" r:id="rId8"/>
    <p:sldLayoutId id="2147483970" r:id="rId9"/>
    <p:sldLayoutId id="2147483971" r:id="rId10"/>
    <p:sldLayoutId id="2147483972" r:id="rId11"/>
    <p:sldLayoutId id="2147483973" r:id="rId12"/>
  </p:sldLayoutIdLst>
  <p:hf hdr="0" ftr="0" dt="0"/>
  <p:txStyles>
    <p:titleStyle>
      <a:lvl1pPr algn="l" rtl="0" eaLnBrk="0" fontAlgn="base" hangingPunct="0">
        <a:spcBef>
          <a:spcPct val="0"/>
        </a:spcBef>
        <a:spcAft>
          <a:spcPct val="0"/>
        </a:spcAft>
        <a:defRPr sz="4400" kern="12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4400">
          <a:solidFill>
            <a:schemeClr val="tx2"/>
          </a:solidFill>
          <a:latin typeface="Tw Cen MT" pitchFamily="34" charset="0"/>
          <a:ea typeface="ＭＳ Ｐゴシック" charset="0"/>
          <a:cs typeface="ＭＳ Ｐゴシック" charset="0"/>
        </a:defRPr>
      </a:lvl2pPr>
      <a:lvl3pPr algn="l" rtl="0" eaLnBrk="0" fontAlgn="base" hangingPunct="0">
        <a:spcBef>
          <a:spcPct val="0"/>
        </a:spcBef>
        <a:spcAft>
          <a:spcPct val="0"/>
        </a:spcAft>
        <a:defRPr sz="4400">
          <a:solidFill>
            <a:schemeClr val="tx2"/>
          </a:solidFill>
          <a:latin typeface="Tw Cen MT" pitchFamily="34" charset="0"/>
          <a:ea typeface="ＭＳ Ｐゴシック" charset="0"/>
          <a:cs typeface="ＭＳ Ｐゴシック" charset="0"/>
        </a:defRPr>
      </a:lvl3pPr>
      <a:lvl4pPr algn="l" rtl="0" eaLnBrk="0" fontAlgn="base" hangingPunct="0">
        <a:spcBef>
          <a:spcPct val="0"/>
        </a:spcBef>
        <a:spcAft>
          <a:spcPct val="0"/>
        </a:spcAft>
        <a:defRPr sz="4400">
          <a:solidFill>
            <a:schemeClr val="tx2"/>
          </a:solidFill>
          <a:latin typeface="Tw Cen MT" pitchFamily="34" charset="0"/>
          <a:ea typeface="ＭＳ Ｐゴシック" charset="0"/>
          <a:cs typeface="ＭＳ Ｐゴシック" charset="0"/>
        </a:defRPr>
      </a:lvl4pPr>
      <a:lvl5pPr algn="l" rtl="0" eaLnBrk="0" fontAlgn="base" hangingPunct="0">
        <a:spcBef>
          <a:spcPct val="0"/>
        </a:spcBef>
        <a:spcAft>
          <a:spcPct val="0"/>
        </a:spcAft>
        <a:defRPr sz="4400">
          <a:solidFill>
            <a:schemeClr val="tx2"/>
          </a:solidFill>
          <a:latin typeface="Tw Cen MT" pitchFamily="34" charset="0"/>
          <a:ea typeface="ＭＳ Ｐゴシック" charset="0"/>
          <a:cs typeface="ＭＳ Ｐゴシック"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rgbClr val="51280D"/>
        </a:buClr>
        <a:buSzPct val="60000"/>
        <a:buFont typeface="Arial"/>
        <a:buChar char="•"/>
        <a:defRPr sz="2900" kern="1200">
          <a:solidFill>
            <a:schemeClr val="tx1"/>
          </a:solidFill>
          <a:latin typeface="+mn-lt"/>
          <a:ea typeface="ＭＳ Ｐゴシック" charset="0"/>
          <a:cs typeface="ＭＳ Ｐゴシック" charset="0"/>
        </a:defRPr>
      </a:lvl1pPr>
      <a:lvl2pPr marL="639763" indent="-273050" algn="l" rtl="0" eaLnBrk="0" fontAlgn="base" hangingPunct="0">
        <a:spcBef>
          <a:spcPts val="550"/>
        </a:spcBef>
        <a:spcAft>
          <a:spcPct val="0"/>
        </a:spcAft>
        <a:buClr>
          <a:srgbClr val="51280D"/>
        </a:buClr>
        <a:buSzPct val="70000"/>
        <a:buFont typeface="Arial"/>
        <a:buChar char="•"/>
        <a:defRPr sz="2600" kern="1200">
          <a:solidFill>
            <a:schemeClr val="tx1"/>
          </a:solidFill>
          <a:latin typeface="+mn-lt"/>
          <a:ea typeface="ＭＳ Ｐゴシック" charset="0"/>
          <a:cs typeface="+mn-cs"/>
        </a:defRPr>
      </a:lvl2pPr>
      <a:lvl3pPr marL="914400" indent="-228600" algn="l" rtl="0" eaLnBrk="0" fontAlgn="base" hangingPunct="0">
        <a:spcBef>
          <a:spcPts val="500"/>
        </a:spcBef>
        <a:spcAft>
          <a:spcPct val="0"/>
        </a:spcAft>
        <a:buClr>
          <a:srgbClr val="51280D"/>
        </a:buClr>
        <a:buSzPct val="75000"/>
        <a:buFont typeface="Arial"/>
        <a:buChar char="•"/>
        <a:defRPr sz="2300" kern="1200">
          <a:solidFill>
            <a:schemeClr val="tx1"/>
          </a:solidFill>
          <a:latin typeface="+mn-lt"/>
          <a:ea typeface="ＭＳ Ｐゴシック" charset="0"/>
          <a:cs typeface="+mn-cs"/>
        </a:defRPr>
      </a:lvl3pPr>
      <a:lvl4pPr marL="1371600" indent="-228600" algn="l" rtl="0" eaLnBrk="0" fontAlgn="base" hangingPunct="0">
        <a:spcBef>
          <a:spcPts val="400"/>
        </a:spcBef>
        <a:spcAft>
          <a:spcPct val="0"/>
        </a:spcAft>
        <a:buClr>
          <a:srgbClr val="51280D"/>
        </a:buClr>
        <a:buSzPct val="75000"/>
        <a:buFont typeface="Arial"/>
        <a:buChar char="•"/>
        <a:defRPr sz="2000" kern="1200">
          <a:solidFill>
            <a:schemeClr val="tx1"/>
          </a:solidFill>
          <a:latin typeface="+mn-lt"/>
          <a:ea typeface="ＭＳ Ｐゴシック" charset="0"/>
          <a:cs typeface="+mn-cs"/>
        </a:defRPr>
      </a:lvl4pPr>
      <a:lvl5pPr marL="1828800" indent="-228600" algn="l" rtl="0" eaLnBrk="0" fontAlgn="base" hangingPunct="0">
        <a:spcBef>
          <a:spcPts val="400"/>
        </a:spcBef>
        <a:spcAft>
          <a:spcPct val="0"/>
        </a:spcAft>
        <a:buClr>
          <a:srgbClr val="51280D"/>
        </a:buClr>
        <a:buSzPct val="65000"/>
        <a:buFont typeface="Arial"/>
        <a:buChar char="•"/>
        <a:defRPr sz="2000" kern="1200">
          <a:solidFill>
            <a:schemeClr val="tx1"/>
          </a:solidFill>
          <a:latin typeface="+mn-lt"/>
          <a:ea typeface="ＭＳ Ｐゴシック" charset="0"/>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358" y="489112"/>
            <a:ext cx="8932862" cy="3102014"/>
          </a:xfrm>
        </p:spPr>
        <p:txBody>
          <a:bodyPr>
            <a:normAutofit/>
          </a:bodyPr>
          <a:lstStyle/>
          <a:p>
            <a:pPr lvl="1" algn="ctr" eaLnBrk="1" hangingPunct="1">
              <a:defRPr/>
            </a:pPr>
            <a:r>
              <a:rPr lang="en-US" b="1" dirty="0" smtClean="0">
                <a:solidFill>
                  <a:srgbClr val="773A11"/>
                </a:solidFill>
                <a:latin typeface="Tahoma" charset="0"/>
                <a:cs typeface="Tahoma" charset="0"/>
              </a:rPr>
              <a:t>MASTERS IN COUNSELING </a:t>
            </a:r>
            <a:br>
              <a:rPr lang="en-US" b="1" dirty="0" smtClean="0">
                <a:solidFill>
                  <a:srgbClr val="773A11"/>
                </a:solidFill>
                <a:latin typeface="Tahoma" charset="0"/>
                <a:cs typeface="Tahoma" charset="0"/>
              </a:rPr>
            </a:br>
            <a:r>
              <a:rPr lang="en-US" b="1" dirty="0" smtClean="0">
                <a:solidFill>
                  <a:srgbClr val="773A11"/>
                </a:solidFill>
                <a:latin typeface="Tahoma" charset="0"/>
                <a:cs typeface="Tahoma" charset="0"/>
              </a:rPr>
              <a:t>ACCREDITATION COMMITTEE</a:t>
            </a:r>
            <a:r>
              <a:rPr lang="en-US" dirty="0" smtClean="0">
                <a:solidFill>
                  <a:srgbClr val="773A11"/>
                </a:solidFill>
                <a:latin typeface="Tahoma"/>
                <a:cs typeface="Tahoma"/>
              </a:rPr>
              <a:t/>
            </a:r>
            <a:br>
              <a:rPr lang="en-US" dirty="0" smtClean="0">
                <a:solidFill>
                  <a:srgbClr val="773A11"/>
                </a:solidFill>
                <a:latin typeface="Tahoma"/>
                <a:cs typeface="Tahoma"/>
              </a:rPr>
            </a:br>
            <a:r>
              <a:rPr lang="en-US" b="1" cap="none" dirty="0" smtClean="0">
                <a:solidFill>
                  <a:srgbClr val="773A11"/>
                </a:solidFill>
                <a:latin typeface="Tahoma"/>
                <a:cs typeface="Tahoma"/>
              </a:rPr>
              <a:t> </a:t>
            </a:r>
            <a:r>
              <a:rPr lang="en-US" b="1" dirty="0" smtClean="0">
                <a:solidFill>
                  <a:srgbClr val="773A11"/>
                </a:solidFill>
                <a:latin typeface="Tahoma"/>
                <a:cs typeface="Tahoma"/>
              </a:rPr>
              <a:t>(MCAC)</a:t>
            </a:r>
            <a:endParaRPr lang="en-US" b="1" cap="none" dirty="0">
              <a:solidFill>
                <a:srgbClr val="773A11"/>
              </a:solidFill>
              <a:latin typeface="Tahoma"/>
              <a:cs typeface="Tahoma"/>
            </a:endParaRPr>
          </a:p>
        </p:txBody>
      </p:sp>
      <p:sp>
        <p:nvSpPr>
          <p:cNvPr id="3" name="Subtitle 2"/>
          <p:cNvSpPr>
            <a:spLocks noGrp="1"/>
          </p:cNvSpPr>
          <p:nvPr>
            <p:ph type="subTitle" idx="1"/>
          </p:nvPr>
        </p:nvSpPr>
        <p:spPr>
          <a:xfrm>
            <a:off x="914084" y="3966821"/>
            <a:ext cx="7686231" cy="2033929"/>
          </a:xfrm>
        </p:spPr>
        <p:txBody>
          <a:bodyPr>
            <a:normAutofit/>
          </a:bodyPr>
          <a:lstStyle/>
          <a:p>
            <a:pPr eaLnBrk="1" fontAlgn="auto" hangingPunct="1">
              <a:lnSpc>
                <a:spcPct val="110000"/>
              </a:lnSpc>
              <a:spcAft>
                <a:spcPts val="0"/>
              </a:spcAft>
              <a:buFont typeface="Wingdings"/>
              <a:buNone/>
              <a:defRPr/>
            </a:pPr>
            <a:endParaRPr lang="en-US" dirty="0" smtClean="0">
              <a:solidFill>
                <a:srgbClr val="5A2C0E"/>
              </a:solidFill>
              <a:latin typeface="Tahoma"/>
              <a:ea typeface="+mn-ea"/>
              <a:cs typeface="Tahoma"/>
            </a:endParaRPr>
          </a:p>
          <a:p>
            <a:pPr algn="r" eaLnBrk="1" fontAlgn="auto" hangingPunct="1">
              <a:lnSpc>
                <a:spcPct val="80000"/>
              </a:lnSpc>
              <a:spcAft>
                <a:spcPts val="0"/>
              </a:spcAft>
              <a:defRPr/>
            </a:pPr>
            <a:r>
              <a:rPr lang="en-US" i="1" dirty="0" smtClean="0">
                <a:solidFill>
                  <a:srgbClr val="5A2C0E"/>
                </a:solidFill>
                <a:latin typeface="Tahoma"/>
                <a:ea typeface="+mn-ea"/>
                <a:cs typeface="Tahoma"/>
              </a:rPr>
              <a:t>Eleonora Bartoli, Ph.D.</a:t>
            </a:r>
            <a:br>
              <a:rPr lang="en-US" i="1" dirty="0" smtClean="0">
                <a:solidFill>
                  <a:srgbClr val="5A2C0E"/>
                </a:solidFill>
                <a:latin typeface="Tahoma"/>
                <a:ea typeface="+mn-ea"/>
                <a:cs typeface="Tahoma"/>
              </a:rPr>
            </a:br>
            <a:endParaRPr lang="en-US" i="1" dirty="0">
              <a:solidFill>
                <a:srgbClr val="5A2C0E"/>
              </a:solidFill>
              <a:latin typeface="Tahoma"/>
              <a:ea typeface="+mn-ea"/>
              <a:cs typeface="Tahoma"/>
            </a:endParaRPr>
          </a:p>
        </p:txBody>
      </p:sp>
      <p:sp>
        <p:nvSpPr>
          <p:cNvPr id="4" name="Rectangle 3"/>
          <p:cNvSpPr/>
          <p:nvPr/>
        </p:nvSpPr>
        <p:spPr>
          <a:xfrm>
            <a:off x="4741465" y="6159701"/>
            <a:ext cx="4033475" cy="461665"/>
          </a:xfrm>
          <a:prstGeom prst="rect">
            <a:avLst/>
          </a:prstGeom>
        </p:spPr>
        <p:txBody>
          <a:bodyPr wrap="none">
            <a:spAutoFit/>
          </a:bodyPr>
          <a:lstStyle/>
          <a:p>
            <a:pPr algn="r" eaLnBrk="1" fontAlgn="auto" hangingPunct="1">
              <a:spcAft>
                <a:spcPts val="0"/>
              </a:spcAft>
              <a:buFont typeface="Wingdings"/>
              <a:buNone/>
              <a:defRPr/>
            </a:pPr>
            <a:r>
              <a:rPr lang="en-US" sz="2400" b="1" i="1" dirty="0" smtClean="0">
                <a:solidFill>
                  <a:srgbClr val="000090"/>
                </a:solidFill>
                <a:latin typeface="Tahoma"/>
                <a:cs typeface="Tahoma"/>
              </a:rPr>
              <a:t>CCPTP Conference 2014</a:t>
            </a:r>
            <a:endParaRPr lang="en-US" sz="2400" b="1" i="1" dirty="0">
              <a:solidFill>
                <a:srgbClr val="000090"/>
              </a:solidFill>
              <a:latin typeface="Tahoma"/>
              <a:cs typeface="Tahoma"/>
            </a:endParaRPr>
          </a:p>
        </p:txBody>
      </p:sp>
    </p:spTree>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a:solidFill>
                  <a:srgbClr val="773A11"/>
                </a:solidFill>
                <a:latin typeface="Tahoma" panose="020B0604030504040204" pitchFamily="34" charset="0"/>
                <a:cs typeface="Tahoma" panose="020B0604030504040204" pitchFamily="34" charset="0"/>
              </a:rPr>
              <a:t>MCAC </a:t>
            </a:r>
            <a:r>
              <a:rPr lang="en-US" altLang="ja-JP" sz="2800" b="1" dirty="0">
                <a:solidFill>
                  <a:srgbClr val="773A11"/>
                </a:solidFill>
                <a:latin typeface="Tahoma" panose="020B0604030504040204" pitchFamily="34" charset="0"/>
                <a:cs typeface="Tahoma" panose="020B0604030504040204" pitchFamily="34" charset="0"/>
              </a:rPr>
              <a:t>Standard Areas</a:t>
            </a:r>
            <a:endParaRPr lang="en-US" sz="2800" dirty="0">
              <a:latin typeface="Tahoma" panose="020B0604030504040204" pitchFamily="34" charset="0"/>
              <a:cs typeface="Tahoma" panose="020B0604030504040204" pitchFamily="34" charset="0"/>
            </a:endParaRPr>
          </a:p>
        </p:txBody>
      </p:sp>
      <p:sp>
        <p:nvSpPr>
          <p:cNvPr id="3" name="Content Placeholder 2"/>
          <p:cNvSpPr>
            <a:spLocks noGrp="1"/>
          </p:cNvSpPr>
          <p:nvPr>
            <p:ph sz="quarter" idx="1"/>
          </p:nvPr>
        </p:nvSpPr>
        <p:spPr>
          <a:xfrm>
            <a:off x="565023" y="1695450"/>
            <a:ext cx="8153400" cy="4495800"/>
          </a:xfrm>
        </p:spPr>
        <p:txBody>
          <a:bodyPr/>
          <a:lstStyle/>
          <a:p>
            <a:pPr marL="0" indent="0">
              <a:buNone/>
            </a:pPr>
            <a:r>
              <a:rPr lang="en-US" sz="2800" b="1" dirty="0" smtClean="0">
                <a:solidFill>
                  <a:srgbClr val="000088"/>
                </a:solidFill>
                <a:latin typeface="Tahoma" panose="020B0604030504040204" pitchFamily="34" charset="0"/>
                <a:cs typeface="Tahoma" panose="020B0604030504040204" pitchFamily="34" charset="0"/>
              </a:rPr>
              <a:t>5. </a:t>
            </a:r>
            <a:r>
              <a:rPr lang="en-US" sz="2800" b="1" dirty="0">
                <a:solidFill>
                  <a:srgbClr val="000088"/>
                </a:solidFill>
                <a:latin typeface="Tahoma" panose="020B0604030504040204" pitchFamily="34" charset="0"/>
                <a:cs typeface="Tahoma" panose="020B0604030504040204" pitchFamily="34" charset="0"/>
              </a:rPr>
              <a:t>Counseling, consultation, and social justice advocacy theories and </a:t>
            </a:r>
            <a:r>
              <a:rPr lang="en-US" sz="2800" b="1" dirty="0" smtClean="0">
                <a:solidFill>
                  <a:srgbClr val="000088"/>
                </a:solidFill>
                <a:latin typeface="Tahoma" panose="020B0604030504040204" pitchFamily="34" charset="0"/>
                <a:cs typeface="Tahoma" panose="020B0604030504040204" pitchFamily="34" charset="0"/>
              </a:rPr>
              <a:t>skills</a:t>
            </a:r>
            <a:endParaRPr lang="en-US" sz="2800" b="1" dirty="0">
              <a:solidFill>
                <a:srgbClr val="000088"/>
              </a:solidFill>
              <a:latin typeface="Tahoma" panose="020B0604030504040204" pitchFamily="34" charset="0"/>
              <a:cs typeface="Tahoma" panose="020B0604030504040204" pitchFamily="34" charset="0"/>
            </a:endParaRPr>
          </a:p>
          <a:p>
            <a:pPr marL="0" indent="0">
              <a:buNone/>
            </a:pPr>
            <a:endParaRPr lang="en-US" sz="2800" dirty="0" smtClean="0">
              <a:solidFill>
                <a:srgbClr val="000088"/>
              </a:solidFill>
              <a:latin typeface="Tahoma" panose="020B0604030504040204" pitchFamily="34" charset="0"/>
              <a:cs typeface="Tahoma" panose="020B0604030504040204" pitchFamily="34" charset="0"/>
            </a:endParaRPr>
          </a:p>
          <a:p>
            <a:pPr marL="0" indent="0">
              <a:buNone/>
            </a:pPr>
            <a:r>
              <a:rPr lang="en-US" sz="2800" dirty="0" smtClean="0">
                <a:solidFill>
                  <a:srgbClr val="000088"/>
                </a:solidFill>
                <a:latin typeface="Tahoma" panose="020B0604030504040204" pitchFamily="34" charset="0"/>
                <a:cs typeface="Tahoma" panose="020B0604030504040204" pitchFamily="34" charset="0"/>
              </a:rPr>
              <a:t>Including </a:t>
            </a:r>
            <a:r>
              <a:rPr lang="en-US" sz="2800" dirty="0">
                <a:solidFill>
                  <a:srgbClr val="000088"/>
                </a:solidFill>
                <a:latin typeface="Tahoma" panose="020B0604030504040204" pitchFamily="34" charset="0"/>
                <a:cs typeface="Tahoma" panose="020B0604030504040204" pitchFamily="34" charset="0"/>
              </a:rPr>
              <a:t>but not limited to: training in </a:t>
            </a:r>
            <a:r>
              <a:rPr lang="en-US" sz="2800" u="sng" dirty="0">
                <a:solidFill>
                  <a:srgbClr val="000088"/>
                </a:solidFill>
                <a:latin typeface="Tahoma" panose="020B0604030504040204" pitchFamily="34" charset="0"/>
                <a:cs typeface="Tahoma" panose="020B0604030504040204" pitchFamily="34" charset="0"/>
              </a:rPr>
              <a:t>preventive counseling</a:t>
            </a:r>
            <a:r>
              <a:rPr lang="en-US" sz="2800" dirty="0">
                <a:solidFill>
                  <a:srgbClr val="000088"/>
                </a:solidFill>
                <a:latin typeface="Tahoma" panose="020B0604030504040204" pitchFamily="34" charset="0"/>
                <a:cs typeface="Tahoma" panose="020B0604030504040204" pitchFamily="34" charset="0"/>
              </a:rPr>
              <a:t>; consultation; </a:t>
            </a:r>
            <a:r>
              <a:rPr lang="en-US" sz="2800" u="sng" dirty="0">
                <a:solidFill>
                  <a:srgbClr val="000088"/>
                </a:solidFill>
                <a:latin typeface="Tahoma" panose="020B0604030504040204" pitchFamily="34" charset="0"/>
                <a:cs typeface="Tahoma" panose="020B0604030504040204" pitchFamily="34" charset="0"/>
              </a:rPr>
              <a:t>individual, group, couples, marriage, family and addictions counseling</a:t>
            </a:r>
            <a:r>
              <a:rPr lang="en-US" sz="2800" dirty="0">
                <a:solidFill>
                  <a:srgbClr val="000088"/>
                </a:solidFill>
                <a:latin typeface="Tahoma" panose="020B0604030504040204" pitchFamily="34" charset="0"/>
                <a:cs typeface="Tahoma" panose="020B0604030504040204" pitchFamily="34" charset="0"/>
              </a:rPr>
              <a:t>; systems change intervention strategies and skills; and </a:t>
            </a:r>
            <a:r>
              <a:rPr lang="en-US" sz="2800" u="sng" dirty="0">
                <a:solidFill>
                  <a:srgbClr val="000088"/>
                </a:solidFill>
                <a:latin typeface="Tahoma" panose="020B0604030504040204" pitchFamily="34" charset="0"/>
                <a:cs typeface="Tahoma" panose="020B0604030504040204" pitchFamily="34" charset="0"/>
              </a:rPr>
              <a:t>social justice advocacy interventions</a:t>
            </a:r>
            <a:r>
              <a:rPr lang="en-US" sz="2800" dirty="0">
                <a:solidFill>
                  <a:srgbClr val="000088"/>
                </a:solidFill>
                <a:latin typeface="Tahoma" panose="020B0604030504040204" pitchFamily="34" charset="0"/>
                <a:cs typeface="Tahoma" panose="020B0604030504040204" pitchFamily="34" charset="0"/>
              </a:rPr>
              <a:t>.</a:t>
            </a:r>
          </a:p>
          <a:p>
            <a:endParaRPr lang="en-US" sz="2800" dirty="0">
              <a:solidFill>
                <a:srgbClr val="000088"/>
              </a:solidFill>
              <a:latin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normAutofit fontScale="77500" lnSpcReduction="20000"/>
          </a:bodyPr>
          <a:lstStyle/>
          <a:p>
            <a:pPr>
              <a:defRPr/>
            </a:pPr>
            <a:fld id="{DC19D5AB-8C20-E84E-A4B0-7BCC9DA4FE3D}" type="slidenum">
              <a:rPr lang="en-US" smtClean="0"/>
              <a:pPr>
                <a:defRPr/>
              </a:pPr>
              <a:t>10</a:t>
            </a:fld>
            <a:endParaRPr lang="en-US" dirty="0"/>
          </a:p>
        </p:txBody>
      </p:sp>
    </p:spTree>
    <p:extLst>
      <p:ext uri="{BB962C8B-B14F-4D97-AF65-F5344CB8AC3E}">
        <p14:creationId xmlns:p14="http://schemas.microsoft.com/office/powerpoint/2010/main" xmlns="" val="34711365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solidFill>
                  <a:srgbClr val="773A11"/>
                </a:solidFill>
                <a:latin typeface="Tahoma" panose="020B0604030504040204" pitchFamily="34" charset="0"/>
                <a:cs typeface="Tahoma" panose="020B0604030504040204" pitchFamily="34" charset="0"/>
              </a:rPr>
              <a:t>MCAC </a:t>
            </a:r>
            <a:r>
              <a:rPr lang="en-US" altLang="ja-JP" sz="3200" b="1" dirty="0">
                <a:solidFill>
                  <a:srgbClr val="773A11"/>
                </a:solidFill>
                <a:latin typeface="Tahoma" panose="020B0604030504040204" pitchFamily="34" charset="0"/>
                <a:cs typeface="Tahoma" panose="020B0604030504040204" pitchFamily="34" charset="0"/>
              </a:rPr>
              <a:t>Standard Areas</a:t>
            </a:r>
            <a:endParaRPr lang="en-US" sz="3200" dirty="0">
              <a:latin typeface="Tahoma" panose="020B0604030504040204" pitchFamily="34" charset="0"/>
              <a:cs typeface="Tahoma" panose="020B0604030504040204" pitchFamily="34" charset="0"/>
            </a:endParaRPr>
          </a:p>
        </p:txBody>
      </p:sp>
      <p:sp>
        <p:nvSpPr>
          <p:cNvPr id="3" name="Content Placeholder 2"/>
          <p:cNvSpPr>
            <a:spLocks noGrp="1"/>
          </p:cNvSpPr>
          <p:nvPr>
            <p:ph sz="quarter" idx="1"/>
          </p:nvPr>
        </p:nvSpPr>
        <p:spPr>
          <a:xfrm>
            <a:off x="612648" y="1695450"/>
            <a:ext cx="8153400" cy="4495800"/>
          </a:xfrm>
        </p:spPr>
        <p:txBody>
          <a:bodyPr/>
          <a:lstStyle/>
          <a:p>
            <a:pPr marL="0" indent="0">
              <a:buNone/>
            </a:pPr>
            <a:r>
              <a:rPr lang="en-US" sz="2800" b="1" dirty="0" smtClean="0">
                <a:solidFill>
                  <a:srgbClr val="000088"/>
                </a:solidFill>
                <a:latin typeface="Tahoma" panose="020B0604030504040204" pitchFamily="34" charset="0"/>
                <a:cs typeface="Tahoma" panose="020B0604030504040204" pitchFamily="34" charset="0"/>
              </a:rPr>
              <a:t>6. </a:t>
            </a:r>
            <a:r>
              <a:rPr lang="en-US" sz="2800" b="1" dirty="0">
                <a:solidFill>
                  <a:srgbClr val="000088"/>
                </a:solidFill>
                <a:latin typeface="Tahoma" panose="020B0604030504040204" pitchFamily="34" charset="0"/>
                <a:cs typeface="Tahoma" panose="020B0604030504040204" pitchFamily="34" charset="0"/>
              </a:rPr>
              <a:t>Group theory, practice, and social justice </a:t>
            </a:r>
            <a:r>
              <a:rPr lang="en-US" sz="2800" b="1" dirty="0" smtClean="0">
                <a:solidFill>
                  <a:srgbClr val="000088"/>
                </a:solidFill>
                <a:latin typeface="Tahoma" panose="020B0604030504040204" pitchFamily="34" charset="0"/>
                <a:cs typeface="Tahoma" panose="020B0604030504040204" pitchFamily="34" charset="0"/>
              </a:rPr>
              <a:t>advocacy</a:t>
            </a:r>
          </a:p>
          <a:p>
            <a:pPr marL="0" indent="0">
              <a:buNone/>
            </a:pPr>
            <a:endParaRPr lang="en-US" sz="2800" b="1" dirty="0" smtClean="0">
              <a:solidFill>
                <a:srgbClr val="000088"/>
              </a:solidFill>
              <a:latin typeface="Tahoma" panose="020B0604030504040204" pitchFamily="34" charset="0"/>
              <a:cs typeface="Tahoma" panose="020B0604030504040204" pitchFamily="34" charset="0"/>
            </a:endParaRPr>
          </a:p>
          <a:p>
            <a:pPr marL="0" indent="0">
              <a:buNone/>
            </a:pPr>
            <a:r>
              <a:rPr lang="en-US" sz="2800" dirty="0" smtClean="0">
                <a:solidFill>
                  <a:srgbClr val="000088"/>
                </a:solidFill>
                <a:latin typeface="Tahoma" panose="020B0604030504040204" pitchFamily="34" charset="0"/>
                <a:cs typeface="Tahoma" panose="020B0604030504040204" pitchFamily="34" charset="0"/>
              </a:rPr>
              <a:t>Including </a:t>
            </a:r>
            <a:r>
              <a:rPr lang="en-US" sz="2800" dirty="0">
                <a:solidFill>
                  <a:srgbClr val="000088"/>
                </a:solidFill>
                <a:latin typeface="Tahoma" panose="020B0604030504040204" pitchFamily="34" charset="0"/>
                <a:cs typeface="Tahoma" panose="020B0604030504040204" pitchFamily="34" charset="0"/>
              </a:rPr>
              <a:t>but not limited to: principles of group dynamics, group process, and group leadership; </a:t>
            </a:r>
            <a:r>
              <a:rPr lang="en-US" sz="2800" u="sng" dirty="0">
                <a:solidFill>
                  <a:srgbClr val="000088"/>
                </a:solidFill>
                <a:latin typeface="Tahoma" panose="020B0604030504040204" pitchFamily="34" charset="0"/>
                <a:cs typeface="Tahoma" panose="020B0604030504040204" pitchFamily="34" charset="0"/>
              </a:rPr>
              <a:t>theories and methods of group counseling</a:t>
            </a:r>
            <a:r>
              <a:rPr lang="en-US" sz="2800" dirty="0">
                <a:solidFill>
                  <a:srgbClr val="000088"/>
                </a:solidFill>
                <a:latin typeface="Tahoma" panose="020B0604030504040204" pitchFamily="34" charset="0"/>
                <a:cs typeface="Tahoma" panose="020B0604030504040204" pitchFamily="34" charset="0"/>
              </a:rPr>
              <a:t>; and the application of group work theory and practice to organizational dynamics and </a:t>
            </a:r>
            <a:r>
              <a:rPr lang="en-US" sz="2800" u="sng" dirty="0">
                <a:solidFill>
                  <a:srgbClr val="000088"/>
                </a:solidFill>
                <a:latin typeface="Tahoma" panose="020B0604030504040204" pitchFamily="34" charset="0"/>
                <a:cs typeface="Tahoma" panose="020B0604030504040204" pitchFamily="34" charset="0"/>
              </a:rPr>
              <a:t>social justice advocacy </a:t>
            </a:r>
            <a:r>
              <a:rPr lang="en-US" sz="2800" dirty="0">
                <a:solidFill>
                  <a:srgbClr val="000088"/>
                </a:solidFill>
                <a:latin typeface="Tahoma" panose="020B0604030504040204" pitchFamily="34" charset="0"/>
                <a:cs typeface="Tahoma" panose="020B0604030504040204" pitchFamily="34" charset="0"/>
              </a:rPr>
              <a:t>in different environmental settings (e.g., family, school, university, workplace, and community settings).</a:t>
            </a:r>
          </a:p>
        </p:txBody>
      </p:sp>
      <p:sp>
        <p:nvSpPr>
          <p:cNvPr id="4" name="Slide Number Placeholder 3"/>
          <p:cNvSpPr>
            <a:spLocks noGrp="1"/>
          </p:cNvSpPr>
          <p:nvPr>
            <p:ph type="sldNum" sz="quarter" idx="12"/>
          </p:nvPr>
        </p:nvSpPr>
        <p:spPr/>
        <p:txBody>
          <a:bodyPr>
            <a:normAutofit fontScale="77500" lnSpcReduction="20000"/>
          </a:bodyPr>
          <a:lstStyle/>
          <a:p>
            <a:pPr>
              <a:defRPr/>
            </a:pPr>
            <a:fld id="{DC19D5AB-8C20-E84E-A4B0-7BCC9DA4FE3D}" type="slidenum">
              <a:rPr lang="en-US" smtClean="0"/>
              <a:pPr>
                <a:defRPr/>
              </a:pPr>
              <a:t>11</a:t>
            </a:fld>
            <a:endParaRPr lang="en-US" dirty="0"/>
          </a:p>
        </p:txBody>
      </p:sp>
    </p:spTree>
    <p:extLst>
      <p:ext uri="{BB962C8B-B14F-4D97-AF65-F5344CB8AC3E}">
        <p14:creationId xmlns:p14="http://schemas.microsoft.com/office/powerpoint/2010/main" xmlns="" val="30974104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a:solidFill>
                  <a:srgbClr val="773A11"/>
                </a:solidFill>
                <a:latin typeface="Tahoma" panose="020B0604030504040204" pitchFamily="34" charset="0"/>
                <a:cs typeface="Tahoma" panose="020B0604030504040204" pitchFamily="34" charset="0"/>
              </a:rPr>
              <a:t>MCAC </a:t>
            </a:r>
            <a:r>
              <a:rPr lang="en-US" altLang="ja-JP" sz="2800" b="1" dirty="0">
                <a:solidFill>
                  <a:srgbClr val="773A11"/>
                </a:solidFill>
                <a:latin typeface="Tahoma" panose="020B0604030504040204" pitchFamily="34" charset="0"/>
                <a:cs typeface="Tahoma" panose="020B0604030504040204" pitchFamily="34" charset="0"/>
              </a:rPr>
              <a:t>Standard Areas</a:t>
            </a:r>
            <a:endParaRPr lang="en-US" sz="2800" dirty="0">
              <a:latin typeface="Tahoma" panose="020B0604030504040204" pitchFamily="34" charset="0"/>
              <a:cs typeface="Tahoma" panose="020B0604030504040204" pitchFamily="34" charset="0"/>
            </a:endParaRPr>
          </a:p>
        </p:txBody>
      </p:sp>
      <p:sp>
        <p:nvSpPr>
          <p:cNvPr id="3" name="Content Placeholder 2"/>
          <p:cNvSpPr>
            <a:spLocks noGrp="1"/>
          </p:cNvSpPr>
          <p:nvPr>
            <p:ph sz="quarter" idx="1"/>
          </p:nvPr>
        </p:nvSpPr>
        <p:spPr>
          <a:xfrm>
            <a:off x="453898" y="1806575"/>
            <a:ext cx="8153400" cy="4495800"/>
          </a:xfrm>
        </p:spPr>
        <p:txBody>
          <a:bodyPr/>
          <a:lstStyle/>
          <a:p>
            <a:pPr marL="0" indent="0">
              <a:buNone/>
            </a:pPr>
            <a:r>
              <a:rPr lang="en-US" sz="2800" b="1" dirty="0" smtClean="0">
                <a:solidFill>
                  <a:srgbClr val="000088"/>
                </a:solidFill>
                <a:latin typeface="Tahoma" panose="020B0604030504040204" pitchFamily="34" charset="0"/>
                <a:cs typeface="Tahoma" panose="020B0604030504040204" pitchFamily="34" charset="0"/>
              </a:rPr>
              <a:t>7. </a:t>
            </a:r>
            <a:r>
              <a:rPr lang="en-US" sz="2800" b="1" dirty="0">
                <a:solidFill>
                  <a:srgbClr val="000088"/>
                </a:solidFill>
                <a:latin typeface="Tahoma" panose="020B0604030504040204" pitchFamily="34" charset="0"/>
                <a:cs typeface="Tahoma" panose="020B0604030504040204" pitchFamily="34" charset="0"/>
              </a:rPr>
              <a:t>Career and life </a:t>
            </a:r>
            <a:r>
              <a:rPr lang="en-US" sz="2800" b="1" dirty="0" smtClean="0">
                <a:solidFill>
                  <a:srgbClr val="000088"/>
                </a:solidFill>
                <a:latin typeface="Tahoma" panose="020B0604030504040204" pitchFamily="34" charset="0"/>
                <a:cs typeface="Tahoma" panose="020B0604030504040204" pitchFamily="34" charset="0"/>
              </a:rPr>
              <a:t>development</a:t>
            </a:r>
          </a:p>
          <a:p>
            <a:pPr marL="0" indent="0">
              <a:buNone/>
            </a:pPr>
            <a:endParaRPr lang="en-US" sz="2800" b="1" dirty="0">
              <a:solidFill>
                <a:srgbClr val="000088"/>
              </a:solidFill>
              <a:latin typeface="Tahoma" panose="020B0604030504040204" pitchFamily="34" charset="0"/>
              <a:cs typeface="Tahoma" panose="020B0604030504040204" pitchFamily="34" charset="0"/>
            </a:endParaRPr>
          </a:p>
          <a:p>
            <a:pPr marL="0" indent="0">
              <a:buNone/>
            </a:pPr>
            <a:r>
              <a:rPr lang="en-US" sz="2800" dirty="0" smtClean="0">
                <a:solidFill>
                  <a:srgbClr val="000088"/>
                </a:solidFill>
                <a:latin typeface="Tahoma" panose="020B0604030504040204" pitchFamily="34" charset="0"/>
                <a:cs typeface="Tahoma" panose="020B0604030504040204" pitchFamily="34" charset="0"/>
              </a:rPr>
              <a:t>Including </a:t>
            </a:r>
            <a:r>
              <a:rPr lang="en-US" sz="2800" dirty="0">
                <a:solidFill>
                  <a:srgbClr val="000088"/>
                </a:solidFill>
                <a:latin typeface="Tahoma" panose="020B0604030504040204" pitchFamily="34" charset="0"/>
                <a:cs typeface="Tahoma" panose="020B0604030504040204" pitchFamily="34" charset="0"/>
              </a:rPr>
              <a:t>but not limited to: the study of </a:t>
            </a:r>
            <a:r>
              <a:rPr lang="en-US" sz="2800" u="sng" dirty="0">
                <a:solidFill>
                  <a:srgbClr val="000088"/>
                </a:solidFill>
                <a:latin typeface="Tahoma" panose="020B0604030504040204" pitchFamily="34" charset="0"/>
                <a:cs typeface="Tahoma" panose="020B0604030504040204" pitchFamily="34" charset="0"/>
              </a:rPr>
              <a:t>vocational/career development theories and decision-making models</a:t>
            </a:r>
            <a:r>
              <a:rPr lang="en-US" sz="2800" dirty="0">
                <a:solidFill>
                  <a:srgbClr val="000088"/>
                </a:solidFill>
                <a:latin typeface="Tahoma" panose="020B0604030504040204" pitchFamily="34" charset="0"/>
                <a:cs typeface="Tahoma" panose="020B0604030504040204" pitchFamily="34" charset="0"/>
              </a:rPr>
              <a:t>; career assessment instruments and techniques; occupational and related educational systems; career development applications; career counseling processes/techniques; and the </a:t>
            </a:r>
            <a:r>
              <a:rPr lang="en-US" sz="2800" u="sng" dirty="0">
                <a:solidFill>
                  <a:srgbClr val="000088"/>
                </a:solidFill>
                <a:latin typeface="Tahoma" panose="020B0604030504040204" pitchFamily="34" charset="0"/>
                <a:cs typeface="Tahoma" panose="020B0604030504040204" pitchFamily="34" charset="0"/>
              </a:rPr>
              <a:t>application of social justice theories to people’s vocational/career development</a:t>
            </a:r>
            <a:r>
              <a:rPr lang="en-US" sz="2800" dirty="0">
                <a:solidFill>
                  <a:srgbClr val="000088"/>
                </a:solidFill>
                <a:latin typeface="Tahoma" panose="020B0604030504040204" pitchFamily="34" charset="0"/>
                <a:cs typeface="Tahoma" panose="020B0604030504040204" pitchFamily="34" charset="0"/>
              </a:rPr>
              <a:t>.</a:t>
            </a:r>
          </a:p>
        </p:txBody>
      </p:sp>
      <p:sp>
        <p:nvSpPr>
          <p:cNvPr id="4" name="Slide Number Placeholder 3"/>
          <p:cNvSpPr>
            <a:spLocks noGrp="1"/>
          </p:cNvSpPr>
          <p:nvPr>
            <p:ph type="sldNum" sz="quarter" idx="12"/>
          </p:nvPr>
        </p:nvSpPr>
        <p:spPr/>
        <p:txBody>
          <a:bodyPr>
            <a:normAutofit fontScale="77500" lnSpcReduction="20000"/>
          </a:bodyPr>
          <a:lstStyle/>
          <a:p>
            <a:pPr>
              <a:defRPr/>
            </a:pPr>
            <a:fld id="{DC19D5AB-8C20-E84E-A4B0-7BCC9DA4FE3D}" type="slidenum">
              <a:rPr lang="en-US" smtClean="0"/>
              <a:pPr>
                <a:defRPr/>
              </a:pPr>
              <a:t>12</a:t>
            </a:fld>
            <a:endParaRPr lang="en-US" dirty="0"/>
          </a:p>
        </p:txBody>
      </p:sp>
    </p:spTree>
    <p:extLst>
      <p:ext uri="{BB962C8B-B14F-4D97-AF65-F5344CB8AC3E}">
        <p14:creationId xmlns:p14="http://schemas.microsoft.com/office/powerpoint/2010/main" xmlns="" val="6385924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a:solidFill>
                  <a:srgbClr val="773A11"/>
                </a:solidFill>
                <a:latin typeface="Tahoma" panose="020B0604030504040204" pitchFamily="34" charset="0"/>
                <a:cs typeface="Tahoma" panose="020B0604030504040204" pitchFamily="34" charset="0"/>
              </a:rPr>
              <a:t>MCAC </a:t>
            </a:r>
            <a:r>
              <a:rPr lang="en-US" altLang="ja-JP" sz="2800" b="1" dirty="0">
                <a:solidFill>
                  <a:srgbClr val="773A11"/>
                </a:solidFill>
                <a:latin typeface="Tahoma" panose="020B0604030504040204" pitchFamily="34" charset="0"/>
                <a:cs typeface="Tahoma" panose="020B0604030504040204" pitchFamily="34" charset="0"/>
              </a:rPr>
              <a:t>Standard Areas</a:t>
            </a:r>
            <a:endParaRPr lang="en-US" sz="2800" dirty="0">
              <a:latin typeface="Tahoma" panose="020B0604030504040204" pitchFamily="34" charset="0"/>
              <a:cs typeface="Tahoma" panose="020B0604030504040204" pitchFamily="34" charset="0"/>
            </a:endParaRPr>
          </a:p>
        </p:txBody>
      </p:sp>
      <p:sp>
        <p:nvSpPr>
          <p:cNvPr id="3" name="Content Placeholder 2"/>
          <p:cNvSpPr>
            <a:spLocks noGrp="1"/>
          </p:cNvSpPr>
          <p:nvPr>
            <p:ph sz="quarter" idx="1"/>
          </p:nvPr>
        </p:nvSpPr>
        <p:spPr>
          <a:xfrm>
            <a:off x="149428" y="1714500"/>
            <a:ext cx="8616620" cy="4979060"/>
          </a:xfrm>
        </p:spPr>
        <p:txBody>
          <a:bodyPr/>
          <a:lstStyle/>
          <a:p>
            <a:pPr marL="0" indent="0">
              <a:buNone/>
            </a:pPr>
            <a:r>
              <a:rPr lang="en-US" sz="2400" b="1" dirty="0" smtClean="0">
                <a:solidFill>
                  <a:srgbClr val="000088"/>
                </a:solidFill>
                <a:latin typeface="Tahoma" panose="020B0604030504040204" pitchFamily="34" charset="0"/>
                <a:cs typeface="Tahoma" panose="020B0604030504040204" pitchFamily="34" charset="0"/>
              </a:rPr>
              <a:t>8. </a:t>
            </a:r>
            <a:r>
              <a:rPr lang="en-US" sz="2400" b="1" dirty="0">
                <a:solidFill>
                  <a:srgbClr val="000088"/>
                </a:solidFill>
                <a:latin typeface="Tahoma" panose="020B0604030504040204" pitchFamily="34" charset="0"/>
                <a:cs typeface="Tahoma" panose="020B0604030504040204" pitchFamily="34" charset="0"/>
              </a:rPr>
              <a:t>Assessment of human behavior and organizational/community/ institutional </a:t>
            </a:r>
            <a:r>
              <a:rPr lang="en-US" sz="2400" b="1" dirty="0" smtClean="0">
                <a:solidFill>
                  <a:srgbClr val="000088"/>
                </a:solidFill>
                <a:latin typeface="Tahoma" panose="020B0604030504040204" pitchFamily="34" charset="0"/>
                <a:cs typeface="Tahoma" panose="020B0604030504040204" pitchFamily="34" charset="0"/>
              </a:rPr>
              <a:t>systems</a:t>
            </a:r>
            <a:endParaRPr lang="en-US" sz="2400" b="1" dirty="0">
              <a:solidFill>
                <a:srgbClr val="000088"/>
              </a:solidFill>
              <a:latin typeface="Tahoma" panose="020B0604030504040204" pitchFamily="34" charset="0"/>
              <a:cs typeface="Tahoma" panose="020B0604030504040204" pitchFamily="34" charset="0"/>
            </a:endParaRPr>
          </a:p>
          <a:p>
            <a:pPr marL="0" indent="0">
              <a:buNone/>
            </a:pPr>
            <a:r>
              <a:rPr lang="en-US" sz="2300" dirty="0" smtClean="0">
                <a:solidFill>
                  <a:srgbClr val="000088"/>
                </a:solidFill>
                <a:latin typeface="Tahoma" panose="020B0604030504040204" pitchFamily="34" charset="0"/>
                <a:cs typeface="Tahoma" panose="020B0604030504040204" pitchFamily="34" charset="0"/>
              </a:rPr>
              <a:t>Including but not limited to: </a:t>
            </a:r>
            <a:r>
              <a:rPr lang="en-US" sz="2300" u="sng" dirty="0" smtClean="0">
                <a:solidFill>
                  <a:srgbClr val="000088"/>
                </a:solidFill>
                <a:latin typeface="Tahoma" panose="020B0604030504040204" pitchFamily="34" charset="0"/>
                <a:cs typeface="Tahoma" panose="020B0604030504040204" pitchFamily="34" charset="0"/>
              </a:rPr>
              <a:t>assessment and diagnosis </a:t>
            </a:r>
            <a:r>
              <a:rPr lang="en-US" sz="2300" dirty="0" smtClean="0">
                <a:solidFill>
                  <a:srgbClr val="000088"/>
                </a:solidFill>
                <a:latin typeface="Tahoma" panose="020B0604030504040204" pitchFamily="34" charset="0"/>
                <a:cs typeface="Tahoma" panose="020B0604030504040204" pitchFamily="34" charset="0"/>
              </a:rPr>
              <a:t>of individual psychiatric disorders as defined by classification systems such as the Diagnostic Statistical Manual (DSM) and the International Classification of Diseases (ICD); understanding of defined diagnostic disorders relative to the helping context; </a:t>
            </a:r>
            <a:r>
              <a:rPr lang="en-US" sz="2300" u="sng" dirty="0" smtClean="0">
                <a:solidFill>
                  <a:srgbClr val="000088"/>
                </a:solidFill>
                <a:latin typeface="Tahoma" panose="020B0604030504040204" pitchFamily="34" charset="0"/>
                <a:cs typeface="Tahoma" panose="020B0604030504040204" pitchFamily="34" charset="0"/>
              </a:rPr>
              <a:t>knowledge of cultural biases associated with classification systems</a:t>
            </a:r>
            <a:r>
              <a:rPr lang="en-US" sz="2300" dirty="0" smtClean="0">
                <a:solidFill>
                  <a:srgbClr val="000088"/>
                </a:solidFill>
                <a:latin typeface="Tahoma" panose="020B0604030504040204" pitchFamily="34" charset="0"/>
                <a:cs typeface="Tahoma" panose="020B0604030504040204" pitchFamily="34" charset="0"/>
              </a:rPr>
              <a:t>; assessment strategies designed to promote healthy human functioning; and </a:t>
            </a:r>
            <a:r>
              <a:rPr lang="en-US" sz="2300" u="sng" dirty="0" smtClean="0">
                <a:solidFill>
                  <a:srgbClr val="000088"/>
                </a:solidFill>
                <a:latin typeface="Tahoma" panose="020B0604030504040204" pitchFamily="34" charset="0"/>
                <a:cs typeface="Tahoma" panose="020B0604030504040204" pitchFamily="34" charset="0"/>
              </a:rPr>
              <a:t>assessment strategies that focus on organizational/community/social justice advocacy </a:t>
            </a:r>
            <a:r>
              <a:rPr lang="en-US" sz="2300" dirty="0" smtClean="0">
                <a:solidFill>
                  <a:srgbClr val="000088"/>
                </a:solidFill>
                <a:latin typeface="Tahoma" panose="020B0604030504040204" pitchFamily="34" charset="0"/>
                <a:cs typeface="Tahoma" panose="020B0604030504040204" pitchFamily="34" charset="0"/>
              </a:rPr>
              <a:t>dynamics as they impact human development, wellness, and the perpetuation of psychiatric disorders as listed in various classification systems.</a:t>
            </a:r>
            <a:endParaRPr lang="en-US" sz="2300" dirty="0">
              <a:solidFill>
                <a:srgbClr val="000088"/>
              </a:solidFill>
              <a:latin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normAutofit fontScale="77500" lnSpcReduction="20000"/>
          </a:bodyPr>
          <a:lstStyle/>
          <a:p>
            <a:pPr>
              <a:defRPr/>
            </a:pPr>
            <a:fld id="{DC19D5AB-8C20-E84E-A4B0-7BCC9DA4FE3D}" type="slidenum">
              <a:rPr lang="en-US" smtClean="0"/>
              <a:pPr>
                <a:defRPr/>
              </a:pPr>
              <a:t>13</a:t>
            </a:fld>
            <a:endParaRPr lang="en-US" dirty="0"/>
          </a:p>
        </p:txBody>
      </p:sp>
    </p:spTree>
    <p:extLst>
      <p:ext uri="{BB962C8B-B14F-4D97-AF65-F5344CB8AC3E}">
        <p14:creationId xmlns:p14="http://schemas.microsoft.com/office/powerpoint/2010/main" xmlns="" val="20803912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a:solidFill>
                  <a:srgbClr val="773A11"/>
                </a:solidFill>
                <a:latin typeface="Tahoma" panose="020B0604030504040204" pitchFamily="34" charset="0"/>
                <a:cs typeface="Tahoma" panose="020B0604030504040204" pitchFamily="34" charset="0"/>
              </a:rPr>
              <a:t>MCAC </a:t>
            </a:r>
            <a:r>
              <a:rPr lang="en-US" altLang="ja-JP" sz="2800" b="1" dirty="0">
                <a:solidFill>
                  <a:srgbClr val="773A11"/>
                </a:solidFill>
                <a:latin typeface="Tahoma" panose="020B0604030504040204" pitchFamily="34" charset="0"/>
                <a:cs typeface="Tahoma" panose="020B0604030504040204" pitchFamily="34" charset="0"/>
              </a:rPr>
              <a:t>Standard Areas</a:t>
            </a:r>
            <a:endParaRPr lang="en-US" sz="2800" dirty="0">
              <a:latin typeface="Tahoma" panose="020B0604030504040204" pitchFamily="34" charset="0"/>
              <a:cs typeface="Tahoma" panose="020B0604030504040204" pitchFamily="34" charset="0"/>
            </a:endParaRPr>
          </a:p>
        </p:txBody>
      </p:sp>
      <p:sp>
        <p:nvSpPr>
          <p:cNvPr id="3" name="Content Placeholder 2"/>
          <p:cNvSpPr>
            <a:spLocks noGrp="1"/>
          </p:cNvSpPr>
          <p:nvPr>
            <p:ph sz="quarter" idx="1"/>
          </p:nvPr>
        </p:nvSpPr>
        <p:spPr>
          <a:xfrm>
            <a:off x="245258" y="1676400"/>
            <a:ext cx="8457290" cy="4911725"/>
          </a:xfrm>
        </p:spPr>
        <p:txBody>
          <a:bodyPr/>
          <a:lstStyle/>
          <a:p>
            <a:pPr marL="0" indent="0">
              <a:buNone/>
            </a:pPr>
            <a:r>
              <a:rPr lang="en-US" sz="2400" b="1" dirty="0" smtClean="0">
                <a:solidFill>
                  <a:srgbClr val="000088"/>
                </a:solidFill>
                <a:latin typeface="Tahoma" panose="020B0604030504040204" pitchFamily="34" charset="0"/>
                <a:cs typeface="Tahoma" panose="020B0604030504040204" pitchFamily="34" charset="0"/>
              </a:rPr>
              <a:t>9</a:t>
            </a:r>
            <a:r>
              <a:rPr lang="en-US" sz="2800" b="1" dirty="0" smtClean="0">
                <a:solidFill>
                  <a:srgbClr val="000088"/>
                </a:solidFill>
                <a:latin typeface="Tahoma" panose="020B0604030504040204" pitchFamily="34" charset="0"/>
                <a:cs typeface="Tahoma" panose="020B0604030504040204" pitchFamily="34" charset="0"/>
              </a:rPr>
              <a:t>. </a:t>
            </a:r>
            <a:r>
              <a:rPr lang="en-US" sz="2800" b="1" dirty="0">
                <a:solidFill>
                  <a:srgbClr val="000088"/>
                </a:solidFill>
                <a:latin typeface="Tahoma" panose="020B0604030504040204" pitchFamily="34" charset="0"/>
                <a:cs typeface="Tahoma" panose="020B0604030504040204" pitchFamily="34" charset="0"/>
              </a:rPr>
              <a:t>Tests and </a:t>
            </a:r>
            <a:r>
              <a:rPr lang="en-US" sz="2800" b="1" dirty="0" smtClean="0">
                <a:solidFill>
                  <a:srgbClr val="000088"/>
                </a:solidFill>
                <a:latin typeface="Tahoma" panose="020B0604030504040204" pitchFamily="34" charset="0"/>
                <a:cs typeface="Tahoma" panose="020B0604030504040204" pitchFamily="34" charset="0"/>
              </a:rPr>
              <a:t>measurements</a:t>
            </a:r>
            <a:endParaRPr lang="en-US" sz="2800" b="1" dirty="0">
              <a:solidFill>
                <a:srgbClr val="000088"/>
              </a:solidFill>
              <a:latin typeface="Tahoma" panose="020B0604030504040204" pitchFamily="34" charset="0"/>
              <a:cs typeface="Tahoma" panose="020B0604030504040204" pitchFamily="34" charset="0"/>
            </a:endParaRPr>
          </a:p>
          <a:p>
            <a:pPr marL="0" indent="0">
              <a:buNone/>
            </a:pPr>
            <a:r>
              <a:rPr lang="en-US" sz="2800" dirty="0" smtClean="0">
                <a:solidFill>
                  <a:srgbClr val="000088"/>
                </a:solidFill>
                <a:latin typeface="Tahoma" panose="020B0604030504040204" pitchFamily="34" charset="0"/>
                <a:cs typeface="Tahoma" panose="020B0604030504040204" pitchFamily="34" charset="0"/>
              </a:rPr>
              <a:t>Including </a:t>
            </a:r>
            <a:r>
              <a:rPr lang="en-US" sz="2800" dirty="0">
                <a:solidFill>
                  <a:srgbClr val="000088"/>
                </a:solidFill>
                <a:latin typeface="Tahoma" panose="020B0604030504040204" pitchFamily="34" charset="0"/>
                <a:cs typeface="Tahoma" panose="020B0604030504040204" pitchFamily="34" charset="0"/>
              </a:rPr>
              <a:t>but not limited to promoting an understanding of the </a:t>
            </a:r>
            <a:r>
              <a:rPr lang="en-US" sz="2800" u="sng" dirty="0">
                <a:solidFill>
                  <a:srgbClr val="000088"/>
                </a:solidFill>
                <a:latin typeface="Tahoma" panose="020B0604030504040204" pitchFamily="34" charset="0"/>
                <a:cs typeface="Tahoma" panose="020B0604030504040204" pitchFamily="34" charset="0"/>
              </a:rPr>
              <a:t>theoretical and historical basis for, as well as knowledge of cultural biases associated with</a:t>
            </a:r>
            <a:r>
              <a:rPr lang="en-US" sz="2800" dirty="0">
                <a:solidFill>
                  <a:srgbClr val="000088"/>
                </a:solidFill>
                <a:latin typeface="Tahoma" panose="020B0604030504040204" pitchFamily="34" charset="0"/>
                <a:cs typeface="Tahoma" panose="020B0604030504040204" pitchFamily="34" charset="0"/>
              </a:rPr>
              <a:t>: assessment techniques; testing methods; knowledge of various types of tests and evaluation strategies that result in knowledgeable selection, administration, interpretation; and use of assessment/evaluation instruments and techniques that foster social justice among diverse client populations.</a:t>
            </a:r>
          </a:p>
        </p:txBody>
      </p:sp>
      <p:sp>
        <p:nvSpPr>
          <p:cNvPr id="4" name="Slide Number Placeholder 3"/>
          <p:cNvSpPr>
            <a:spLocks noGrp="1"/>
          </p:cNvSpPr>
          <p:nvPr>
            <p:ph type="sldNum" sz="quarter" idx="12"/>
          </p:nvPr>
        </p:nvSpPr>
        <p:spPr/>
        <p:txBody>
          <a:bodyPr>
            <a:normAutofit fontScale="77500" lnSpcReduction="20000"/>
          </a:bodyPr>
          <a:lstStyle/>
          <a:p>
            <a:pPr>
              <a:defRPr/>
            </a:pPr>
            <a:fld id="{DC19D5AB-8C20-E84E-A4B0-7BCC9DA4FE3D}" type="slidenum">
              <a:rPr lang="en-US" smtClean="0"/>
              <a:pPr>
                <a:defRPr/>
              </a:pPr>
              <a:t>14</a:t>
            </a:fld>
            <a:endParaRPr lang="en-US" dirty="0"/>
          </a:p>
        </p:txBody>
      </p:sp>
    </p:spTree>
    <p:extLst>
      <p:ext uri="{BB962C8B-B14F-4D97-AF65-F5344CB8AC3E}">
        <p14:creationId xmlns:p14="http://schemas.microsoft.com/office/powerpoint/2010/main" xmlns="" val="22124662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96850"/>
            <a:ext cx="8153400" cy="990600"/>
          </a:xfrm>
        </p:spPr>
        <p:txBody>
          <a:bodyPr/>
          <a:lstStyle/>
          <a:p>
            <a:pPr algn="ctr"/>
            <a:r>
              <a:rPr lang="en-US" sz="2800" b="1" dirty="0">
                <a:solidFill>
                  <a:srgbClr val="773A11"/>
                </a:solidFill>
                <a:latin typeface="Tahoma" panose="020B0604030504040204" pitchFamily="34" charset="0"/>
                <a:cs typeface="Tahoma" panose="020B0604030504040204" pitchFamily="34" charset="0"/>
              </a:rPr>
              <a:t>MCAC </a:t>
            </a:r>
            <a:r>
              <a:rPr lang="en-US" altLang="ja-JP" sz="2800" b="1" dirty="0">
                <a:solidFill>
                  <a:srgbClr val="773A11"/>
                </a:solidFill>
                <a:latin typeface="Tahoma" panose="020B0604030504040204" pitchFamily="34" charset="0"/>
                <a:cs typeface="Tahoma" panose="020B0604030504040204" pitchFamily="34" charset="0"/>
              </a:rPr>
              <a:t>Standard Areas</a:t>
            </a:r>
            <a:endParaRPr lang="en-US" sz="2800" dirty="0">
              <a:latin typeface="Tahoma" panose="020B0604030504040204" pitchFamily="34" charset="0"/>
              <a:cs typeface="Tahoma" panose="020B0604030504040204" pitchFamily="34" charset="0"/>
            </a:endParaRPr>
          </a:p>
        </p:txBody>
      </p:sp>
      <p:sp>
        <p:nvSpPr>
          <p:cNvPr id="3" name="Content Placeholder 2"/>
          <p:cNvSpPr>
            <a:spLocks noGrp="1"/>
          </p:cNvSpPr>
          <p:nvPr>
            <p:ph sz="quarter" idx="1"/>
          </p:nvPr>
        </p:nvSpPr>
        <p:spPr>
          <a:xfrm>
            <a:off x="517398" y="1743075"/>
            <a:ext cx="8153400" cy="4495800"/>
          </a:xfrm>
        </p:spPr>
        <p:txBody>
          <a:bodyPr/>
          <a:lstStyle/>
          <a:p>
            <a:pPr marL="0" indent="0">
              <a:buNone/>
            </a:pPr>
            <a:r>
              <a:rPr lang="en-US" sz="2400" b="1" dirty="0" smtClean="0">
                <a:solidFill>
                  <a:srgbClr val="000088"/>
                </a:solidFill>
                <a:latin typeface="Tahoma" panose="020B0604030504040204" pitchFamily="34" charset="0"/>
                <a:cs typeface="Tahoma" panose="020B0604030504040204" pitchFamily="34" charset="0"/>
              </a:rPr>
              <a:t>10. </a:t>
            </a:r>
            <a:r>
              <a:rPr lang="en-US" sz="2400" b="1" dirty="0">
                <a:solidFill>
                  <a:srgbClr val="000088"/>
                </a:solidFill>
                <a:latin typeface="Tahoma" panose="020B0604030504040204" pitchFamily="34" charset="0"/>
                <a:cs typeface="Tahoma" panose="020B0604030504040204" pitchFamily="34" charset="0"/>
              </a:rPr>
              <a:t>Traditional and social justice-oriented research and </a:t>
            </a:r>
            <a:r>
              <a:rPr lang="en-US" sz="2400" b="1" dirty="0" smtClean="0">
                <a:solidFill>
                  <a:srgbClr val="000088"/>
                </a:solidFill>
                <a:latin typeface="Tahoma" panose="020B0604030504040204" pitchFamily="34" charset="0"/>
                <a:cs typeface="Tahoma" panose="020B0604030504040204" pitchFamily="34" charset="0"/>
              </a:rPr>
              <a:t>evaluations</a:t>
            </a:r>
          </a:p>
          <a:p>
            <a:pPr marL="0" indent="0">
              <a:buNone/>
            </a:pPr>
            <a:endParaRPr lang="en-US" sz="2400" b="1" dirty="0">
              <a:solidFill>
                <a:srgbClr val="000088"/>
              </a:solidFill>
              <a:latin typeface="Tahoma" panose="020B0604030504040204" pitchFamily="34" charset="0"/>
              <a:cs typeface="Tahoma" panose="020B0604030504040204" pitchFamily="34" charset="0"/>
            </a:endParaRPr>
          </a:p>
          <a:p>
            <a:pPr marL="0" indent="0">
              <a:buNone/>
            </a:pPr>
            <a:r>
              <a:rPr lang="en-US" sz="2400" dirty="0" smtClean="0">
                <a:solidFill>
                  <a:srgbClr val="000088"/>
                </a:solidFill>
                <a:latin typeface="Tahoma" panose="020B0604030504040204" pitchFamily="34" charset="0"/>
                <a:cs typeface="Tahoma" panose="020B0604030504040204" pitchFamily="34" charset="0"/>
              </a:rPr>
              <a:t>Including </a:t>
            </a:r>
            <a:r>
              <a:rPr lang="en-US" sz="2400" dirty="0">
                <a:solidFill>
                  <a:srgbClr val="000088"/>
                </a:solidFill>
                <a:latin typeface="Tahoma" panose="020B0604030504040204" pitchFamily="34" charset="0"/>
                <a:cs typeface="Tahoma" panose="020B0604030504040204" pitchFamily="34" charset="0"/>
              </a:rPr>
              <a:t>but not limited to: </a:t>
            </a:r>
            <a:r>
              <a:rPr lang="en-US" sz="2400" u="sng" dirty="0">
                <a:solidFill>
                  <a:srgbClr val="000088"/>
                </a:solidFill>
                <a:latin typeface="Tahoma" panose="020B0604030504040204" pitchFamily="34" charset="0"/>
                <a:cs typeface="Tahoma" panose="020B0604030504040204" pitchFamily="34" charset="0"/>
              </a:rPr>
              <a:t>quantitative and qualitative research</a:t>
            </a:r>
            <a:r>
              <a:rPr lang="en-US" sz="2400" b="1" u="sng" dirty="0">
                <a:solidFill>
                  <a:srgbClr val="000088"/>
                </a:solidFill>
                <a:latin typeface="Tahoma" panose="020B0604030504040204" pitchFamily="34" charset="0"/>
                <a:cs typeface="Tahoma" panose="020B0604030504040204" pitchFamily="34" charset="0"/>
              </a:rPr>
              <a:t> </a:t>
            </a:r>
            <a:r>
              <a:rPr lang="en-US" sz="2400" u="sng" dirty="0">
                <a:solidFill>
                  <a:srgbClr val="000088"/>
                </a:solidFill>
                <a:latin typeface="Tahoma" panose="020B0604030504040204" pitchFamily="34" charset="0"/>
                <a:cs typeface="Tahoma" panose="020B0604030504040204" pitchFamily="34" charset="0"/>
              </a:rPr>
              <a:t>design and methods</a:t>
            </a:r>
            <a:r>
              <a:rPr lang="en-US" sz="2400" dirty="0">
                <a:solidFill>
                  <a:srgbClr val="000088"/>
                </a:solidFill>
                <a:latin typeface="Tahoma" panose="020B0604030504040204" pitchFamily="34" charset="0"/>
                <a:cs typeface="Tahoma" panose="020B0604030504040204" pitchFamily="34" charset="0"/>
              </a:rPr>
              <a:t>; statistical analyses, principles, practices, and application of needs assessments; the design and process of program evaluation; </a:t>
            </a:r>
            <a:r>
              <a:rPr lang="en-US" sz="2400" u="sng" dirty="0">
                <a:solidFill>
                  <a:srgbClr val="000088"/>
                </a:solidFill>
                <a:latin typeface="Tahoma" panose="020B0604030504040204" pitchFamily="34" charset="0"/>
                <a:cs typeface="Tahoma" panose="020B0604030504040204" pitchFamily="34" charset="0"/>
              </a:rPr>
              <a:t>organizational, community, and social justice advocacy evaluation strategies</a:t>
            </a:r>
            <a:r>
              <a:rPr lang="en-US" sz="2400" dirty="0">
                <a:solidFill>
                  <a:srgbClr val="000088"/>
                </a:solidFill>
                <a:latin typeface="Tahoma" panose="020B0604030504040204" pitchFamily="34" charset="0"/>
                <a:cs typeface="Tahoma" panose="020B0604030504040204" pitchFamily="34" charset="0"/>
              </a:rPr>
              <a:t>; and knowledge of </a:t>
            </a:r>
            <a:r>
              <a:rPr lang="en-US" sz="2400" u="sng" dirty="0">
                <a:solidFill>
                  <a:srgbClr val="000088"/>
                </a:solidFill>
                <a:latin typeface="Tahoma" panose="020B0604030504040204" pitchFamily="34" charset="0"/>
                <a:cs typeface="Tahoma" panose="020B0604030504040204" pitchFamily="34" charset="0"/>
              </a:rPr>
              <a:t>cultural biases associated with research practices</a:t>
            </a:r>
            <a:r>
              <a:rPr lang="en-US" sz="2400" dirty="0">
                <a:solidFill>
                  <a:srgbClr val="000088"/>
                </a:solidFill>
                <a:latin typeface="Tahoma" panose="020B0604030504040204" pitchFamily="34" charset="0"/>
                <a:cs typeface="Tahoma" panose="020B0604030504040204" pitchFamily="34" charset="0"/>
              </a:rPr>
              <a:t>.</a:t>
            </a:r>
          </a:p>
        </p:txBody>
      </p:sp>
      <p:sp>
        <p:nvSpPr>
          <p:cNvPr id="4" name="Slide Number Placeholder 3"/>
          <p:cNvSpPr>
            <a:spLocks noGrp="1"/>
          </p:cNvSpPr>
          <p:nvPr>
            <p:ph type="sldNum" sz="quarter" idx="12"/>
          </p:nvPr>
        </p:nvSpPr>
        <p:spPr/>
        <p:txBody>
          <a:bodyPr>
            <a:normAutofit fontScale="77500" lnSpcReduction="20000"/>
          </a:bodyPr>
          <a:lstStyle/>
          <a:p>
            <a:pPr>
              <a:defRPr/>
            </a:pPr>
            <a:fld id="{DC19D5AB-8C20-E84E-A4B0-7BCC9DA4FE3D}" type="slidenum">
              <a:rPr lang="en-US" smtClean="0"/>
              <a:pPr>
                <a:defRPr/>
              </a:pPr>
              <a:t>15</a:t>
            </a:fld>
            <a:endParaRPr lang="en-US" dirty="0"/>
          </a:p>
        </p:txBody>
      </p:sp>
    </p:spTree>
    <p:extLst>
      <p:ext uri="{BB962C8B-B14F-4D97-AF65-F5344CB8AC3E}">
        <p14:creationId xmlns:p14="http://schemas.microsoft.com/office/powerpoint/2010/main" xmlns="" val="27874434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a:solidFill>
                  <a:srgbClr val="773A11"/>
                </a:solidFill>
                <a:latin typeface="Tahoma" panose="020B0604030504040204" pitchFamily="34" charset="0"/>
                <a:cs typeface="Tahoma" panose="020B0604030504040204" pitchFamily="34" charset="0"/>
              </a:rPr>
              <a:t>MCAC </a:t>
            </a:r>
            <a:r>
              <a:rPr lang="en-US" altLang="ja-JP" sz="2800" b="1" dirty="0">
                <a:solidFill>
                  <a:srgbClr val="773A11"/>
                </a:solidFill>
                <a:latin typeface="Tahoma" panose="020B0604030504040204" pitchFamily="34" charset="0"/>
                <a:cs typeface="Tahoma" panose="020B0604030504040204" pitchFamily="34" charset="0"/>
              </a:rPr>
              <a:t>Standard Areas</a:t>
            </a:r>
            <a:endParaRPr lang="en-US" sz="2800" dirty="0">
              <a:latin typeface="Tahoma" panose="020B0604030504040204" pitchFamily="34" charset="0"/>
              <a:cs typeface="Tahoma" panose="020B0604030504040204" pitchFamily="34" charset="0"/>
            </a:endParaRPr>
          </a:p>
        </p:txBody>
      </p:sp>
      <p:sp>
        <p:nvSpPr>
          <p:cNvPr id="3" name="Content Placeholder 2"/>
          <p:cNvSpPr>
            <a:spLocks noGrp="1"/>
          </p:cNvSpPr>
          <p:nvPr>
            <p:ph sz="quarter" idx="1"/>
          </p:nvPr>
        </p:nvSpPr>
        <p:spPr>
          <a:xfrm>
            <a:off x="612648" y="1600199"/>
            <a:ext cx="8153400" cy="5051425"/>
          </a:xfrm>
        </p:spPr>
        <p:txBody>
          <a:bodyPr/>
          <a:lstStyle/>
          <a:p>
            <a:pPr marL="0" indent="0">
              <a:buNone/>
            </a:pPr>
            <a:r>
              <a:rPr lang="en-US" sz="2000" b="1" dirty="0" smtClean="0">
                <a:solidFill>
                  <a:srgbClr val="000088"/>
                </a:solidFill>
                <a:latin typeface="Tahoma" panose="020B0604030504040204" pitchFamily="34" charset="0"/>
                <a:cs typeface="Tahoma" panose="020B0604030504040204" pitchFamily="34" charset="0"/>
              </a:rPr>
              <a:t>11. </a:t>
            </a:r>
            <a:r>
              <a:rPr lang="en-US" sz="2000" b="1" dirty="0">
                <a:solidFill>
                  <a:srgbClr val="000088"/>
                </a:solidFill>
                <a:latin typeface="Tahoma" panose="020B0604030504040204" pitchFamily="34" charset="0"/>
                <a:cs typeface="Tahoma" panose="020B0604030504040204" pitchFamily="34" charset="0"/>
              </a:rPr>
              <a:t>Practicum/Internship </a:t>
            </a:r>
            <a:r>
              <a:rPr lang="en-US" sz="2000" b="1" dirty="0" smtClean="0">
                <a:solidFill>
                  <a:srgbClr val="000088"/>
                </a:solidFill>
                <a:latin typeface="Tahoma" panose="020B0604030504040204" pitchFamily="34" charset="0"/>
                <a:cs typeface="Tahoma" panose="020B0604030504040204" pitchFamily="34" charset="0"/>
              </a:rPr>
              <a:t>experiences</a:t>
            </a:r>
          </a:p>
          <a:p>
            <a:pPr marL="0" indent="0">
              <a:buNone/>
            </a:pPr>
            <a:endParaRPr lang="en-US" sz="2000" b="1" dirty="0">
              <a:solidFill>
                <a:srgbClr val="000088"/>
              </a:solidFill>
              <a:latin typeface="Tahoma" panose="020B0604030504040204" pitchFamily="34" charset="0"/>
              <a:cs typeface="Tahoma" panose="020B0604030504040204" pitchFamily="34" charset="0"/>
            </a:endParaRPr>
          </a:p>
          <a:p>
            <a:pPr marL="0" indent="0">
              <a:lnSpc>
                <a:spcPct val="90000"/>
              </a:lnSpc>
              <a:buNone/>
            </a:pPr>
            <a:r>
              <a:rPr lang="en-US" sz="2300" dirty="0" smtClean="0">
                <a:solidFill>
                  <a:srgbClr val="000088"/>
                </a:solidFill>
                <a:latin typeface="Tahoma" panose="020B0604030504040204" pitchFamily="34" charset="0"/>
                <a:cs typeface="Tahoma" panose="020B0604030504040204" pitchFamily="34" charset="0"/>
              </a:rPr>
              <a:t>At least two (2) academic terms of </a:t>
            </a:r>
            <a:r>
              <a:rPr lang="en-US" sz="2300" u="sng" dirty="0" smtClean="0">
                <a:solidFill>
                  <a:srgbClr val="000088"/>
                </a:solidFill>
                <a:latin typeface="Tahoma" panose="020B0604030504040204" pitchFamily="34" charset="0"/>
                <a:cs typeface="Tahoma" panose="020B0604030504040204" pitchFamily="34" charset="0"/>
              </a:rPr>
              <a:t>supervised field placement </a:t>
            </a:r>
            <a:r>
              <a:rPr lang="en-US" sz="2300" dirty="0" smtClean="0">
                <a:solidFill>
                  <a:srgbClr val="000088"/>
                </a:solidFill>
                <a:latin typeface="Tahoma" panose="020B0604030504040204" pitchFamily="34" charset="0"/>
                <a:cs typeface="Tahoma" panose="020B0604030504040204" pitchFamily="34" charset="0"/>
              </a:rPr>
              <a:t>experiences that focus on issues related to the promotion of mental health, human development, </a:t>
            </a:r>
            <a:r>
              <a:rPr lang="en-US" sz="2300" u="sng" dirty="0" smtClean="0">
                <a:solidFill>
                  <a:srgbClr val="000088"/>
                </a:solidFill>
                <a:latin typeface="Tahoma" panose="020B0604030504040204" pitchFamily="34" charset="0"/>
                <a:cs typeface="Tahoma" panose="020B0604030504040204" pitchFamily="34" charset="0"/>
              </a:rPr>
              <a:t>wellness, cultural competence</a:t>
            </a:r>
            <a:r>
              <a:rPr lang="en-US" sz="2300" dirty="0" smtClean="0">
                <a:solidFill>
                  <a:srgbClr val="000088"/>
                </a:solidFill>
                <a:latin typeface="Tahoma" panose="020B0604030504040204" pitchFamily="34" charset="0"/>
                <a:cs typeface="Tahoma" panose="020B0604030504040204" pitchFamily="34" charset="0"/>
              </a:rPr>
              <a:t>, and social justice advocacy (at least three semester hours or five quarter hours per academic term in a counseling and/or related human service setting with 300 hours of supervised field training). The practicum/internship experience (commensurate with program goals and State licensure requirements) shall be completed under the clinical supervision of appropriately credentialed professionals (e.g., licensed professional counselor, social worker, marriage and family therapist, school counselor, psychologist, or physician with a specialty in psychiatry).</a:t>
            </a:r>
            <a:endParaRPr lang="en-US" sz="2300" dirty="0">
              <a:solidFill>
                <a:srgbClr val="000088"/>
              </a:solidFill>
              <a:latin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normAutofit fontScale="77500" lnSpcReduction="20000"/>
          </a:bodyPr>
          <a:lstStyle/>
          <a:p>
            <a:pPr>
              <a:defRPr/>
            </a:pPr>
            <a:fld id="{DC19D5AB-8C20-E84E-A4B0-7BCC9DA4FE3D}" type="slidenum">
              <a:rPr lang="en-US" smtClean="0"/>
              <a:pPr>
                <a:defRPr/>
              </a:pPr>
              <a:t>16</a:t>
            </a:fld>
            <a:endParaRPr lang="en-US" dirty="0"/>
          </a:p>
        </p:txBody>
      </p:sp>
    </p:spTree>
    <p:extLst>
      <p:ext uri="{BB962C8B-B14F-4D97-AF65-F5344CB8AC3E}">
        <p14:creationId xmlns:p14="http://schemas.microsoft.com/office/powerpoint/2010/main" xmlns="" val="33940647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609600" y="179115"/>
            <a:ext cx="8153400" cy="990600"/>
          </a:xfrm>
        </p:spPr>
        <p:txBody>
          <a:bodyPr/>
          <a:lstStyle/>
          <a:p>
            <a:pPr algn="ctr"/>
            <a:r>
              <a:rPr lang="en-US" sz="2800" b="1" dirty="0" smtClean="0">
                <a:solidFill>
                  <a:srgbClr val="773A11"/>
                </a:solidFill>
                <a:latin typeface="Tahoma" charset="0"/>
                <a:ea typeface="ＭＳ ゴシック" charset="0"/>
              </a:rPr>
              <a:t>MCAC Accreditation Process</a:t>
            </a:r>
            <a:endParaRPr lang="en-US" sz="2800" b="1" dirty="0">
              <a:solidFill>
                <a:srgbClr val="773A11"/>
              </a:solidFill>
              <a:latin typeface="Tahoma" charset="0"/>
              <a:ea typeface="ＭＳ ゴシック" charset="0"/>
            </a:endParaRPr>
          </a:p>
        </p:txBody>
      </p:sp>
      <p:sp>
        <p:nvSpPr>
          <p:cNvPr id="3" name="Text Placeholder 2"/>
          <p:cNvSpPr>
            <a:spLocks noGrp="1"/>
          </p:cNvSpPr>
          <p:nvPr>
            <p:ph type="body" idx="1"/>
          </p:nvPr>
        </p:nvSpPr>
        <p:spPr>
          <a:xfrm>
            <a:off x="198437" y="1599190"/>
            <a:ext cx="8810440" cy="4836302"/>
          </a:xfrm>
        </p:spPr>
        <p:txBody>
          <a:bodyPr>
            <a:normAutofit fontScale="40000" lnSpcReduction="20000"/>
          </a:bodyPr>
          <a:lstStyle/>
          <a:p>
            <a:pPr marL="354330" indent="-285750">
              <a:buClr>
                <a:srgbClr val="000088"/>
              </a:buClr>
              <a:buFont typeface="Wingdings" charset="2"/>
              <a:buChar char="§"/>
              <a:defRPr/>
            </a:pPr>
            <a:endParaRPr lang="en-US" sz="1600" b="1" dirty="0">
              <a:solidFill>
                <a:srgbClr val="000076"/>
              </a:solidFill>
              <a:latin typeface="Tahoma"/>
              <a:ea typeface="ＭＳ ゴシック"/>
              <a:cs typeface="Tahoma"/>
            </a:endParaRPr>
          </a:p>
          <a:p>
            <a:pPr marL="0" indent="0">
              <a:buClr>
                <a:srgbClr val="000088"/>
              </a:buClr>
              <a:buNone/>
              <a:defRPr/>
            </a:pPr>
            <a:r>
              <a:rPr lang="en-US" sz="7000" b="1" dirty="0" smtClean="0">
                <a:solidFill>
                  <a:srgbClr val="000076"/>
                </a:solidFill>
                <a:latin typeface="Tahoma"/>
                <a:cs typeface="Tahoma"/>
              </a:rPr>
              <a:t>Application Procedure - Summary</a:t>
            </a:r>
          </a:p>
          <a:p>
            <a:pPr lvl="2">
              <a:buClr>
                <a:srgbClr val="000088"/>
              </a:buClr>
              <a:buFont typeface="Wingdings" charset="2"/>
              <a:buChar char="§"/>
              <a:defRPr/>
            </a:pPr>
            <a:r>
              <a:rPr lang="en-US" sz="6000" dirty="0" smtClean="0">
                <a:solidFill>
                  <a:srgbClr val="000076"/>
                </a:solidFill>
                <a:latin typeface="Tahoma"/>
                <a:cs typeface="Tahoma"/>
              </a:rPr>
              <a:t>Short Pre-application form</a:t>
            </a:r>
          </a:p>
          <a:p>
            <a:pPr lvl="2">
              <a:buClr>
                <a:srgbClr val="000088"/>
              </a:buClr>
              <a:buFont typeface="Wingdings" charset="2"/>
              <a:buChar char="§"/>
              <a:defRPr/>
            </a:pPr>
            <a:r>
              <a:rPr lang="en-US" sz="6000" dirty="0" smtClean="0">
                <a:solidFill>
                  <a:srgbClr val="000076"/>
                </a:solidFill>
                <a:latin typeface="Tahoma"/>
                <a:cs typeface="Tahoma"/>
              </a:rPr>
              <a:t>Self study</a:t>
            </a:r>
          </a:p>
          <a:p>
            <a:pPr lvl="2">
              <a:buClr>
                <a:srgbClr val="000088"/>
              </a:buClr>
              <a:buFont typeface="Wingdings" charset="2"/>
              <a:buChar char="§"/>
              <a:defRPr/>
            </a:pPr>
            <a:r>
              <a:rPr lang="en-US" sz="6000" dirty="0" smtClean="0">
                <a:solidFill>
                  <a:srgbClr val="000076"/>
                </a:solidFill>
                <a:latin typeface="Tahoma"/>
                <a:cs typeface="Tahoma"/>
              </a:rPr>
              <a:t>Site visit (ARC)</a:t>
            </a:r>
          </a:p>
          <a:p>
            <a:pPr lvl="2">
              <a:buClr>
                <a:srgbClr val="000088"/>
              </a:buClr>
              <a:buFont typeface="Wingdings" charset="2"/>
              <a:buChar char="§"/>
              <a:defRPr/>
            </a:pPr>
            <a:r>
              <a:rPr lang="en-US" sz="6000" dirty="0" smtClean="0">
                <a:solidFill>
                  <a:srgbClr val="000076"/>
                </a:solidFill>
                <a:latin typeface="Tahoma"/>
                <a:cs typeface="Tahoma"/>
              </a:rPr>
              <a:t>Review by MCAC with recommendation to MPCAC</a:t>
            </a:r>
          </a:p>
          <a:p>
            <a:pPr lvl="2">
              <a:buClr>
                <a:srgbClr val="000088"/>
              </a:buClr>
              <a:buFont typeface="Wingdings" charset="2"/>
              <a:buChar char="§"/>
              <a:defRPr/>
            </a:pPr>
            <a:r>
              <a:rPr lang="en-US" sz="6000" dirty="0" smtClean="0">
                <a:solidFill>
                  <a:srgbClr val="000076"/>
                </a:solidFill>
                <a:latin typeface="Tahoma"/>
                <a:cs typeface="Tahoma"/>
              </a:rPr>
              <a:t>Final decision by MPCAC</a:t>
            </a:r>
          </a:p>
          <a:p>
            <a:pPr>
              <a:buClr>
                <a:srgbClr val="000088"/>
              </a:buClr>
              <a:buFont typeface="Wingdings" charset="2"/>
              <a:buChar char="§"/>
              <a:defRPr/>
            </a:pPr>
            <a:endParaRPr lang="en-US" sz="5000" b="1" dirty="0">
              <a:solidFill>
                <a:srgbClr val="000076"/>
              </a:solidFill>
              <a:latin typeface="Tahoma"/>
              <a:cs typeface="Tahoma"/>
            </a:endParaRPr>
          </a:p>
          <a:p>
            <a:pPr marL="0" indent="0">
              <a:buClr>
                <a:srgbClr val="000088"/>
              </a:buClr>
              <a:buNone/>
              <a:defRPr/>
            </a:pPr>
            <a:r>
              <a:rPr lang="en-US" sz="7000" b="1" dirty="0" smtClean="0">
                <a:solidFill>
                  <a:srgbClr val="000076"/>
                </a:solidFill>
                <a:latin typeface="Tahoma"/>
                <a:cs typeface="Tahoma"/>
              </a:rPr>
              <a:t>Main website: </a:t>
            </a:r>
            <a:r>
              <a:rPr lang="en-US" sz="5500" dirty="0" smtClean="0">
                <a:solidFill>
                  <a:srgbClr val="000088"/>
                </a:solidFill>
                <a:latin typeface="Tahoma"/>
                <a:cs typeface="Tahoma"/>
              </a:rPr>
              <a:t>http://www.MPCACaccreditation.org/</a:t>
            </a:r>
            <a:r>
              <a:rPr lang="en-US" sz="5000" dirty="0" smtClean="0">
                <a:solidFill>
                  <a:srgbClr val="000088"/>
                </a:solidFill>
                <a:latin typeface="Tahoma"/>
                <a:cs typeface="Tahoma"/>
              </a:rPr>
              <a:t> </a:t>
            </a:r>
            <a:endParaRPr lang="en-US" sz="6000" dirty="0" smtClean="0">
              <a:solidFill>
                <a:srgbClr val="000088"/>
              </a:solidFill>
              <a:latin typeface="Tahoma"/>
              <a:cs typeface="Tahoma"/>
            </a:endParaRPr>
          </a:p>
          <a:p>
            <a:pPr>
              <a:buClr>
                <a:srgbClr val="000088"/>
              </a:buClr>
              <a:buFont typeface="Wingdings" charset="2"/>
              <a:buChar char="§"/>
              <a:defRPr/>
            </a:pPr>
            <a:endParaRPr lang="en-US" sz="6000" b="1" dirty="0" smtClean="0">
              <a:solidFill>
                <a:srgbClr val="000076"/>
              </a:solidFill>
              <a:latin typeface="Tahoma"/>
              <a:cs typeface="Tahoma"/>
            </a:endParaRPr>
          </a:p>
          <a:p>
            <a:pPr marL="0" indent="0">
              <a:buClr>
                <a:srgbClr val="000088"/>
              </a:buClr>
              <a:buNone/>
              <a:defRPr/>
            </a:pPr>
            <a:r>
              <a:rPr lang="en-US" sz="7000" b="1" dirty="0" smtClean="0">
                <a:solidFill>
                  <a:srgbClr val="000076"/>
                </a:solidFill>
                <a:latin typeface="Tahoma"/>
                <a:cs typeface="Tahoma"/>
              </a:rPr>
              <a:t>MCAC Application Manual </a:t>
            </a:r>
            <a:r>
              <a:rPr lang="en-US" sz="6000" b="1" dirty="0" smtClean="0">
                <a:solidFill>
                  <a:srgbClr val="000076"/>
                </a:solidFill>
                <a:latin typeface="Tahoma"/>
                <a:cs typeface="Tahoma"/>
              </a:rPr>
              <a:t>(Link)</a:t>
            </a:r>
            <a:r>
              <a:rPr lang="en-US" sz="4000" dirty="0" smtClean="0">
                <a:solidFill>
                  <a:srgbClr val="000076"/>
                </a:solidFill>
                <a:latin typeface="Tahoma"/>
                <a:cs typeface="Tahoma"/>
              </a:rPr>
              <a:t>    </a:t>
            </a:r>
          </a:p>
          <a:p>
            <a:pPr marL="508000" indent="-508000">
              <a:buClr>
                <a:srgbClr val="000088"/>
              </a:buClr>
              <a:buNone/>
              <a:defRPr/>
            </a:pPr>
            <a:r>
              <a:rPr lang="en-US" sz="200" dirty="0" smtClean="0">
                <a:solidFill>
                  <a:srgbClr val="000076"/>
                </a:solidFill>
                <a:latin typeface="Tahoma"/>
                <a:cs typeface="Tahoma"/>
              </a:rPr>
              <a:t>                    </a:t>
            </a:r>
            <a:endParaRPr lang="en-US" sz="4400" dirty="0" smtClean="0">
              <a:solidFill>
                <a:srgbClr val="000076"/>
              </a:solidFill>
              <a:latin typeface="Tahoma"/>
              <a:cs typeface="Tahoma"/>
            </a:endParaRPr>
          </a:p>
          <a:p>
            <a:pPr>
              <a:buClr>
                <a:srgbClr val="000088"/>
              </a:buClr>
              <a:buNone/>
              <a:defRPr/>
            </a:pPr>
            <a:r>
              <a:rPr lang="en-US" sz="5100" dirty="0" smtClean="0">
                <a:solidFill>
                  <a:srgbClr val="000076"/>
                </a:solidFill>
                <a:latin typeface="Tahoma"/>
                <a:cs typeface="Tahoma"/>
              </a:rPr>
              <a:t>	</a:t>
            </a:r>
            <a:r>
              <a:rPr lang="en-US" sz="5500" dirty="0" smtClean="0">
                <a:solidFill>
                  <a:srgbClr val="000076"/>
                </a:solidFill>
                <a:latin typeface="Tahoma"/>
                <a:cs typeface="Tahoma"/>
              </a:rPr>
              <a:t>http</a:t>
            </a:r>
            <a:r>
              <a:rPr lang="en-US" sz="5500" dirty="0">
                <a:solidFill>
                  <a:srgbClr val="000076"/>
                </a:solidFill>
                <a:latin typeface="Tahoma"/>
                <a:cs typeface="Tahoma"/>
              </a:rPr>
              <a:t>://www.mpcacaccreditation.org/about/accreditation-manual/ </a:t>
            </a:r>
            <a:endParaRPr lang="en-US" sz="5500" dirty="0" smtClean="0">
              <a:solidFill>
                <a:srgbClr val="000076"/>
              </a:solidFill>
              <a:latin typeface="Tahoma"/>
              <a:cs typeface="Tahoma"/>
            </a:endParaRPr>
          </a:p>
        </p:txBody>
      </p:sp>
      <p:sp>
        <p:nvSpPr>
          <p:cNvPr id="2" name="Slide Number Placeholder 1"/>
          <p:cNvSpPr>
            <a:spLocks noGrp="1"/>
          </p:cNvSpPr>
          <p:nvPr>
            <p:ph type="sldNum" sz="quarter" idx="12"/>
          </p:nvPr>
        </p:nvSpPr>
        <p:spPr/>
        <p:txBody>
          <a:bodyPr/>
          <a:lstStyle/>
          <a:p>
            <a:pPr>
              <a:defRPr/>
            </a:pPr>
            <a:fld id="{CEF4BF40-5BE6-F74B-B612-9097A733A854}" type="slidenum">
              <a:rPr lang="en-US" smtClean="0"/>
              <a:pPr>
                <a:defRPr/>
              </a:pPr>
              <a:t>17</a:t>
            </a:fld>
            <a:endParaRPr lang="en-US" dirty="0"/>
          </a:p>
        </p:txBody>
      </p:sp>
    </p:spTree>
    <p:extLst>
      <p:ext uri="{BB962C8B-B14F-4D97-AF65-F5344CB8AC3E}">
        <p14:creationId xmlns:p14="http://schemas.microsoft.com/office/powerpoint/2010/main" xmlns="" val="11831667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smtClean="0">
                <a:solidFill>
                  <a:schemeClr val="accent2">
                    <a:lumMod val="50000"/>
                  </a:schemeClr>
                </a:solidFill>
                <a:latin typeface="Tahoma" panose="020B0604030504040204" pitchFamily="34" charset="0"/>
                <a:cs typeface="Tahoma" panose="020B0604030504040204" pitchFamily="34" charset="0"/>
              </a:rPr>
              <a:t>1. Pre-Application </a:t>
            </a:r>
            <a:endParaRPr lang="en-US" sz="2800" b="1" dirty="0">
              <a:solidFill>
                <a:schemeClr val="accent2">
                  <a:lumMod val="50000"/>
                </a:schemeClr>
              </a:solidFill>
              <a:latin typeface="Tahoma" panose="020B0604030504040204" pitchFamily="34" charset="0"/>
              <a:cs typeface="Tahoma" panose="020B0604030504040204" pitchFamily="34" charset="0"/>
            </a:endParaRPr>
          </a:p>
        </p:txBody>
      </p:sp>
      <p:sp>
        <p:nvSpPr>
          <p:cNvPr id="3" name="Text Placeholder 2"/>
          <p:cNvSpPr>
            <a:spLocks noGrp="1"/>
          </p:cNvSpPr>
          <p:nvPr>
            <p:ph type="body" idx="1"/>
          </p:nvPr>
        </p:nvSpPr>
        <p:spPr/>
        <p:txBody>
          <a:bodyPr/>
          <a:lstStyle/>
          <a:p>
            <a:pPr marL="0" indent="0">
              <a:buNone/>
            </a:pPr>
            <a:r>
              <a:rPr lang="en-US" sz="2800" dirty="0" smtClean="0">
                <a:solidFill>
                  <a:srgbClr val="333399"/>
                </a:solidFill>
                <a:latin typeface="Tahoma" panose="020B0604030504040204" pitchFamily="34" charset="0"/>
                <a:cs typeface="Tahoma" panose="020B0604030504040204" pitchFamily="34" charset="0"/>
              </a:rPr>
              <a:t>Purpose: MPCAC (through MCAC or MPAC) determines eligibility for accreditation</a:t>
            </a:r>
          </a:p>
          <a:p>
            <a:r>
              <a:rPr lang="en-US" sz="2800" dirty="0" smtClean="0">
                <a:solidFill>
                  <a:srgbClr val="333399"/>
                </a:solidFill>
                <a:latin typeface="Tahoma" panose="020B0604030504040204" pitchFamily="34" charset="0"/>
                <a:cs typeface="Tahoma" panose="020B0604030504040204" pitchFamily="34" charset="0"/>
              </a:rPr>
              <a:t>Key components:</a:t>
            </a:r>
          </a:p>
          <a:p>
            <a:pPr lvl="1"/>
            <a:r>
              <a:rPr lang="en-US" sz="2800" dirty="0" smtClean="0">
                <a:solidFill>
                  <a:srgbClr val="333399"/>
                </a:solidFill>
                <a:latin typeface="Tahoma" panose="020B0604030504040204" pitchFamily="34" charset="0"/>
                <a:cs typeface="Tahoma" panose="020B0604030504040204" pitchFamily="34" charset="0"/>
              </a:rPr>
              <a:t>Departmental affiliation appropriate</a:t>
            </a:r>
          </a:p>
          <a:p>
            <a:pPr lvl="1"/>
            <a:r>
              <a:rPr lang="en-US" sz="2800" dirty="0" smtClean="0">
                <a:solidFill>
                  <a:srgbClr val="333399"/>
                </a:solidFill>
                <a:latin typeface="Tahoma" panose="020B0604030504040204" pitchFamily="34" charset="0"/>
                <a:cs typeface="Tahoma" panose="020B0604030504040204" pitchFamily="34" charset="0"/>
              </a:rPr>
              <a:t>Program graduates</a:t>
            </a:r>
          </a:p>
          <a:p>
            <a:pPr lvl="1"/>
            <a:r>
              <a:rPr lang="en-US" sz="2800" dirty="0" smtClean="0">
                <a:solidFill>
                  <a:srgbClr val="333399"/>
                </a:solidFill>
                <a:latin typeface="Tahoma" panose="020B0604030504040204" pitchFamily="34" charset="0"/>
                <a:cs typeface="Tahoma" panose="020B0604030504040204" pitchFamily="34" charset="0"/>
              </a:rPr>
              <a:t>Assignment to appropriate Committee according to Standards (counseling or psychology)</a:t>
            </a:r>
            <a:endParaRPr lang="en-US" sz="2800" dirty="0">
              <a:solidFill>
                <a:srgbClr val="333399"/>
              </a:solidFill>
              <a:latin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lstStyle/>
          <a:p>
            <a:pPr>
              <a:defRPr/>
            </a:pPr>
            <a:fld id="{CEF4BF40-5BE6-F74B-B612-9097A733A854}" type="slidenum">
              <a:rPr lang="en-US" smtClean="0"/>
              <a:pPr>
                <a:defRPr/>
              </a:pPr>
              <a:t>18</a:t>
            </a:fld>
            <a:endParaRPr lang="en-US" dirty="0"/>
          </a:p>
        </p:txBody>
      </p:sp>
    </p:spTree>
    <p:extLst>
      <p:ext uri="{BB962C8B-B14F-4D97-AF65-F5344CB8AC3E}">
        <p14:creationId xmlns:p14="http://schemas.microsoft.com/office/powerpoint/2010/main" xmlns="" val="25875810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smtClean="0">
                <a:solidFill>
                  <a:schemeClr val="accent2">
                    <a:lumMod val="50000"/>
                  </a:schemeClr>
                </a:solidFill>
                <a:latin typeface="Tahoma" panose="020B0604030504040204" pitchFamily="34" charset="0"/>
                <a:cs typeface="Tahoma" panose="020B0604030504040204" pitchFamily="34" charset="0"/>
              </a:rPr>
              <a:t>2. Self-Study</a:t>
            </a:r>
            <a:endParaRPr lang="en-US" sz="2800" b="1" dirty="0">
              <a:solidFill>
                <a:schemeClr val="accent2">
                  <a:lumMod val="50000"/>
                </a:schemeClr>
              </a:solidFill>
              <a:latin typeface="Tahoma" panose="020B0604030504040204" pitchFamily="34" charset="0"/>
              <a:cs typeface="Tahoma" panose="020B0604030504040204" pitchFamily="34" charset="0"/>
            </a:endParaRPr>
          </a:p>
        </p:txBody>
      </p:sp>
      <p:sp>
        <p:nvSpPr>
          <p:cNvPr id="3" name="Text Placeholder 2"/>
          <p:cNvSpPr>
            <a:spLocks noGrp="1"/>
          </p:cNvSpPr>
          <p:nvPr>
            <p:ph type="body" idx="1"/>
          </p:nvPr>
        </p:nvSpPr>
        <p:spPr/>
        <p:txBody>
          <a:bodyPr/>
          <a:lstStyle/>
          <a:p>
            <a:pPr marL="0" indent="0">
              <a:buNone/>
            </a:pPr>
            <a:r>
              <a:rPr lang="en-US" sz="2800" dirty="0" smtClean="0">
                <a:solidFill>
                  <a:srgbClr val="333399"/>
                </a:solidFill>
                <a:latin typeface="Tahoma" panose="020B0604030504040204" pitchFamily="34" charset="0"/>
                <a:cs typeface="Tahoma" panose="020B0604030504040204" pitchFamily="34" charset="0"/>
              </a:rPr>
              <a:t>Purpose: Applicant program documents appropriate implementation of Standards in curriculum and practices</a:t>
            </a:r>
          </a:p>
          <a:p>
            <a:r>
              <a:rPr lang="en-US" sz="2800" dirty="0" smtClean="0">
                <a:solidFill>
                  <a:srgbClr val="333399"/>
                </a:solidFill>
                <a:latin typeface="Tahoma" panose="020B0604030504040204" pitchFamily="34" charset="0"/>
                <a:cs typeface="Tahoma" panose="020B0604030504040204" pitchFamily="34" charset="0"/>
              </a:rPr>
              <a:t>Key components</a:t>
            </a:r>
          </a:p>
          <a:p>
            <a:pPr lvl="1"/>
            <a:r>
              <a:rPr lang="en-US" sz="2800" dirty="0" smtClean="0">
                <a:solidFill>
                  <a:srgbClr val="333399"/>
                </a:solidFill>
                <a:latin typeface="Tahoma" panose="020B0604030504040204" pitchFamily="34" charset="0"/>
                <a:cs typeface="Tahoma" panose="020B0604030504040204" pitchFamily="34" charset="0"/>
              </a:rPr>
              <a:t>Explicit linking of curriculum to Standards</a:t>
            </a:r>
          </a:p>
          <a:p>
            <a:pPr lvl="1"/>
            <a:r>
              <a:rPr lang="en-US" sz="2800" dirty="0" smtClean="0">
                <a:solidFill>
                  <a:srgbClr val="333399"/>
                </a:solidFill>
                <a:latin typeface="Tahoma" panose="020B0604030504040204" pitchFamily="34" charset="0"/>
                <a:cs typeface="Tahoma" panose="020B0604030504040204" pitchFamily="34" charset="0"/>
              </a:rPr>
              <a:t>Identification of institutional support</a:t>
            </a:r>
          </a:p>
          <a:p>
            <a:pPr lvl="1"/>
            <a:r>
              <a:rPr lang="en-US" sz="2800" dirty="0" smtClean="0">
                <a:solidFill>
                  <a:srgbClr val="333399"/>
                </a:solidFill>
                <a:latin typeface="Tahoma" panose="020B0604030504040204" pitchFamily="34" charset="0"/>
                <a:cs typeface="Tahoma" panose="020B0604030504040204" pitchFamily="34" charset="0"/>
              </a:rPr>
              <a:t>Evidence of program success </a:t>
            </a:r>
            <a:endParaRPr lang="en-US" sz="2800" dirty="0">
              <a:solidFill>
                <a:srgbClr val="333399"/>
              </a:solidFill>
              <a:latin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lstStyle/>
          <a:p>
            <a:pPr>
              <a:defRPr/>
            </a:pPr>
            <a:fld id="{CEF4BF40-5BE6-F74B-B612-9097A733A854}" type="slidenum">
              <a:rPr lang="en-US" smtClean="0"/>
              <a:pPr>
                <a:defRPr/>
              </a:pPr>
              <a:t>19</a:t>
            </a:fld>
            <a:endParaRPr lang="en-US" dirty="0"/>
          </a:p>
        </p:txBody>
      </p:sp>
    </p:spTree>
    <p:extLst>
      <p:ext uri="{BB962C8B-B14F-4D97-AF65-F5344CB8AC3E}">
        <p14:creationId xmlns:p14="http://schemas.microsoft.com/office/powerpoint/2010/main" xmlns="" val="38119310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solidFill>
                  <a:srgbClr val="51280D"/>
                </a:solidFill>
                <a:latin typeface="Tahoma" panose="020B0604030504040204" pitchFamily="34" charset="0"/>
                <a:ea typeface="Tahoma" panose="020B0604030504040204" pitchFamily="34" charset="0"/>
                <a:cs typeface="Tahoma" panose="020B0604030504040204" pitchFamily="34" charset="0"/>
              </a:rPr>
              <a:t>Agenda</a:t>
            </a:r>
            <a:endParaRPr lang="en-US" sz="4000" b="1" dirty="0">
              <a:solidFill>
                <a:srgbClr val="51280D"/>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sz="quarter" idx="1"/>
          </p:nvPr>
        </p:nvSpPr>
        <p:spPr>
          <a:xfrm>
            <a:off x="396875" y="1854200"/>
            <a:ext cx="8493125" cy="4453360"/>
          </a:xfrm>
        </p:spPr>
        <p:txBody>
          <a:bodyPr/>
          <a:lstStyle/>
          <a:p>
            <a:pPr>
              <a:lnSpc>
                <a:spcPct val="110000"/>
              </a:lnSpc>
            </a:pPr>
            <a:r>
              <a:rPr lang="en-US" sz="2800" dirty="0" smtClean="0">
                <a:solidFill>
                  <a:srgbClr val="000076"/>
                </a:solidFill>
                <a:latin typeface="Tahoma" panose="020B0604030504040204" pitchFamily="34" charset="0"/>
                <a:ea typeface="Tahoma" panose="020B0604030504040204" pitchFamily="34" charset="0"/>
                <a:cs typeface="Tahoma" panose="020B0604030504040204" pitchFamily="34" charset="0"/>
              </a:rPr>
              <a:t>Introduction to MCAC</a:t>
            </a:r>
          </a:p>
          <a:p>
            <a:pPr>
              <a:lnSpc>
                <a:spcPct val="110000"/>
              </a:lnSpc>
            </a:pPr>
            <a:r>
              <a:rPr lang="en-US" sz="2800" dirty="0" smtClean="0">
                <a:solidFill>
                  <a:srgbClr val="000076"/>
                </a:solidFill>
                <a:latin typeface="Tahoma" panose="020B0604030504040204" pitchFamily="34" charset="0"/>
                <a:ea typeface="Tahoma" panose="020B0604030504040204" pitchFamily="34" charset="0"/>
                <a:cs typeface="Tahoma" panose="020B0604030504040204" pitchFamily="34" charset="0"/>
              </a:rPr>
              <a:t>The need for an alternative accrediting body</a:t>
            </a:r>
          </a:p>
          <a:p>
            <a:pPr>
              <a:lnSpc>
                <a:spcPct val="110000"/>
              </a:lnSpc>
            </a:pPr>
            <a:r>
              <a:rPr lang="en-US" sz="2800" dirty="0" smtClean="0">
                <a:solidFill>
                  <a:srgbClr val="000076"/>
                </a:solidFill>
                <a:latin typeface="Tahoma" panose="020B0604030504040204" pitchFamily="34" charset="0"/>
                <a:ea typeface="Tahoma" panose="020B0604030504040204" pitchFamily="34" charset="0"/>
                <a:cs typeface="Tahoma" panose="020B0604030504040204" pitchFamily="34" charset="0"/>
              </a:rPr>
              <a:t>MCAC training standards</a:t>
            </a:r>
          </a:p>
          <a:p>
            <a:pPr>
              <a:lnSpc>
                <a:spcPct val="110000"/>
              </a:lnSpc>
            </a:pPr>
            <a:r>
              <a:rPr lang="en-US" sz="2800" dirty="0" smtClean="0">
                <a:solidFill>
                  <a:srgbClr val="000076"/>
                </a:solidFill>
                <a:latin typeface="Tahoma" panose="020B0604030504040204" pitchFamily="34" charset="0"/>
                <a:ea typeface="Tahoma" panose="020B0604030504040204" pitchFamily="34" charset="0"/>
                <a:cs typeface="Tahoma" panose="020B0604030504040204" pitchFamily="34" charset="0"/>
              </a:rPr>
              <a:t>MCAC application process</a:t>
            </a:r>
          </a:p>
          <a:p>
            <a:pPr>
              <a:lnSpc>
                <a:spcPct val="110000"/>
              </a:lnSpc>
            </a:pPr>
            <a:r>
              <a:rPr lang="en-US" sz="2800" dirty="0" smtClean="0">
                <a:solidFill>
                  <a:srgbClr val="000076"/>
                </a:solidFill>
                <a:latin typeface="Tahoma" panose="020B0604030504040204" pitchFamily="34" charset="0"/>
                <a:ea typeface="Tahoma" panose="020B0604030504040204" pitchFamily="34" charset="0"/>
                <a:cs typeface="Tahoma" panose="020B0604030504040204" pitchFamily="34" charset="0"/>
              </a:rPr>
              <a:t>Q&amp;A</a:t>
            </a:r>
            <a:endParaRPr lang="en-US" sz="2800" dirty="0">
              <a:solidFill>
                <a:srgbClr val="000076"/>
              </a:solidFill>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normAutofit fontScale="77500" lnSpcReduction="20000"/>
          </a:bodyPr>
          <a:lstStyle/>
          <a:p>
            <a:pPr>
              <a:defRPr/>
            </a:pPr>
            <a:fld id="{DC19D5AB-8C20-E84E-A4B0-7BCC9DA4FE3D}"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lstStyle/>
          <a:p>
            <a:pPr algn="ctr"/>
            <a:r>
              <a:rPr lang="en-US" sz="2800" b="1" dirty="0" smtClean="0">
                <a:solidFill>
                  <a:schemeClr val="accent2">
                    <a:lumMod val="50000"/>
                  </a:schemeClr>
                </a:solidFill>
                <a:latin typeface="Tahoma" panose="020B0604030504040204" pitchFamily="34" charset="0"/>
                <a:cs typeface="Tahoma" panose="020B0604030504040204" pitchFamily="34" charset="0"/>
              </a:rPr>
              <a:t>3. Appointment of ARC</a:t>
            </a:r>
            <a:endParaRPr lang="en-US" sz="2800" b="1" dirty="0">
              <a:solidFill>
                <a:schemeClr val="accent2">
                  <a:lumMod val="50000"/>
                </a:schemeClr>
              </a:solidFill>
              <a:latin typeface="Tahoma" panose="020B0604030504040204" pitchFamily="34" charset="0"/>
              <a:cs typeface="Tahoma" panose="020B0604030504040204" pitchFamily="34" charset="0"/>
            </a:endParaRPr>
          </a:p>
        </p:txBody>
      </p:sp>
      <p:sp>
        <p:nvSpPr>
          <p:cNvPr id="3" name="Text Placeholder 2"/>
          <p:cNvSpPr>
            <a:spLocks noGrp="1"/>
          </p:cNvSpPr>
          <p:nvPr>
            <p:ph type="body" idx="1"/>
          </p:nvPr>
        </p:nvSpPr>
        <p:spPr/>
        <p:txBody>
          <a:bodyPr/>
          <a:lstStyle/>
          <a:p>
            <a:pPr marL="0" indent="0">
              <a:buNone/>
            </a:pPr>
            <a:r>
              <a:rPr lang="en-US" sz="2800" dirty="0" smtClean="0">
                <a:solidFill>
                  <a:srgbClr val="333399"/>
                </a:solidFill>
                <a:latin typeface="Tahoma" panose="020B0604030504040204" pitchFamily="34" charset="0"/>
                <a:cs typeface="Tahoma" panose="020B0604030504040204" pitchFamily="34" charset="0"/>
              </a:rPr>
              <a:t>Purpose: MCAC Chair appoints ARC members with approval of site</a:t>
            </a:r>
          </a:p>
          <a:p>
            <a:pPr marL="0" indent="0">
              <a:buNone/>
            </a:pPr>
            <a:endParaRPr lang="en-US" sz="2800" dirty="0">
              <a:solidFill>
                <a:srgbClr val="333399"/>
              </a:solidFill>
              <a:latin typeface="Tahoma" panose="020B0604030504040204" pitchFamily="34" charset="0"/>
              <a:cs typeface="Tahoma" panose="020B0604030504040204" pitchFamily="34" charset="0"/>
            </a:endParaRPr>
          </a:p>
          <a:p>
            <a:r>
              <a:rPr lang="en-US" sz="2800" dirty="0" smtClean="0">
                <a:solidFill>
                  <a:srgbClr val="333399"/>
                </a:solidFill>
                <a:latin typeface="Tahoma" panose="020B0604030504040204" pitchFamily="34" charset="0"/>
                <a:cs typeface="Tahoma" panose="020B0604030504040204" pitchFamily="34" charset="0"/>
              </a:rPr>
              <a:t>ARC members review self-study materials and pose substantive questions to site</a:t>
            </a:r>
            <a:endParaRPr lang="en-US" sz="2800" dirty="0">
              <a:solidFill>
                <a:srgbClr val="333399"/>
              </a:solidFill>
              <a:latin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lstStyle/>
          <a:p>
            <a:pPr>
              <a:defRPr/>
            </a:pPr>
            <a:fld id="{CEF4BF40-5BE6-F74B-B612-9097A733A854}" type="slidenum">
              <a:rPr lang="en-US" smtClean="0"/>
              <a:pPr>
                <a:defRPr/>
              </a:pPr>
              <a:t>20</a:t>
            </a:fld>
            <a:endParaRPr lang="en-US" dirty="0"/>
          </a:p>
        </p:txBody>
      </p:sp>
    </p:spTree>
    <p:extLst>
      <p:ext uri="{BB962C8B-B14F-4D97-AF65-F5344CB8AC3E}">
        <p14:creationId xmlns:p14="http://schemas.microsoft.com/office/powerpoint/2010/main" xmlns="" val="25375506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104" y="228600"/>
            <a:ext cx="8153400" cy="990600"/>
          </a:xfrm>
        </p:spPr>
        <p:txBody>
          <a:bodyPr/>
          <a:lstStyle/>
          <a:p>
            <a:pPr algn="ctr"/>
            <a:r>
              <a:rPr lang="en-US" sz="2800" b="1" dirty="0" smtClean="0">
                <a:solidFill>
                  <a:schemeClr val="accent2">
                    <a:lumMod val="50000"/>
                  </a:schemeClr>
                </a:solidFill>
                <a:latin typeface="Tahoma" panose="020B0604030504040204" pitchFamily="34" charset="0"/>
                <a:cs typeface="Tahoma" panose="020B0604030504040204" pitchFamily="34" charset="0"/>
              </a:rPr>
              <a:t>4. ARC Site Visit and Report</a:t>
            </a:r>
            <a:endParaRPr lang="en-US" sz="2800" b="1" dirty="0">
              <a:solidFill>
                <a:schemeClr val="accent2">
                  <a:lumMod val="50000"/>
                </a:schemeClr>
              </a:solidFill>
              <a:latin typeface="Tahoma" panose="020B0604030504040204" pitchFamily="34" charset="0"/>
              <a:cs typeface="Tahoma" panose="020B0604030504040204" pitchFamily="34" charset="0"/>
            </a:endParaRPr>
          </a:p>
        </p:txBody>
      </p:sp>
      <p:sp>
        <p:nvSpPr>
          <p:cNvPr id="3" name="Text Placeholder 2"/>
          <p:cNvSpPr>
            <a:spLocks noGrp="1"/>
          </p:cNvSpPr>
          <p:nvPr>
            <p:ph type="body" idx="1"/>
          </p:nvPr>
        </p:nvSpPr>
        <p:spPr/>
        <p:txBody>
          <a:bodyPr/>
          <a:lstStyle/>
          <a:p>
            <a:pPr marL="0" indent="0">
              <a:buNone/>
            </a:pPr>
            <a:r>
              <a:rPr lang="en-US" sz="2400" dirty="0" smtClean="0">
                <a:solidFill>
                  <a:srgbClr val="333399"/>
                </a:solidFill>
                <a:latin typeface="Tahoma" panose="020B0604030504040204" pitchFamily="34" charset="0"/>
                <a:cs typeface="Tahoma" panose="020B0604030504040204" pitchFamily="34" charset="0"/>
              </a:rPr>
              <a:t>Purpose: The site visit provides evidence for the accuracy of the self-study.</a:t>
            </a:r>
          </a:p>
          <a:p>
            <a:pPr marL="0" indent="0">
              <a:buNone/>
            </a:pPr>
            <a:endParaRPr lang="en-US" sz="2400" dirty="0">
              <a:solidFill>
                <a:srgbClr val="333399"/>
              </a:solidFill>
              <a:latin typeface="Tahoma" panose="020B0604030504040204" pitchFamily="34" charset="0"/>
              <a:cs typeface="Tahoma" panose="020B0604030504040204" pitchFamily="34" charset="0"/>
            </a:endParaRPr>
          </a:p>
          <a:p>
            <a:r>
              <a:rPr lang="en-US" sz="2400" dirty="0" smtClean="0">
                <a:solidFill>
                  <a:srgbClr val="333399"/>
                </a:solidFill>
                <a:latin typeface="Tahoma" panose="020B0604030504040204" pitchFamily="34" charset="0"/>
                <a:cs typeface="Tahoma" panose="020B0604030504040204" pitchFamily="34" charset="0"/>
              </a:rPr>
              <a:t>Key components:</a:t>
            </a:r>
          </a:p>
          <a:p>
            <a:pPr lvl="1"/>
            <a:r>
              <a:rPr lang="en-US" sz="2400" dirty="0" smtClean="0">
                <a:solidFill>
                  <a:srgbClr val="333399"/>
                </a:solidFill>
                <a:latin typeface="Tahoma" panose="020B0604030504040204" pitchFamily="34" charset="0"/>
                <a:cs typeface="Tahoma" panose="020B0604030504040204" pitchFamily="34" charset="0"/>
              </a:rPr>
              <a:t>Site visitors meet with constituents (administrators, faculty, students, graduates, field supervisors, etc.)</a:t>
            </a:r>
          </a:p>
          <a:p>
            <a:pPr lvl="1"/>
            <a:r>
              <a:rPr lang="en-US" sz="2400" dirty="0" smtClean="0">
                <a:solidFill>
                  <a:srgbClr val="333399"/>
                </a:solidFill>
                <a:latin typeface="Tahoma" panose="020B0604030504040204" pitchFamily="34" charset="0"/>
                <a:cs typeface="Tahoma" panose="020B0604030504040204" pitchFamily="34" charset="0"/>
              </a:rPr>
              <a:t>Site visitors prepare a report which is reviewed by the site for errors of fact.</a:t>
            </a:r>
          </a:p>
          <a:p>
            <a:pPr lvl="1"/>
            <a:r>
              <a:rPr lang="en-US" sz="2400" dirty="0" smtClean="0">
                <a:solidFill>
                  <a:srgbClr val="333399"/>
                </a:solidFill>
                <a:latin typeface="Tahoma" panose="020B0604030504040204" pitchFamily="34" charset="0"/>
                <a:cs typeface="Tahoma" panose="020B0604030504040204" pitchFamily="34" charset="0"/>
              </a:rPr>
              <a:t>Report does not include accreditation recommendation.</a:t>
            </a:r>
            <a:endParaRPr lang="en-US" sz="2400" dirty="0">
              <a:solidFill>
                <a:srgbClr val="333399"/>
              </a:solidFill>
              <a:latin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lstStyle/>
          <a:p>
            <a:pPr>
              <a:defRPr/>
            </a:pPr>
            <a:fld id="{CEF4BF40-5BE6-F74B-B612-9097A733A854}" type="slidenum">
              <a:rPr lang="en-US" smtClean="0"/>
              <a:pPr>
                <a:defRPr/>
              </a:pPr>
              <a:t>21</a:t>
            </a:fld>
            <a:endParaRPr lang="en-US" dirty="0"/>
          </a:p>
        </p:txBody>
      </p:sp>
    </p:spTree>
    <p:extLst>
      <p:ext uri="{BB962C8B-B14F-4D97-AF65-F5344CB8AC3E}">
        <p14:creationId xmlns:p14="http://schemas.microsoft.com/office/powerpoint/2010/main" xmlns="" val="20933807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smtClean="0">
                <a:solidFill>
                  <a:schemeClr val="accent2">
                    <a:lumMod val="50000"/>
                  </a:schemeClr>
                </a:solidFill>
                <a:latin typeface="Tahoma" panose="020B0604030504040204" pitchFamily="34" charset="0"/>
                <a:cs typeface="Tahoma" panose="020B0604030504040204" pitchFamily="34" charset="0"/>
              </a:rPr>
              <a:t>5. Review by Committee with Recommendation to MPCAC</a:t>
            </a:r>
            <a:endParaRPr lang="en-US" sz="2800" b="1" dirty="0">
              <a:solidFill>
                <a:schemeClr val="accent2">
                  <a:lumMod val="50000"/>
                </a:schemeClr>
              </a:solidFill>
              <a:latin typeface="Tahoma" panose="020B0604030504040204" pitchFamily="34" charset="0"/>
              <a:cs typeface="Tahoma" panose="020B0604030504040204" pitchFamily="34" charset="0"/>
            </a:endParaRPr>
          </a:p>
        </p:txBody>
      </p:sp>
      <p:sp>
        <p:nvSpPr>
          <p:cNvPr id="3" name="Text Placeholder 2"/>
          <p:cNvSpPr>
            <a:spLocks noGrp="1"/>
          </p:cNvSpPr>
          <p:nvPr>
            <p:ph type="body" idx="1"/>
          </p:nvPr>
        </p:nvSpPr>
        <p:spPr/>
        <p:txBody>
          <a:bodyPr/>
          <a:lstStyle/>
          <a:p>
            <a:pPr marL="0" indent="0">
              <a:buNone/>
            </a:pPr>
            <a:r>
              <a:rPr lang="en-US" sz="2800" dirty="0" smtClean="0">
                <a:solidFill>
                  <a:srgbClr val="333399"/>
                </a:solidFill>
                <a:latin typeface="Tahoma" panose="020B0604030504040204" pitchFamily="34" charset="0"/>
                <a:cs typeface="Tahoma" panose="020B0604030504040204" pitchFamily="34" charset="0"/>
              </a:rPr>
              <a:t>Purpose: Committee reviews ARC report to determine whether Standards are met and to recommend accreditation (or not) to MPCAC.</a:t>
            </a:r>
          </a:p>
          <a:p>
            <a:pPr marL="0" indent="0">
              <a:buNone/>
            </a:pPr>
            <a:endParaRPr lang="en-US" sz="2800" dirty="0">
              <a:solidFill>
                <a:srgbClr val="333399"/>
              </a:solidFill>
              <a:latin typeface="Tahoma" panose="020B0604030504040204" pitchFamily="34" charset="0"/>
              <a:cs typeface="Tahoma" panose="020B0604030504040204" pitchFamily="34" charset="0"/>
            </a:endParaRPr>
          </a:p>
          <a:p>
            <a:r>
              <a:rPr lang="en-US" sz="2800" dirty="0" smtClean="0">
                <a:solidFill>
                  <a:srgbClr val="333399"/>
                </a:solidFill>
                <a:latin typeface="Tahoma" panose="020B0604030504040204" pitchFamily="34" charset="0"/>
                <a:cs typeface="Tahoma" panose="020B0604030504040204" pitchFamily="34" charset="0"/>
              </a:rPr>
              <a:t>Committee members may raise any concerns</a:t>
            </a:r>
          </a:p>
          <a:p>
            <a:r>
              <a:rPr lang="en-US" sz="2800" dirty="0" smtClean="0">
                <a:solidFill>
                  <a:srgbClr val="333399"/>
                </a:solidFill>
                <a:latin typeface="Tahoma" panose="020B0604030504040204" pitchFamily="34" charset="0"/>
                <a:cs typeface="Tahoma" panose="020B0604030504040204" pitchFamily="34" charset="0"/>
              </a:rPr>
              <a:t>If review is positive, Committee members agree on length of accreditation (up to 10 years)</a:t>
            </a:r>
            <a:endParaRPr lang="en-US" sz="2800" dirty="0">
              <a:solidFill>
                <a:srgbClr val="333399"/>
              </a:solidFill>
              <a:latin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lstStyle/>
          <a:p>
            <a:pPr>
              <a:defRPr/>
            </a:pPr>
            <a:fld id="{CEF4BF40-5BE6-F74B-B612-9097A733A854}" type="slidenum">
              <a:rPr lang="en-US" smtClean="0"/>
              <a:pPr>
                <a:defRPr/>
              </a:pPr>
              <a:t>22</a:t>
            </a:fld>
            <a:endParaRPr lang="en-US" dirty="0"/>
          </a:p>
        </p:txBody>
      </p:sp>
    </p:spTree>
    <p:extLst>
      <p:ext uri="{BB962C8B-B14F-4D97-AF65-F5344CB8AC3E}">
        <p14:creationId xmlns:p14="http://schemas.microsoft.com/office/powerpoint/2010/main" xmlns="" val="1297544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smtClean="0">
                <a:solidFill>
                  <a:schemeClr val="accent2">
                    <a:lumMod val="50000"/>
                  </a:schemeClr>
                </a:solidFill>
                <a:latin typeface="Tahoma" panose="020B0604030504040204" pitchFamily="34" charset="0"/>
                <a:cs typeface="Tahoma" panose="020B0604030504040204" pitchFamily="34" charset="0"/>
              </a:rPr>
              <a:t>6. Accreditation Decision by MPCAC</a:t>
            </a:r>
            <a:endParaRPr lang="en-US" sz="2800" b="1" dirty="0">
              <a:solidFill>
                <a:schemeClr val="accent2">
                  <a:lumMod val="50000"/>
                </a:schemeClr>
              </a:solidFill>
              <a:latin typeface="Tahoma" panose="020B0604030504040204" pitchFamily="34" charset="0"/>
              <a:cs typeface="Tahoma" panose="020B0604030504040204" pitchFamily="34" charset="0"/>
            </a:endParaRPr>
          </a:p>
        </p:txBody>
      </p:sp>
      <p:sp>
        <p:nvSpPr>
          <p:cNvPr id="3" name="Text Placeholder 2"/>
          <p:cNvSpPr>
            <a:spLocks noGrp="1"/>
          </p:cNvSpPr>
          <p:nvPr>
            <p:ph type="body" idx="1"/>
          </p:nvPr>
        </p:nvSpPr>
        <p:spPr/>
        <p:txBody>
          <a:bodyPr/>
          <a:lstStyle/>
          <a:p>
            <a:pPr marL="0" indent="0">
              <a:buNone/>
            </a:pPr>
            <a:r>
              <a:rPr lang="en-US" sz="2800" dirty="0" smtClean="0">
                <a:solidFill>
                  <a:srgbClr val="333399"/>
                </a:solidFill>
                <a:latin typeface="Tahoma" panose="020B0604030504040204" pitchFamily="34" charset="0"/>
                <a:cs typeface="Tahoma" panose="020B0604030504040204" pitchFamily="34" charset="0"/>
              </a:rPr>
              <a:t>Purpose: MPCAC makes accreditation decision based on recommendation from Committee.</a:t>
            </a:r>
          </a:p>
          <a:p>
            <a:pPr marL="0" indent="0">
              <a:buNone/>
            </a:pPr>
            <a:endParaRPr lang="en-US" sz="2800" dirty="0">
              <a:solidFill>
                <a:srgbClr val="333399"/>
              </a:solidFill>
              <a:latin typeface="Tahoma" panose="020B0604030504040204" pitchFamily="34" charset="0"/>
              <a:cs typeface="Tahoma" panose="020B0604030504040204" pitchFamily="34" charset="0"/>
            </a:endParaRPr>
          </a:p>
          <a:p>
            <a:r>
              <a:rPr lang="en-US" sz="2800" dirty="0" smtClean="0">
                <a:solidFill>
                  <a:srgbClr val="333399"/>
                </a:solidFill>
                <a:latin typeface="Tahoma" panose="020B0604030504040204" pitchFamily="34" charset="0"/>
                <a:cs typeface="Tahoma" panose="020B0604030504040204" pitchFamily="34" charset="0"/>
              </a:rPr>
              <a:t>MPCAC notifies applicant program of decision.</a:t>
            </a:r>
          </a:p>
          <a:p>
            <a:r>
              <a:rPr lang="en-US" sz="2800" dirty="0" smtClean="0">
                <a:solidFill>
                  <a:srgbClr val="333399"/>
                </a:solidFill>
                <a:latin typeface="Tahoma" panose="020B0604030504040204" pitchFamily="34" charset="0"/>
                <a:cs typeface="Tahoma" panose="020B0604030504040204" pitchFamily="34" charset="0"/>
              </a:rPr>
              <a:t>In case of negative decision, an appeal process is outlined in Manual.</a:t>
            </a:r>
            <a:endParaRPr lang="en-US" sz="2800" dirty="0">
              <a:solidFill>
                <a:srgbClr val="333399"/>
              </a:solidFill>
              <a:latin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lstStyle/>
          <a:p>
            <a:pPr>
              <a:defRPr/>
            </a:pPr>
            <a:fld id="{CEF4BF40-5BE6-F74B-B612-9097A733A854}" type="slidenum">
              <a:rPr lang="en-US" smtClean="0"/>
              <a:pPr>
                <a:defRPr/>
              </a:pPr>
              <a:t>23</a:t>
            </a:fld>
            <a:endParaRPr lang="en-US" dirty="0"/>
          </a:p>
        </p:txBody>
      </p:sp>
    </p:spTree>
    <p:extLst>
      <p:ext uri="{BB962C8B-B14F-4D97-AF65-F5344CB8AC3E}">
        <p14:creationId xmlns:p14="http://schemas.microsoft.com/office/powerpoint/2010/main" xmlns="" val="27871061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rgbClr val="773A11"/>
                </a:solidFill>
                <a:latin typeface="Tahoma" charset="0"/>
                <a:ea typeface="ＭＳ ゴシック" charset="0"/>
              </a:rPr>
              <a:t>For more information contact:</a:t>
            </a:r>
            <a:endParaRPr lang="en-US" sz="3600" b="1" dirty="0"/>
          </a:p>
        </p:txBody>
      </p:sp>
      <p:sp>
        <p:nvSpPr>
          <p:cNvPr id="3" name="Content Placeholder 2"/>
          <p:cNvSpPr>
            <a:spLocks noGrp="1"/>
          </p:cNvSpPr>
          <p:nvPr>
            <p:ph sz="quarter" idx="1"/>
          </p:nvPr>
        </p:nvSpPr>
        <p:spPr/>
        <p:txBody>
          <a:bodyPr/>
          <a:lstStyle/>
          <a:p>
            <a:r>
              <a:rPr lang="pt-BR" sz="2400" b="1" dirty="0">
                <a:latin typeface="Tahoma" panose="020B0604030504040204" pitchFamily="34" charset="0"/>
                <a:ea typeface="Tahoma" panose="020B0604030504040204" pitchFamily="34" charset="0"/>
                <a:cs typeface="Tahoma" panose="020B0604030504040204" pitchFamily="34" charset="0"/>
              </a:rPr>
              <a:t>Patricia O’Connor</a:t>
            </a:r>
            <a:r>
              <a:rPr lang="pt-BR" sz="2400" b="1" dirty="0" smtClean="0">
                <a:latin typeface="Tahoma" panose="020B0604030504040204" pitchFamily="34" charset="0"/>
                <a:ea typeface="Tahoma" panose="020B0604030504040204" pitchFamily="34" charset="0"/>
                <a:cs typeface="Tahoma" panose="020B0604030504040204" pitchFamily="34" charset="0"/>
              </a:rPr>
              <a:t>, Ph.D</a:t>
            </a:r>
          </a:p>
          <a:p>
            <a:pPr marL="0" indent="0">
              <a:buNone/>
            </a:pPr>
            <a:r>
              <a:rPr lang="pt-BR" sz="2400" dirty="0" smtClean="0">
                <a:latin typeface="Tahoma" panose="020B0604030504040204" pitchFamily="34" charset="0"/>
                <a:ea typeface="Tahoma" panose="020B0604030504040204" pitchFamily="34" charset="0"/>
                <a:cs typeface="Tahoma" panose="020B0604030504040204" pitchFamily="34" charset="0"/>
              </a:rPr>
              <a:t>   	MPCAC Executive Director</a:t>
            </a:r>
          </a:p>
          <a:p>
            <a:pPr marL="0" indent="0">
              <a:buNone/>
            </a:pPr>
            <a:r>
              <a:rPr lang="pt-BR" sz="2400" dirty="0" smtClean="0">
                <a:latin typeface="Tahoma" panose="020B0604030504040204" pitchFamily="34" charset="0"/>
                <a:ea typeface="Tahoma" panose="020B0604030504040204" pitchFamily="34" charset="0"/>
                <a:cs typeface="Tahoma" panose="020B0604030504040204" pitchFamily="34" charset="0"/>
              </a:rPr>
              <a:t>	oconnp@sage.edu</a:t>
            </a:r>
          </a:p>
          <a:p>
            <a:r>
              <a:rPr lang="en-US" sz="2400" b="1" dirty="0" smtClean="0">
                <a:latin typeface="Tahoma" panose="020B0604030504040204" pitchFamily="34" charset="0"/>
                <a:ea typeface="Tahoma" panose="020B0604030504040204" pitchFamily="34" charset="0"/>
                <a:cs typeface="Tahoma" panose="020B0604030504040204" pitchFamily="34" charset="0"/>
              </a:rPr>
              <a:t>Sabina </a:t>
            </a:r>
            <a:r>
              <a:rPr lang="en-US" sz="2400" b="1" dirty="0" err="1">
                <a:latin typeface="Tahoma" panose="020B0604030504040204" pitchFamily="34" charset="0"/>
                <a:ea typeface="Tahoma" panose="020B0604030504040204" pitchFamily="34" charset="0"/>
                <a:cs typeface="Tahoma" panose="020B0604030504040204" pitchFamily="34" charset="0"/>
              </a:rPr>
              <a:t>Widner</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smtClean="0">
                <a:latin typeface="Tahoma" panose="020B0604030504040204" pitchFamily="34" charset="0"/>
                <a:ea typeface="Tahoma" panose="020B0604030504040204" pitchFamily="34" charset="0"/>
                <a:cs typeface="Tahoma" panose="020B0604030504040204" pitchFamily="34" charset="0"/>
              </a:rPr>
              <a:t>Ph.D.</a:t>
            </a:r>
          </a:p>
          <a:p>
            <a:pPr marL="0" indent="0">
              <a:buNone/>
            </a:pPr>
            <a:r>
              <a:rPr lang="en-US" sz="2400" dirty="0" smtClean="0">
                <a:latin typeface="Tahoma" panose="020B0604030504040204" pitchFamily="34" charset="0"/>
                <a:ea typeface="Tahoma" panose="020B0604030504040204" pitchFamily="34" charset="0"/>
                <a:cs typeface="Tahoma" panose="020B0604030504040204" pitchFamily="34" charset="0"/>
              </a:rPr>
              <a:t>	MPCAC Chair</a:t>
            </a:r>
          </a:p>
          <a:p>
            <a:pPr marL="0" indent="0">
              <a:buNone/>
            </a:pPr>
            <a:r>
              <a:rPr lang="en-US" sz="2400" dirty="0" smtClean="0">
                <a:latin typeface="Tahoma" panose="020B0604030504040204" pitchFamily="34" charset="0"/>
                <a:ea typeface="Tahoma" panose="020B0604030504040204" pitchFamily="34" charset="0"/>
                <a:cs typeface="Tahoma" panose="020B0604030504040204" pitchFamily="34" charset="0"/>
              </a:rPr>
              <a:t>	swidner@gru.edu</a:t>
            </a:r>
          </a:p>
          <a:p>
            <a:r>
              <a:rPr lang="en-US" sz="2400" b="1" dirty="0" err="1" smtClean="0">
                <a:latin typeface="Tahoma" panose="020B0604030504040204" pitchFamily="34" charset="0"/>
                <a:ea typeface="Tahoma" panose="020B0604030504040204" pitchFamily="34" charset="0"/>
                <a:cs typeface="Tahoma" panose="020B0604030504040204" pitchFamily="34" charset="0"/>
              </a:rPr>
              <a:t>Eleonora</a:t>
            </a:r>
            <a:r>
              <a:rPr lang="en-US" sz="2400" b="1" dirty="0" smtClean="0">
                <a:latin typeface="Tahoma" panose="020B0604030504040204" pitchFamily="34" charset="0"/>
                <a:ea typeface="Tahoma" panose="020B0604030504040204" pitchFamily="34" charset="0"/>
                <a:cs typeface="Tahoma" panose="020B0604030504040204" pitchFamily="34" charset="0"/>
              </a:rPr>
              <a:t> </a:t>
            </a:r>
            <a:r>
              <a:rPr lang="en-US" sz="2400" b="1" dirty="0" err="1" smtClean="0">
                <a:latin typeface="Tahoma" panose="020B0604030504040204" pitchFamily="34" charset="0"/>
                <a:ea typeface="Tahoma" panose="020B0604030504040204" pitchFamily="34" charset="0"/>
                <a:cs typeface="Tahoma" panose="020B0604030504040204" pitchFamily="34" charset="0"/>
              </a:rPr>
              <a:t>Bartoli</a:t>
            </a:r>
            <a:r>
              <a:rPr lang="en-US" sz="2400" b="1" dirty="0" smtClean="0">
                <a:latin typeface="Tahoma" panose="020B0604030504040204" pitchFamily="34" charset="0"/>
                <a:ea typeface="Tahoma" panose="020B0604030504040204" pitchFamily="34" charset="0"/>
                <a:cs typeface="Tahoma" panose="020B0604030504040204" pitchFamily="34" charset="0"/>
              </a:rPr>
              <a:t>, Ph.D.</a:t>
            </a:r>
          </a:p>
          <a:p>
            <a:pPr marL="0" indent="0">
              <a:buNone/>
            </a:pPr>
            <a:r>
              <a:rPr lang="en-US" sz="2400" dirty="0" smtClean="0">
                <a:latin typeface="Tahoma" panose="020B0604030504040204" pitchFamily="34" charset="0"/>
                <a:ea typeface="Tahoma" panose="020B0604030504040204" pitchFamily="34" charset="0"/>
                <a:cs typeface="Tahoma" panose="020B0604030504040204" pitchFamily="34" charset="0"/>
              </a:rPr>
              <a:t>	MCAC Chair</a:t>
            </a:r>
          </a:p>
          <a:p>
            <a:pPr marL="0" indent="0">
              <a:buNone/>
            </a:pPr>
            <a:r>
              <a:rPr lang="en-US" sz="2400" dirty="0" smtClean="0">
                <a:latin typeface="Tahoma" panose="020B0604030504040204" pitchFamily="34" charset="0"/>
                <a:ea typeface="Tahoma" panose="020B0604030504040204" pitchFamily="34" charset="0"/>
                <a:cs typeface="Tahoma" panose="020B0604030504040204" pitchFamily="34" charset="0"/>
              </a:rPr>
              <a:t>	bartolie@arcadia.edu</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2"/>
          </p:nvPr>
        </p:nvSpPr>
        <p:spPr/>
        <p:txBody>
          <a:bodyPr/>
          <a:lstStyle/>
          <a:p>
            <a:pPr>
              <a:defRPr/>
            </a:pPr>
            <a:fld id="{DC19D5AB-8C20-E84E-A4B0-7BCC9DA4FE3D}" type="slidenum">
              <a:rPr lang="en-US" smtClean="0"/>
              <a:pPr>
                <a:defRPr/>
              </a:pPr>
              <a:t>24</a:t>
            </a:fld>
            <a:endParaRPr lang="en-US" dirty="0"/>
          </a:p>
        </p:txBody>
      </p:sp>
    </p:spTree>
    <p:extLst>
      <p:ext uri="{BB962C8B-B14F-4D97-AF65-F5344CB8AC3E}">
        <p14:creationId xmlns:p14="http://schemas.microsoft.com/office/powerpoint/2010/main" xmlns="" val="32825020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xmlns="" val="2192804624"/>
              </p:ext>
            </p:extLst>
          </p:nvPr>
        </p:nvGraphicFramePr>
        <p:xfrm>
          <a:off x="813152" y="2333626"/>
          <a:ext cx="7298974" cy="4032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1746" name="Rectangle 1"/>
          <p:cNvSpPr>
            <a:spLocks noChangeArrowheads="1"/>
          </p:cNvSpPr>
          <p:nvPr/>
        </p:nvSpPr>
        <p:spPr bwMode="auto">
          <a:xfrm>
            <a:off x="61912" y="233363"/>
            <a:ext cx="9018587"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en-US" sz="4000" b="1" dirty="0" smtClean="0">
                <a:solidFill>
                  <a:srgbClr val="5C2C0C"/>
                </a:solidFill>
                <a:latin typeface="Tahoma" charset="0"/>
                <a:cs typeface="Tahoma" charset="0"/>
              </a:rPr>
              <a:t>MPCAC organizational structure</a:t>
            </a:r>
          </a:p>
        </p:txBody>
      </p:sp>
      <p:sp>
        <p:nvSpPr>
          <p:cNvPr id="2" name="Rectangle 1"/>
          <p:cNvSpPr/>
          <p:nvPr/>
        </p:nvSpPr>
        <p:spPr>
          <a:xfrm>
            <a:off x="2207581" y="1618784"/>
            <a:ext cx="4971233" cy="461665"/>
          </a:xfrm>
          <a:prstGeom prst="rect">
            <a:avLst/>
          </a:prstGeom>
        </p:spPr>
        <p:txBody>
          <a:bodyPr wrap="none">
            <a:spAutoFit/>
          </a:bodyPr>
          <a:lstStyle/>
          <a:p>
            <a:r>
              <a:rPr lang="en-US" sz="2000" dirty="0" smtClean="0"/>
              <a:t> </a:t>
            </a:r>
            <a:r>
              <a:rPr lang="en-US" sz="2400" b="1" i="1" dirty="0" smtClean="0">
                <a:solidFill>
                  <a:srgbClr val="000076"/>
                </a:solidFill>
              </a:rPr>
              <a:t>In process of applying for CHEA</a:t>
            </a:r>
            <a:endParaRPr lang="en-US" sz="2400" b="1" i="1" dirty="0">
              <a:solidFill>
                <a:srgbClr val="000076"/>
              </a:solidFill>
            </a:endParaRPr>
          </a:p>
        </p:txBody>
      </p:sp>
      <p:sp>
        <p:nvSpPr>
          <p:cNvPr id="3" name="Slide Number Placeholder 2"/>
          <p:cNvSpPr>
            <a:spLocks noGrp="1"/>
          </p:cNvSpPr>
          <p:nvPr>
            <p:ph type="sldNum" sz="quarter" idx="12"/>
          </p:nvPr>
        </p:nvSpPr>
        <p:spPr/>
        <p:txBody>
          <a:bodyPr>
            <a:normAutofit fontScale="77500" lnSpcReduction="20000"/>
          </a:bodyPr>
          <a:lstStyle/>
          <a:p>
            <a:pPr>
              <a:defRPr/>
            </a:pPr>
            <a:fld id="{CEF4BF40-5BE6-F74B-B612-9097A733A854}" type="slidenum">
              <a:rPr lang="en-US" smtClean="0"/>
              <a:pPr>
                <a:defRPr/>
              </a:pPr>
              <a:t>3</a:t>
            </a:fld>
            <a:endParaRPr lang="en-US" dirty="0"/>
          </a:p>
        </p:txBody>
      </p:sp>
    </p:spTree>
    <p:extLst>
      <p:ext uri="{BB962C8B-B14F-4D97-AF65-F5344CB8AC3E}">
        <p14:creationId xmlns:p14="http://schemas.microsoft.com/office/powerpoint/2010/main" xmlns="" val="2605958863"/>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52400" y="228600"/>
            <a:ext cx="8153400" cy="990600"/>
          </a:xfrm>
        </p:spPr>
        <p:txBody>
          <a:bodyPr/>
          <a:lstStyle/>
          <a:p>
            <a:pPr eaLnBrk="1" hangingPunct="1"/>
            <a:r>
              <a:rPr lang="en-US" sz="4000" b="1" dirty="0" smtClean="0">
                <a:solidFill>
                  <a:srgbClr val="773A11"/>
                </a:solidFill>
                <a:latin typeface="Tahoma" charset="0"/>
                <a:cs typeface="Tahoma" charset="0"/>
              </a:rPr>
              <a:t>How is MCAC different?</a:t>
            </a:r>
            <a:endParaRPr lang="en-US" sz="4000" b="1" dirty="0">
              <a:solidFill>
                <a:srgbClr val="773A11"/>
              </a:solidFill>
              <a:latin typeface="Tahoma" charset="0"/>
              <a:cs typeface="Tahoma" charset="0"/>
            </a:endParaRPr>
          </a:p>
        </p:txBody>
      </p:sp>
      <p:sp>
        <p:nvSpPr>
          <p:cNvPr id="15362" name="Content Placeholder 2"/>
          <p:cNvSpPr>
            <a:spLocks noGrp="1"/>
          </p:cNvSpPr>
          <p:nvPr>
            <p:ph sz="quarter" idx="1"/>
          </p:nvPr>
        </p:nvSpPr>
        <p:spPr>
          <a:xfrm>
            <a:off x="0" y="1805600"/>
            <a:ext cx="9144000" cy="4859922"/>
          </a:xfrm>
        </p:spPr>
        <p:txBody>
          <a:bodyPr/>
          <a:lstStyle/>
          <a:p>
            <a:pPr marL="0" indent="0" algn="ctr" eaLnBrk="1" hangingPunct="1">
              <a:buNone/>
            </a:pPr>
            <a:r>
              <a:rPr lang="en-US" sz="3200" b="1" dirty="0" smtClean="0">
                <a:solidFill>
                  <a:srgbClr val="000076"/>
                </a:solidFill>
                <a:latin typeface="Tahoma" charset="0"/>
                <a:cs typeface="Tahoma" charset="0"/>
              </a:rPr>
              <a:t>MCAC Meets The Diverse Needs of </a:t>
            </a:r>
          </a:p>
          <a:p>
            <a:pPr marL="0" indent="0" algn="ctr" eaLnBrk="1" hangingPunct="1">
              <a:buNone/>
            </a:pPr>
            <a:r>
              <a:rPr lang="en-US" sz="3200" b="1" dirty="0" smtClean="0">
                <a:solidFill>
                  <a:srgbClr val="000076"/>
                </a:solidFill>
                <a:latin typeface="Tahoma" charset="0"/>
                <a:cs typeface="Tahoma" charset="0"/>
              </a:rPr>
              <a:t>Today’s Counseling Programs</a:t>
            </a:r>
            <a:endParaRPr lang="en-US" sz="2400" b="1" dirty="0" smtClean="0">
              <a:solidFill>
                <a:srgbClr val="000076"/>
              </a:solidFill>
              <a:latin typeface="Tahoma" charset="0"/>
              <a:cs typeface="Tahoma" charset="0"/>
            </a:endParaRPr>
          </a:p>
          <a:p>
            <a:pPr eaLnBrk="1" hangingPunct="1">
              <a:buNone/>
            </a:pPr>
            <a:endParaRPr lang="en-US" sz="1400" dirty="0" smtClean="0">
              <a:solidFill>
                <a:srgbClr val="000076"/>
              </a:solidFill>
              <a:latin typeface="Tahoma" charset="0"/>
              <a:cs typeface="Tahoma" charset="0"/>
            </a:endParaRPr>
          </a:p>
          <a:p>
            <a:pPr lvl="1" eaLnBrk="1" hangingPunct="1">
              <a:lnSpc>
                <a:spcPct val="120000"/>
              </a:lnSpc>
              <a:buFont typeface="Wingdings" charset="0"/>
              <a:buChar char="§"/>
            </a:pPr>
            <a:r>
              <a:rPr lang="en-US" sz="2400" dirty="0" smtClean="0">
                <a:solidFill>
                  <a:srgbClr val="000090"/>
                </a:solidFill>
                <a:latin typeface="Tahoma"/>
                <a:cs typeface="Tahoma"/>
              </a:rPr>
              <a:t>Connects faculty across disciplines</a:t>
            </a:r>
          </a:p>
          <a:p>
            <a:pPr lvl="1" eaLnBrk="1" hangingPunct="1">
              <a:lnSpc>
                <a:spcPct val="120000"/>
              </a:lnSpc>
              <a:buFont typeface="Wingdings" charset="0"/>
              <a:buChar char="§"/>
            </a:pPr>
            <a:r>
              <a:rPr lang="en-US" sz="2400" dirty="0" smtClean="0">
                <a:solidFill>
                  <a:srgbClr val="000090"/>
                </a:solidFill>
                <a:latin typeface="Tahoma"/>
                <a:cs typeface="Tahoma"/>
              </a:rPr>
              <a:t>Emphasizes cultural competency</a:t>
            </a:r>
          </a:p>
          <a:p>
            <a:pPr lvl="1" eaLnBrk="1" hangingPunct="1">
              <a:lnSpc>
                <a:spcPct val="120000"/>
              </a:lnSpc>
              <a:buFont typeface="Wingdings" charset="0"/>
              <a:buChar char="§"/>
            </a:pPr>
            <a:r>
              <a:rPr lang="en-US" sz="2400" dirty="0" smtClean="0">
                <a:solidFill>
                  <a:srgbClr val="000090"/>
                </a:solidFill>
                <a:latin typeface="Tahoma"/>
                <a:cs typeface="Tahoma"/>
              </a:rPr>
              <a:t>Focuses on human development across the life-span</a:t>
            </a:r>
          </a:p>
          <a:p>
            <a:pPr lvl="1" eaLnBrk="1" hangingPunct="1">
              <a:lnSpc>
                <a:spcPct val="120000"/>
              </a:lnSpc>
              <a:buFont typeface="Wingdings" charset="0"/>
              <a:buChar char="§"/>
            </a:pPr>
            <a:r>
              <a:rPr lang="en-US" sz="2400" dirty="0" smtClean="0">
                <a:solidFill>
                  <a:srgbClr val="000090"/>
                </a:solidFill>
                <a:latin typeface="Tahoma"/>
                <a:cs typeface="Tahoma"/>
              </a:rPr>
              <a:t>Believes in strength-based helping strategies</a:t>
            </a:r>
          </a:p>
          <a:p>
            <a:pPr lvl="1" eaLnBrk="1" hangingPunct="1">
              <a:lnSpc>
                <a:spcPct val="120000"/>
              </a:lnSpc>
              <a:buFont typeface="Wingdings" charset="0"/>
              <a:buChar char="§"/>
            </a:pPr>
            <a:r>
              <a:rPr lang="en-US" sz="2400" dirty="0" smtClean="0">
                <a:solidFill>
                  <a:srgbClr val="000090"/>
                </a:solidFill>
                <a:latin typeface="Tahoma"/>
                <a:cs typeface="Tahoma"/>
              </a:rPr>
              <a:t>Supports social </a:t>
            </a:r>
            <a:r>
              <a:rPr lang="en-US" sz="2400" dirty="0">
                <a:solidFill>
                  <a:srgbClr val="000090"/>
                </a:solidFill>
                <a:latin typeface="Tahoma"/>
                <a:cs typeface="Tahoma"/>
              </a:rPr>
              <a:t>j</a:t>
            </a:r>
            <a:r>
              <a:rPr lang="en-US" sz="2400" dirty="0" smtClean="0">
                <a:solidFill>
                  <a:srgbClr val="000090"/>
                </a:solidFill>
                <a:latin typeface="Tahoma"/>
                <a:cs typeface="Tahoma"/>
              </a:rPr>
              <a:t>ustice training</a:t>
            </a:r>
          </a:p>
          <a:p>
            <a:pPr eaLnBrk="1" hangingPunct="1">
              <a:lnSpc>
                <a:spcPct val="120000"/>
              </a:lnSpc>
              <a:buFont typeface="Wingdings" charset="0"/>
              <a:buChar char="§"/>
            </a:pPr>
            <a:endParaRPr lang="en-US" sz="2400" dirty="0" smtClean="0">
              <a:solidFill>
                <a:srgbClr val="000076"/>
              </a:solidFill>
              <a:latin typeface="Tahoma" charset="0"/>
              <a:cs typeface="Tahoma" charset="0"/>
            </a:endParaRPr>
          </a:p>
          <a:p>
            <a:pPr eaLnBrk="1" hangingPunct="1">
              <a:buFont typeface="Wingdings" charset="0"/>
              <a:buChar char="§"/>
            </a:pPr>
            <a:endParaRPr lang="en-US" sz="2400" dirty="0">
              <a:solidFill>
                <a:srgbClr val="000076"/>
              </a:solidFill>
              <a:latin typeface="Tahoma" charset="0"/>
              <a:cs typeface="Tahoma" charset="0"/>
            </a:endParaRPr>
          </a:p>
          <a:p>
            <a:pPr eaLnBrk="1" hangingPunct="1">
              <a:buFont typeface="Wingdings" charset="0"/>
              <a:buChar char="§"/>
            </a:pPr>
            <a:endParaRPr lang="en-US" sz="2400" dirty="0">
              <a:latin typeface="Tahoma" charset="0"/>
              <a:cs typeface="Tahoma" charset="0"/>
            </a:endParaRPr>
          </a:p>
        </p:txBody>
      </p:sp>
      <p:sp>
        <p:nvSpPr>
          <p:cNvPr id="2" name="Slide Number Placeholder 1"/>
          <p:cNvSpPr>
            <a:spLocks noGrp="1"/>
          </p:cNvSpPr>
          <p:nvPr>
            <p:ph type="sldNum" sz="quarter" idx="12"/>
          </p:nvPr>
        </p:nvSpPr>
        <p:spPr/>
        <p:txBody>
          <a:bodyPr>
            <a:normAutofit fontScale="77500" lnSpcReduction="20000"/>
          </a:bodyPr>
          <a:lstStyle/>
          <a:p>
            <a:pPr>
              <a:defRPr/>
            </a:pPr>
            <a:fld id="{DC19D5AB-8C20-E84E-A4B0-7BCC9DA4FE3D}" type="slidenum">
              <a:rPr lang="en-US" smtClean="0"/>
              <a:pPr>
                <a:defRPr/>
              </a:pPr>
              <a:t>4</a:t>
            </a:fld>
            <a:endParaRPr lang="en-US" dirty="0"/>
          </a:p>
        </p:txBody>
      </p:sp>
    </p:spTree>
    <p:custDataLst>
      <p:tags r:id="rId1"/>
    </p:custData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sz="4000" b="1" dirty="0" smtClean="0">
                <a:latin typeface="Tahoma" panose="020B0604030504040204" pitchFamily="34" charset="0"/>
                <a:ea typeface="Tahoma" panose="020B0604030504040204" pitchFamily="34" charset="0"/>
                <a:cs typeface="Tahoma" panose="020B0604030504040204" pitchFamily="34" charset="0"/>
              </a:rPr>
              <a:t>Who needs MCAC? </a:t>
            </a:r>
            <a:r>
              <a:rPr lang="en-US" dirty="0" smtClean="0"/>
              <a:t/>
            </a:r>
            <a:br>
              <a:rPr lang="en-US" dirty="0" smtClean="0"/>
            </a:br>
            <a:endParaRPr lang="en-US" dirty="0"/>
          </a:p>
        </p:txBody>
      </p:sp>
      <p:sp>
        <p:nvSpPr>
          <p:cNvPr id="7" name="Content Placeholder 6"/>
          <p:cNvSpPr>
            <a:spLocks noGrp="1"/>
          </p:cNvSpPr>
          <p:nvPr>
            <p:ph sz="quarter" idx="1"/>
          </p:nvPr>
        </p:nvSpPr>
        <p:spPr/>
        <p:txBody>
          <a:bodyPr/>
          <a:lstStyle/>
          <a:p>
            <a:pPr marL="0" indent="0" algn="ctr">
              <a:buNone/>
            </a:pPr>
            <a:endParaRPr lang="en-US" sz="2400" dirty="0" smtClean="0">
              <a:solidFill>
                <a:srgbClr val="000099"/>
              </a:solidFill>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US" sz="2400" dirty="0" smtClean="0">
                <a:solidFill>
                  <a:srgbClr val="000099"/>
                </a:solidFill>
                <a:latin typeface="Tahoma" panose="020B0604030504040204" pitchFamily="34" charset="0"/>
                <a:ea typeface="Tahoma" panose="020B0604030504040204" pitchFamily="34" charset="0"/>
                <a:cs typeface="Tahoma" panose="020B0604030504040204" pitchFamily="34" charset="0"/>
              </a:rPr>
              <a:t>Universities </a:t>
            </a:r>
            <a:r>
              <a:rPr lang="en-US" sz="2400" dirty="0">
                <a:solidFill>
                  <a:srgbClr val="000099"/>
                </a:solidFill>
                <a:latin typeface="Tahoma" panose="020B0604030504040204" pitchFamily="34" charset="0"/>
                <a:ea typeface="Tahoma" panose="020B0604030504040204" pitchFamily="34" charset="0"/>
                <a:cs typeface="Tahoma" panose="020B0604030504040204" pitchFamily="34" charset="0"/>
              </a:rPr>
              <a:t>as well as state licensing boards increasingly value accreditation as a way of ensuring quality training and therefore protection of the public. </a:t>
            </a:r>
            <a:endParaRPr lang="en-US" sz="2400" dirty="0" smtClean="0">
              <a:solidFill>
                <a:srgbClr val="000099"/>
              </a:solidFill>
              <a:latin typeface="Tahoma" panose="020B0604030504040204" pitchFamily="34" charset="0"/>
              <a:ea typeface="Tahoma" panose="020B0604030504040204" pitchFamily="34" charset="0"/>
              <a:cs typeface="Tahoma" panose="020B0604030504040204" pitchFamily="34" charset="0"/>
            </a:endParaRPr>
          </a:p>
          <a:p>
            <a:pPr marL="0" indent="0" algn="ctr">
              <a:buNone/>
            </a:pPr>
            <a:endParaRPr lang="en-US" sz="2400" dirty="0" smtClean="0">
              <a:solidFill>
                <a:srgbClr val="000099"/>
              </a:solidFill>
              <a:latin typeface="Tahoma" panose="020B0604030504040204" pitchFamily="34" charset="0"/>
              <a:ea typeface="Tahoma" panose="020B0604030504040204" pitchFamily="34" charset="0"/>
              <a:cs typeface="Tahoma" panose="020B0604030504040204" pitchFamily="34" charset="0"/>
            </a:endParaRPr>
          </a:p>
          <a:p>
            <a:pPr marL="0" indent="0" algn="ctr">
              <a:buNone/>
            </a:pPr>
            <a:r>
              <a:rPr lang="en-US" sz="2400" dirty="0" smtClean="0">
                <a:solidFill>
                  <a:srgbClr val="000099"/>
                </a:solidFill>
                <a:latin typeface="Tahoma" panose="020B0604030504040204" pitchFamily="34" charset="0"/>
                <a:ea typeface="Tahoma" panose="020B0604030504040204" pitchFamily="34" charset="0"/>
                <a:cs typeface="Tahoma" panose="020B0604030504040204" pitchFamily="34" charset="0"/>
              </a:rPr>
              <a:t>For </a:t>
            </a:r>
            <a:r>
              <a:rPr lang="en-US" sz="2400" dirty="0">
                <a:solidFill>
                  <a:srgbClr val="000099"/>
                </a:solidFill>
                <a:latin typeface="Tahoma" panose="020B0604030504040204" pitchFamily="34" charset="0"/>
                <a:ea typeface="Tahoma" panose="020B0604030504040204" pitchFamily="34" charset="0"/>
                <a:cs typeface="Tahoma" panose="020B0604030504040204" pitchFamily="34" charset="0"/>
              </a:rPr>
              <a:t>many programs interested in accreditation, MCAC provides the opportunity to seek an accreditation that mirror’s their philosophy (as described in the prior slide).</a:t>
            </a:r>
          </a:p>
          <a:p>
            <a:pPr algn="ctr"/>
            <a:endParaRPr lang="en-US" dirty="0"/>
          </a:p>
        </p:txBody>
      </p:sp>
      <p:sp>
        <p:nvSpPr>
          <p:cNvPr id="4" name="Slide Number Placeholder 3"/>
          <p:cNvSpPr>
            <a:spLocks noGrp="1"/>
          </p:cNvSpPr>
          <p:nvPr>
            <p:ph type="sldNum" sz="quarter" idx="12"/>
          </p:nvPr>
        </p:nvSpPr>
        <p:spPr/>
        <p:txBody>
          <a:bodyPr/>
          <a:lstStyle/>
          <a:p>
            <a:fld id="{DC19D5AB-8C20-E84E-A4B0-7BCC9DA4FE3D}"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612775" y="180975"/>
            <a:ext cx="8153400" cy="990600"/>
          </a:xfrm>
        </p:spPr>
        <p:txBody>
          <a:bodyPr/>
          <a:lstStyle/>
          <a:p>
            <a:pPr algn="ctr" eaLnBrk="1" hangingPunct="1"/>
            <a:r>
              <a:rPr lang="en-US" sz="3200" b="1" dirty="0" smtClean="0">
                <a:solidFill>
                  <a:srgbClr val="773A11"/>
                </a:solidFill>
                <a:latin typeface="Tw Cen MT" charset="0"/>
              </a:rPr>
              <a:t>MCAC </a:t>
            </a:r>
            <a:r>
              <a:rPr lang="en-US" altLang="ja-JP" sz="3200" b="1" dirty="0" smtClean="0">
                <a:solidFill>
                  <a:srgbClr val="773A11"/>
                </a:solidFill>
                <a:latin typeface="Tw Cen MT" charset="0"/>
              </a:rPr>
              <a:t>Standard </a:t>
            </a:r>
            <a:r>
              <a:rPr lang="en-US" altLang="ja-JP" sz="3200" b="1" dirty="0">
                <a:solidFill>
                  <a:srgbClr val="773A11"/>
                </a:solidFill>
                <a:latin typeface="Tw Cen MT" charset="0"/>
              </a:rPr>
              <a:t>Areas</a:t>
            </a:r>
            <a:endParaRPr lang="en-US" sz="3200" b="1" dirty="0">
              <a:solidFill>
                <a:srgbClr val="773A11"/>
              </a:solidFill>
              <a:latin typeface="Tw Cen MT" charset="0"/>
            </a:endParaRPr>
          </a:p>
        </p:txBody>
      </p:sp>
      <p:sp>
        <p:nvSpPr>
          <p:cNvPr id="15363" name="Content Placeholder 2"/>
          <p:cNvSpPr>
            <a:spLocks noGrp="1"/>
          </p:cNvSpPr>
          <p:nvPr>
            <p:ph sz="quarter" idx="1"/>
          </p:nvPr>
        </p:nvSpPr>
        <p:spPr>
          <a:xfrm>
            <a:off x="328612" y="1771649"/>
            <a:ext cx="8530379" cy="4712277"/>
          </a:xfrm>
        </p:spPr>
        <p:txBody>
          <a:bodyPr/>
          <a:lstStyle/>
          <a:p>
            <a:pPr marL="69850" indent="-6350" eaLnBrk="1" hangingPunct="1">
              <a:buClr>
                <a:srgbClr val="000088"/>
              </a:buClr>
              <a:buSzPct val="100000"/>
              <a:buAutoNum type="arabicPeriod"/>
              <a:defRPr/>
            </a:pPr>
            <a:r>
              <a:rPr lang="en-US" sz="3200" b="1" dirty="0" smtClean="0">
                <a:solidFill>
                  <a:srgbClr val="000088"/>
                </a:solidFill>
                <a:latin typeface="Tahoma" panose="020B0604030504040204" pitchFamily="34" charset="0"/>
                <a:cs typeface="Tahoma" panose="020B0604030504040204" pitchFamily="34" charset="0"/>
              </a:rPr>
              <a:t>Professional </a:t>
            </a:r>
            <a:r>
              <a:rPr lang="en-US" sz="3200" b="1" dirty="0">
                <a:solidFill>
                  <a:srgbClr val="000088"/>
                </a:solidFill>
                <a:latin typeface="Tahoma" panose="020B0604030504040204" pitchFamily="34" charset="0"/>
                <a:cs typeface="Tahoma" panose="020B0604030504040204" pitchFamily="34" charset="0"/>
              </a:rPr>
              <a:t>Counselor identity, </a:t>
            </a:r>
            <a:r>
              <a:rPr lang="en-US" sz="3200" b="1" dirty="0" smtClean="0">
                <a:solidFill>
                  <a:srgbClr val="000088"/>
                </a:solidFill>
                <a:latin typeface="Tahoma" panose="020B0604030504040204" pitchFamily="34" charset="0"/>
                <a:cs typeface="Tahoma" panose="020B0604030504040204" pitchFamily="34" charset="0"/>
              </a:rPr>
              <a:t>ethical behavior</a:t>
            </a:r>
            <a:r>
              <a:rPr lang="en-US" sz="3200" b="1" dirty="0">
                <a:solidFill>
                  <a:srgbClr val="000088"/>
                </a:solidFill>
                <a:latin typeface="Tahoma" panose="020B0604030504040204" pitchFamily="34" charset="0"/>
                <a:cs typeface="Tahoma" panose="020B0604030504040204" pitchFamily="34" charset="0"/>
              </a:rPr>
              <a:t>, and social justice </a:t>
            </a:r>
            <a:r>
              <a:rPr lang="en-US" sz="3200" b="1" dirty="0" smtClean="0">
                <a:solidFill>
                  <a:srgbClr val="000088"/>
                </a:solidFill>
                <a:latin typeface="Tahoma" panose="020B0604030504040204" pitchFamily="34" charset="0"/>
                <a:cs typeface="Tahoma" panose="020B0604030504040204" pitchFamily="34" charset="0"/>
              </a:rPr>
              <a:t>practices </a:t>
            </a:r>
          </a:p>
          <a:p>
            <a:pPr marL="63500" indent="0" eaLnBrk="1" hangingPunct="1">
              <a:buClr>
                <a:srgbClr val="000088"/>
              </a:buClr>
              <a:buNone/>
              <a:defRPr/>
            </a:pPr>
            <a:r>
              <a:rPr lang="en-US" sz="2800" dirty="0" smtClean="0">
                <a:solidFill>
                  <a:srgbClr val="000088"/>
                </a:solidFill>
                <a:latin typeface="Tahoma" panose="020B0604030504040204" pitchFamily="34" charset="0"/>
                <a:cs typeface="Tahoma" panose="020B0604030504040204" pitchFamily="34" charset="0"/>
              </a:rPr>
              <a:t>Including </a:t>
            </a:r>
            <a:r>
              <a:rPr lang="en-US" sz="2800" dirty="0">
                <a:solidFill>
                  <a:srgbClr val="000088"/>
                </a:solidFill>
                <a:latin typeface="Tahoma" panose="020B0604030504040204" pitchFamily="34" charset="0"/>
                <a:cs typeface="Tahoma" panose="020B0604030504040204" pitchFamily="34" charset="0"/>
              </a:rPr>
              <a:t>but not limited to: </a:t>
            </a:r>
            <a:r>
              <a:rPr lang="en-US" sz="2800" dirty="0" smtClean="0">
                <a:solidFill>
                  <a:srgbClr val="000088"/>
                </a:solidFill>
                <a:latin typeface="Tahoma" panose="020B0604030504040204" pitchFamily="34" charset="0"/>
                <a:cs typeface="Tahoma" panose="020B0604030504040204" pitchFamily="34" charset="0"/>
              </a:rPr>
              <a:t>assisting </a:t>
            </a:r>
            <a:r>
              <a:rPr lang="en-US" sz="2800" dirty="0">
                <a:solidFill>
                  <a:srgbClr val="000088"/>
                </a:solidFill>
                <a:latin typeface="Tahoma" panose="020B0604030504040204" pitchFamily="34" charset="0"/>
                <a:cs typeface="Tahoma" panose="020B0604030504040204" pitchFamily="34" charset="0"/>
              </a:rPr>
              <a:t>students to acquire knowledge related to the </a:t>
            </a:r>
            <a:r>
              <a:rPr lang="en-US" sz="2800" u="sng" dirty="0">
                <a:solidFill>
                  <a:srgbClr val="000088"/>
                </a:solidFill>
                <a:latin typeface="Tahoma" panose="020B0604030504040204" pitchFamily="34" charset="0"/>
                <a:cs typeface="Tahoma" panose="020B0604030504040204" pitchFamily="34" charset="0"/>
              </a:rPr>
              <a:t>history</a:t>
            </a:r>
            <a:r>
              <a:rPr lang="en-US" sz="2800" dirty="0">
                <a:solidFill>
                  <a:srgbClr val="000088"/>
                </a:solidFill>
                <a:latin typeface="Tahoma" panose="020B0604030504040204" pitchFamily="34" charset="0"/>
                <a:cs typeface="Tahoma" panose="020B0604030504040204" pitchFamily="34" charset="0"/>
              </a:rPr>
              <a:t> of the helping profession; professional counseling </a:t>
            </a:r>
            <a:r>
              <a:rPr lang="en-US" sz="2800" u="sng" dirty="0">
                <a:solidFill>
                  <a:srgbClr val="000088"/>
                </a:solidFill>
                <a:latin typeface="Tahoma" panose="020B0604030504040204" pitchFamily="34" charset="0"/>
                <a:cs typeface="Tahoma" panose="020B0604030504040204" pitchFamily="34" charset="0"/>
              </a:rPr>
              <a:t>roles and functions</a:t>
            </a:r>
            <a:r>
              <a:rPr lang="en-US" sz="2800" dirty="0">
                <a:solidFill>
                  <a:srgbClr val="000088"/>
                </a:solidFill>
                <a:latin typeface="Tahoma" panose="020B0604030504040204" pitchFamily="34" charset="0"/>
                <a:cs typeface="Tahoma" panose="020B0604030504040204" pitchFamily="34" charset="0"/>
              </a:rPr>
              <a:t>; </a:t>
            </a:r>
            <a:r>
              <a:rPr lang="en-US" sz="2800" u="sng" dirty="0">
                <a:solidFill>
                  <a:srgbClr val="000088"/>
                </a:solidFill>
                <a:latin typeface="Tahoma" panose="020B0604030504040204" pitchFamily="34" charset="0"/>
                <a:cs typeface="Tahoma" panose="020B0604030504040204" pitchFamily="34" charset="0"/>
              </a:rPr>
              <a:t>ethical standards </a:t>
            </a:r>
            <a:r>
              <a:rPr lang="en-US" sz="2800" dirty="0">
                <a:solidFill>
                  <a:srgbClr val="000088"/>
                </a:solidFill>
                <a:latin typeface="Tahoma" panose="020B0604030504040204" pitchFamily="34" charset="0"/>
                <a:cs typeface="Tahoma" panose="020B0604030504040204" pitchFamily="34" charset="0"/>
              </a:rPr>
              <a:t>related to professional organizations in the field of counseling; and </a:t>
            </a:r>
            <a:r>
              <a:rPr lang="en-US" sz="2800" u="sng" dirty="0">
                <a:solidFill>
                  <a:srgbClr val="000088"/>
                </a:solidFill>
                <a:latin typeface="Tahoma" panose="020B0604030504040204" pitchFamily="34" charset="0"/>
                <a:cs typeface="Tahoma" panose="020B0604030504040204" pitchFamily="34" charset="0"/>
              </a:rPr>
              <a:t>public policy processes </a:t>
            </a:r>
            <a:r>
              <a:rPr lang="en-US" sz="2800" dirty="0">
                <a:solidFill>
                  <a:srgbClr val="000088"/>
                </a:solidFill>
                <a:latin typeface="Tahoma" panose="020B0604030504040204" pitchFamily="34" charset="0"/>
                <a:cs typeface="Tahoma" panose="020B0604030504040204" pitchFamily="34" charset="0"/>
              </a:rPr>
              <a:t>including system advocacy strategies on behalf of the profession, clients, and the communities that counselors serve. </a:t>
            </a:r>
          </a:p>
          <a:p>
            <a:pPr marL="517525" indent="-454025" eaLnBrk="1" hangingPunct="1">
              <a:buClr>
                <a:srgbClr val="000088"/>
              </a:buClr>
              <a:buFont typeface="Wingdings" charset="0"/>
              <a:buNone/>
              <a:defRPr/>
            </a:pPr>
            <a:endParaRPr lang="en-US" sz="3600" b="1" dirty="0">
              <a:solidFill>
                <a:srgbClr val="000088"/>
              </a:solidFill>
              <a:ea typeface="+mn-ea"/>
              <a:cs typeface="+mn-cs"/>
            </a:endParaRPr>
          </a:p>
        </p:txBody>
      </p:sp>
      <p:sp>
        <p:nvSpPr>
          <p:cNvPr id="2" name="Slide Number Placeholder 1"/>
          <p:cNvSpPr>
            <a:spLocks noGrp="1"/>
          </p:cNvSpPr>
          <p:nvPr>
            <p:ph type="sldNum" sz="quarter" idx="12"/>
          </p:nvPr>
        </p:nvSpPr>
        <p:spPr/>
        <p:txBody>
          <a:bodyPr>
            <a:normAutofit fontScale="77500" lnSpcReduction="20000"/>
          </a:bodyPr>
          <a:lstStyle/>
          <a:p>
            <a:pPr>
              <a:defRPr/>
            </a:pPr>
            <a:fld id="{DC19D5AB-8C20-E84E-A4B0-7BCC9DA4FE3D}"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a:solidFill>
                  <a:srgbClr val="773A11"/>
                </a:solidFill>
                <a:latin typeface="Tahoma" panose="020B0604030504040204" pitchFamily="34" charset="0"/>
                <a:cs typeface="Tahoma" panose="020B0604030504040204" pitchFamily="34" charset="0"/>
              </a:rPr>
              <a:t>MCAC </a:t>
            </a:r>
            <a:r>
              <a:rPr lang="en-US" altLang="ja-JP" sz="2800" b="1" dirty="0">
                <a:solidFill>
                  <a:srgbClr val="773A11"/>
                </a:solidFill>
                <a:latin typeface="Tahoma" panose="020B0604030504040204" pitchFamily="34" charset="0"/>
                <a:cs typeface="Tahoma" panose="020B0604030504040204" pitchFamily="34" charset="0"/>
              </a:rPr>
              <a:t>Standard Areas</a:t>
            </a:r>
            <a:endParaRPr lang="en-US" sz="2800" dirty="0">
              <a:latin typeface="Tahoma" panose="020B0604030504040204" pitchFamily="34" charset="0"/>
              <a:cs typeface="Tahoma" panose="020B0604030504040204" pitchFamily="34" charset="0"/>
            </a:endParaRPr>
          </a:p>
        </p:txBody>
      </p:sp>
      <p:sp>
        <p:nvSpPr>
          <p:cNvPr id="3" name="Content Placeholder 2"/>
          <p:cNvSpPr>
            <a:spLocks noGrp="1"/>
          </p:cNvSpPr>
          <p:nvPr>
            <p:ph sz="quarter" idx="1"/>
          </p:nvPr>
        </p:nvSpPr>
        <p:spPr>
          <a:xfrm>
            <a:off x="152273" y="1631950"/>
            <a:ext cx="8959977" cy="5226050"/>
          </a:xfrm>
        </p:spPr>
        <p:txBody>
          <a:bodyPr/>
          <a:lstStyle/>
          <a:p>
            <a:pPr marL="460375" indent="0">
              <a:buNone/>
            </a:pPr>
            <a:r>
              <a:rPr lang="en-US" sz="2800" b="1" dirty="0" smtClean="0">
                <a:solidFill>
                  <a:srgbClr val="000088"/>
                </a:solidFill>
                <a:latin typeface="Tahoma" panose="020B0604030504040204" pitchFamily="34" charset="0"/>
                <a:cs typeface="Tahoma" panose="020B0604030504040204" pitchFamily="34" charset="0"/>
              </a:rPr>
              <a:t>2. </a:t>
            </a:r>
            <a:r>
              <a:rPr lang="en-US" sz="2800" b="1" dirty="0">
                <a:solidFill>
                  <a:srgbClr val="000088"/>
                </a:solidFill>
                <a:latin typeface="Tahoma" panose="020B0604030504040204" pitchFamily="34" charset="0"/>
                <a:cs typeface="Tahoma" panose="020B0604030504040204" pitchFamily="34" charset="0"/>
              </a:rPr>
              <a:t>Human development and wellness across </a:t>
            </a:r>
            <a:endParaRPr lang="en-US" sz="2800" b="1" dirty="0" smtClean="0">
              <a:solidFill>
                <a:srgbClr val="000088"/>
              </a:solidFill>
              <a:latin typeface="Tahoma" panose="020B0604030504040204" pitchFamily="34" charset="0"/>
              <a:cs typeface="Tahoma" panose="020B0604030504040204" pitchFamily="34" charset="0"/>
            </a:endParaRPr>
          </a:p>
          <a:p>
            <a:pPr marL="460375" indent="0">
              <a:spcBef>
                <a:spcPts val="0"/>
              </a:spcBef>
              <a:buNone/>
            </a:pPr>
            <a:r>
              <a:rPr lang="en-US" sz="2800" b="1" dirty="0" smtClean="0">
                <a:solidFill>
                  <a:srgbClr val="000088"/>
                </a:solidFill>
                <a:latin typeface="Tahoma" panose="020B0604030504040204" pitchFamily="34" charset="0"/>
                <a:cs typeface="Tahoma" panose="020B0604030504040204" pitchFamily="34" charset="0"/>
              </a:rPr>
              <a:t>the life span</a:t>
            </a:r>
            <a:endParaRPr lang="en-US" sz="2800" b="1" dirty="0">
              <a:solidFill>
                <a:srgbClr val="000088"/>
              </a:solidFill>
              <a:latin typeface="Tahoma" panose="020B0604030504040204" pitchFamily="34" charset="0"/>
              <a:cs typeface="Tahoma" panose="020B0604030504040204" pitchFamily="34" charset="0"/>
            </a:endParaRPr>
          </a:p>
          <a:p>
            <a:pPr marL="460375" indent="-285750">
              <a:buNone/>
            </a:pPr>
            <a:r>
              <a:rPr lang="en-US" sz="2800" dirty="0" smtClean="0">
                <a:solidFill>
                  <a:srgbClr val="000088"/>
                </a:solidFill>
                <a:latin typeface="Tahoma" panose="020B0604030504040204" pitchFamily="34" charset="0"/>
                <a:cs typeface="Tahoma" panose="020B0604030504040204" pitchFamily="34" charset="0"/>
              </a:rPr>
              <a:t>	Including </a:t>
            </a:r>
            <a:r>
              <a:rPr lang="en-US" sz="2800" dirty="0">
                <a:solidFill>
                  <a:srgbClr val="000088"/>
                </a:solidFill>
                <a:latin typeface="Tahoma" panose="020B0604030504040204" pitchFamily="34" charset="0"/>
                <a:cs typeface="Tahoma" panose="020B0604030504040204" pitchFamily="34" charset="0"/>
              </a:rPr>
              <a:t>but not limited to: the study of life span development; maturational and structural theories of human development; </a:t>
            </a:r>
            <a:r>
              <a:rPr lang="en-US" sz="2800" u="sng" dirty="0">
                <a:solidFill>
                  <a:srgbClr val="000088"/>
                </a:solidFill>
                <a:latin typeface="Tahoma" panose="020B0604030504040204" pitchFamily="34" charset="0"/>
                <a:cs typeface="Tahoma" panose="020B0604030504040204" pitchFamily="34" charset="0"/>
              </a:rPr>
              <a:t>wellness</a:t>
            </a:r>
            <a:r>
              <a:rPr lang="en-US" sz="2800" dirty="0">
                <a:solidFill>
                  <a:srgbClr val="000088"/>
                </a:solidFill>
                <a:latin typeface="Tahoma" panose="020B0604030504040204" pitchFamily="34" charset="0"/>
                <a:cs typeface="Tahoma" panose="020B0604030504040204" pitchFamily="34" charset="0"/>
              </a:rPr>
              <a:t> counseling theories; strategies to deal with developmental processes and transitions; human behavior; disabilities; </a:t>
            </a:r>
            <a:r>
              <a:rPr lang="en-US" sz="2800" u="sng" dirty="0">
                <a:solidFill>
                  <a:srgbClr val="000088"/>
                </a:solidFill>
                <a:latin typeface="Tahoma" panose="020B0604030504040204" pitchFamily="34" charset="0"/>
                <a:cs typeface="Tahoma" panose="020B0604030504040204" pitchFamily="34" charset="0"/>
              </a:rPr>
              <a:t>environmental, contextual and multicultural factors</a:t>
            </a:r>
            <a:r>
              <a:rPr lang="en-US" sz="2800" dirty="0">
                <a:solidFill>
                  <a:srgbClr val="000088"/>
                </a:solidFill>
                <a:latin typeface="Tahoma" panose="020B0604030504040204" pitchFamily="34" charset="0"/>
                <a:cs typeface="Tahoma" panose="020B0604030504040204" pitchFamily="34" charset="0"/>
              </a:rPr>
              <a:t> that contribute to healthy human development and relevant culturally competent counseling practices; and the </a:t>
            </a:r>
            <a:r>
              <a:rPr lang="en-US" sz="2800" u="sng" dirty="0">
                <a:solidFill>
                  <a:srgbClr val="000088"/>
                </a:solidFill>
                <a:latin typeface="Tahoma" panose="020B0604030504040204" pitchFamily="34" charset="0"/>
                <a:cs typeface="Tahoma" panose="020B0604030504040204" pitchFamily="34" charset="0"/>
              </a:rPr>
              <a:t>promotion of social justice</a:t>
            </a:r>
            <a:r>
              <a:rPr lang="en-US" sz="2800" dirty="0">
                <a:solidFill>
                  <a:srgbClr val="000088"/>
                </a:solidFill>
                <a:latin typeface="Tahoma" panose="020B0604030504040204" pitchFamily="34" charset="0"/>
                <a:cs typeface="Tahoma" panose="020B0604030504040204" pitchFamily="34" charset="0"/>
              </a:rPr>
              <a:t> in society.</a:t>
            </a:r>
          </a:p>
        </p:txBody>
      </p:sp>
      <p:sp>
        <p:nvSpPr>
          <p:cNvPr id="4" name="Slide Number Placeholder 3"/>
          <p:cNvSpPr>
            <a:spLocks noGrp="1"/>
          </p:cNvSpPr>
          <p:nvPr>
            <p:ph type="sldNum" sz="quarter" idx="12"/>
          </p:nvPr>
        </p:nvSpPr>
        <p:spPr/>
        <p:txBody>
          <a:bodyPr>
            <a:normAutofit fontScale="77500" lnSpcReduction="20000"/>
          </a:bodyPr>
          <a:lstStyle/>
          <a:p>
            <a:pPr>
              <a:defRPr/>
            </a:pPr>
            <a:fld id="{DC19D5AB-8C20-E84E-A4B0-7BCC9DA4FE3D}" type="slidenum">
              <a:rPr lang="en-US" smtClean="0"/>
              <a:pPr>
                <a:defRPr/>
              </a:pPr>
              <a:t>7</a:t>
            </a:fld>
            <a:endParaRPr lang="en-US" dirty="0"/>
          </a:p>
        </p:txBody>
      </p:sp>
    </p:spTree>
    <p:extLst>
      <p:ext uri="{BB962C8B-B14F-4D97-AF65-F5344CB8AC3E}">
        <p14:creationId xmlns:p14="http://schemas.microsoft.com/office/powerpoint/2010/main" xmlns="" val="23584637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smtClean="0">
                <a:solidFill>
                  <a:srgbClr val="773A11"/>
                </a:solidFill>
                <a:latin typeface="Tahoma" panose="020B0604030504040204" pitchFamily="34" charset="0"/>
                <a:cs typeface="Tahoma" panose="020B0604030504040204" pitchFamily="34" charset="0"/>
              </a:rPr>
              <a:t>MCAC Standard Areas</a:t>
            </a:r>
            <a:endParaRPr lang="en-US" sz="2800" dirty="0">
              <a:latin typeface="Tahoma" panose="020B0604030504040204" pitchFamily="34" charset="0"/>
              <a:cs typeface="Tahoma" panose="020B0604030504040204" pitchFamily="34" charset="0"/>
            </a:endParaRPr>
          </a:p>
        </p:txBody>
      </p:sp>
      <p:sp>
        <p:nvSpPr>
          <p:cNvPr id="3" name="Content Placeholder 2"/>
          <p:cNvSpPr>
            <a:spLocks noGrp="1"/>
          </p:cNvSpPr>
          <p:nvPr>
            <p:ph sz="quarter" idx="1"/>
          </p:nvPr>
        </p:nvSpPr>
        <p:spPr>
          <a:xfrm>
            <a:off x="596772" y="1774825"/>
            <a:ext cx="8324977" cy="4495800"/>
          </a:xfrm>
        </p:spPr>
        <p:txBody>
          <a:bodyPr/>
          <a:lstStyle/>
          <a:p>
            <a:pPr marL="0" indent="0">
              <a:buNone/>
            </a:pPr>
            <a:r>
              <a:rPr lang="en-US" sz="2800" b="1" dirty="0" smtClean="0">
                <a:solidFill>
                  <a:srgbClr val="000088"/>
                </a:solidFill>
                <a:latin typeface="Tahoma" panose="020B0604030504040204" pitchFamily="34" charset="0"/>
                <a:cs typeface="Tahoma" panose="020B0604030504040204" pitchFamily="34" charset="0"/>
              </a:rPr>
              <a:t>3. </a:t>
            </a:r>
            <a:r>
              <a:rPr lang="en-US" sz="2800" b="1" dirty="0">
                <a:solidFill>
                  <a:srgbClr val="000088"/>
                </a:solidFill>
                <a:latin typeface="Tahoma" panose="020B0604030504040204" pitchFamily="34" charset="0"/>
                <a:cs typeface="Tahoma" panose="020B0604030504040204" pitchFamily="34" charset="0"/>
              </a:rPr>
              <a:t>Neuroscientific, physical, and biological foundations of human development and </a:t>
            </a:r>
            <a:r>
              <a:rPr lang="en-US" sz="2800" b="1" dirty="0" smtClean="0">
                <a:solidFill>
                  <a:srgbClr val="000088"/>
                </a:solidFill>
                <a:latin typeface="Tahoma" panose="020B0604030504040204" pitchFamily="34" charset="0"/>
                <a:cs typeface="Tahoma" panose="020B0604030504040204" pitchFamily="34" charset="0"/>
              </a:rPr>
              <a:t>wellness</a:t>
            </a:r>
          </a:p>
          <a:p>
            <a:pPr marL="0" indent="0">
              <a:buNone/>
            </a:pPr>
            <a:endParaRPr lang="en-US" sz="2800" b="1" dirty="0">
              <a:solidFill>
                <a:srgbClr val="000088"/>
              </a:solidFill>
              <a:latin typeface="Tahoma" panose="020B0604030504040204" pitchFamily="34" charset="0"/>
              <a:cs typeface="Tahoma" panose="020B0604030504040204" pitchFamily="34" charset="0"/>
            </a:endParaRPr>
          </a:p>
          <a:p>
            <a:pPr marL="0" indent="0">
              <a:buNone/>
            </a:pPr>
            <a:r>
              <a:rPr lang="en-US" sz="2800" dirty="0" smtClean="0">
                <a:solidFill>
                  <a:srgbClr val="000088"/>
                </a:solidFill>
                <a:latin typeface="Tahoma" panose="020B0604030504040204" pitchFamily="34" charset="0"/>
                <a:cs typeface="Tahoma" panose="020B0604030504040204" pitchFamily="34" charset="0"/>
              </a:rPr>
              <a:t>Including </a:t>
            </a:r>
            <a:r>
              <a:rPr lang="en-US" sz="2800" dirty="0">
                <a:solidFill>
                  <a:srgbClr val="000088"/>
                </a:solidFill>
                <a:latin typeface="Tahoma" panose="020B0604030504040204" pitchFamily="34" charset="0"/>
                <a:cs typeface="Tahoma" panose="020B0604030504040204" pitchFamily="34" charset="0"/>
              </a:rPr>
              <a:t>but not limited to: facilitating students’ acquisition of new knowledge related to </a:t>
            </a:r>
            <a:r>
              <a:rPr lang="en-US" sz="2800" u="sng" dirty="0">
                <a:solidFill>
                  <a:srgbClr val="000088"/>
                </a:solidFill>
                <a:latin typeface="Tahoma" panose="020B0604030504040204" pitchFamily="34" charset="0"/>
                <a:cs typeface="Tahoma" panose="020B0604030504040204" pitchFamily="34" charset="0"/>
              </a:rPr>
              <a:t>neuroscience, health and wellness</a:t>
            </a:r>
            <a:r>
              <a:rPr lang="en-US" sz="2800" dirty="0">
                <a:solidFill>
                  <a:srgbClr val="000088"/>
                </a:solidFill>
                <a:latin typeface="Tahoma" panose="020B0604030504040204" pitchFamily="34" charset="0"/>
                <a:cs typeface="Tahoma" panose="020B0604030504040204" pitchFamily="34" charset="0"/>
              </a:rPr>
              <a:t>; addictions; and the use of </a:t>
            </a:r>
            <a:r>
              <a:rPr lang="en-US" sz="2800" u="sng" dirty="0">
                <a:solidFill>
                  <a:srgbClr val="000088"/>
                </a:solidFill>
                <a:latin typeface="Tahoma" panose="020B0604030504040204" pitchFamily="34" charset="0"/>
                <a:cs typeface="Tahoma" panose="020B0604030504040204" pitchFamily="34" charset="0"/>
              </a:rPr>
              <a:t>neuroscientific research findings for</a:t>
            </a:r>
            <a:r>
              <a:rPr lang="en-US" sz="2800" dirty="0">
                <a:solidFill>
                  <a:srgbClr val="000088"/>
                </a:solidFill>
                <a:latin typeface="Tahoma" panose="020B0604030504040204" pitchFamily="34" charset="0"/>
                <a:cs typeface="Tahoma" panose="020B0604030504040204" pitchFamily="34" charset="0"/>
              </a:rPr>
              <a:t> culturally competent counseling practices and </a:t>
            </a:r>
            <a:r>
              <a:rPr lang="en-US" sz="2800" u="sng" dirty="0">
                <a:solidFill>
                  <a:srgbClr val="000088"/>
                </a:solidFill>
                <a:latin typeface="Tahoma" panose="020B0604030504040204" pitchFamily="34" charset="0"/>
                <a:cs typeface="Tahoma" panose="020B0604030504040204" pitchFamily="34" charset="0"/>
              </a:rPr>
              <a:t>social justice advocacy interventions</a:t>
            </a:r>
            <a:r>
              <a:rPr lang="en-US" sz="2800" dirty="0">
                <a:solidFill>
                  <a:srgbClr val="000088"/>
                </a:solidFill>
                <a:latin typeface="Tahoma" panose="020B0604030504040204" pitchFamily="34" charset="0"/>
                <a:cs typeface="Tahoma" panose="020B0604030504040204" pitchFamily="34" charset="0"/>
              </a:rPr>
              <a:t>. </a:t>
            </a:r>
          </a:p>
        </p:txBody>
      </p:sp>
      <p:sp>
        <p:nvSpPr>
          <p:cNvPr id="4" name="Slide Number Placeholder 3"/>
          <p:cNvSpPr>
            <a:spLocks noGrp="1"/>
          </p:cNvSpPr>
          <p:nvPr>
            <p:ph type="sldNum" sz="quarter" idx="12"/>
          </p:nvPr>
        </p:nvSpPr>
        <p:spPr/>
        <p:txBody>
          <a:bodyPr>
            <a:normAutofit fontScale="77500" lnSpcReduction="20000"/>
          </a:bodyPr>
          <a:lstStyle/>
          <a:p>
            <a:pPr>
              <a:defRPr/>
            </a:pPr>
            <a:fld id="{DC19D5AB-8C20-E84E-A4B0-7BCC9DA4FE3D}" type="slidenum">
              <a:rPr lang="en-US" smtClean="0"/>
              <a:pPr>
                <a:defRPr/>
              </a:pPr>
              <a:t>8</a:t>
            </a:fld>
            <a:endParaRPr lang="en-US" dirty="0"/>
          </a:p>
        </p:txBody>
      </p:sp>
    </p:spTree>
    <p:extLst>
      <p:ext uri="{BB962C8B-B14F-4D97-AF65-F5344CB8AC3E}">
        <p14:creationId xmlns:p14="http://schemas.microsoft.com/office/powerpoint/2010/main" xmlns="" val="21669055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a:solidFill>
                  <a:srgbClr val="773A11"/>
                </a:solidFill>
                <a:latin typeface="Tahoma" panose="020B0604030504040204" pitchFamily="34" charset="0"/>
                <a:cs typeface="Tahoma" panose="020B0604030504040204" pitchFamily="34" charset="0"/>
              </a:rPr>
              <a:t>MCAC </a:t>
            </a:r>
            <a:r>
              <a:rPr lang="en-US" altLang="ja-JP" sz="2800" b="1" dirty="0">
                <a:solidFill>
                  <a:srgbClr val="773A11"/>
                </a:solidFill>
                <a:latin typeface="Tahoma" panose="020B0604030504040204" pitchFamily="34" charset="0"/>
                <a:cs typeface="Tahoma" panose="020B0604030504040204" pitchFamily="34" charset="0"/>
              </a:rPr>
              <a:t>Standard Areas</a:t>
            </a:r>
            <a:endParaRPr lang="en-US" sz="2800" dirty="0">
              <a:latin typeface="Tahoma" panose="020B0604030504040204" pitchFamily="34" charset="0"/>
              <a:cs typeface="Tahoma" panose="020B0604030504040204" pitchFamily="34" charset="0"/>
            </a:endParaRPr>
          </a:p>
        </p:txBody>
      </p:sp>
      <p:sp>
        <p:nvSpPr>
          <p:cNvPr id="3" name="Content Placeholder 2"/>
          <p:cNvSpPr>
            <a:spLocks noGrp="1"/>
          </p:cNvSpPr>
          <p:nvPr>
            <p:ph sz="quarter" idx="1"/>
          </p:nvPr>
        </p:nvSpPr>
        <p:spPr>
          <a:xfrm>
            <a:off x="387140" y="1713138"/>
            <a:ext cx="8338413" cy="5002358"/>
          </a:xfrm>
        </p:spPr>
        <p:txBody>
          <a:bodyPr/>
          <a:lstStyle/>
          <a:p>
            <a:pPr marL="0" indent="0">
              <a:buNone/>
            </a:pPr>
            <a:r>
              <a:rPr lang="en-US" sz="3200" b="1" dirty="0" smtClean="0">
                <a:solidFill>
                  <a:srgbClr val="000088"/>
                </a:solidFill>
              </a:rPr>
              <a:t>4</a:t>
            </a:r>
            <a:r>
              <a:rPr lang="en-US" sz="2800" b="1" dirty="0" smtClean="0">
                <a:solidFill>
                  <a:srgbClr val="000088"/>
                </a:solidFill>
              </a:rPr>
              <a:t>. </a:t>
            </a:r>
            <a:r>
              <a:rPr lang="en-US" sz="2800" b="1" dirty="0">
                <a:solidFill>
                  <a:srgbClr val="000088"/>
                </a:solidFill>
                <a:latin typeface="Tahoma" panose="020B0604030504040204" pitchFamily="34" charset="0"/>
                <a:cs typeface="Tahoma" panose="020B0604030504040204" pitchFamily="34" charset="0"/>
              </a:rPr>
              <a:t>Ecological, contextual, multicultural, social justice foundations of human </a:t>
            </a:r>
            <a:r>
              <a:rPr lang="en-US" sz="2800" b="1" dirty="0" smtClean="0">
                <a:solidFill>
                  <a:srgbClr val="000088"/>
                </a:solidFill>
                <a:latin typeface="Tahoma" panose="020B0604030504040204" pitchFamily="34" charset="0"/>
                <a:cs typeface="Tahoma" panose="020B0604030504040204" pitchFamily="34" charset="0"/>
              </a:rPr>
              <a:t>development</a:t>
            </a:r>
            <a:endParaRPr lang="en-US" sz="2800" b="1" dirty="0">
              <a:solidFill>
                <a:srgbClr val="000088"/>
              </a:solidFill>
              <a:latin typeface="Tahoma" panose="020B0604030504040204" pitchFamily="34" charset="0"/>
              <a:cs typeface="Tahoma" panose="020B0604030504040204" pitchFamily="34" charset="0"/>
            </a:endParaRPr>
          </a:p>
          <a:p>
            <a:pPr marL="0" indent="0">
              <a:buNone/>
            </a:pPr>
            <a:r>
              <a:rPr lang="en-US" sz="2600" dirty="0" smtClean="0">
                <a:solidFill>
                  <a:srgbClr val="000088"/>
                </a:solidFill>
                <a:latin typeface="Tahoma" panose="020B0604030504040204" pitchFamily="34" charset="0"/>
                <a:cs typeface="Tahoma" panose="020B0604030504040204" pitchFamily="34" charset="0"/>
              </a:rPr>
              <a:t>Including </a:t>
            </a:r>
            <a:r>
              <a:rPr lang="en-US" sz="2600" dirty="0">
                <a:solidFill>
                  <a:srgbClr val="000088"/>
                </a:solidFill>
                <a:latin typeface="Tahoma" panose="020B0604030504040204" pitchFamily="34" charset="0"/>
                <a:cs typeface="Tahoma" panose="020B0604030504040204" pitchFamily="34" charset="0"/>
              </a:rPr>
              <a:t>but not limited to: the </a:t>
            </a:r>
            <a:r>
              <a:rPr lang="en-US" sz="2600" u="sng" dirty="0">
                <a:solidFill>
                  <a:srgbClr val="000088"/>
                </a:solidFill>
                <a:latin typeface="Tahoma" panose="020B0604030504040204" pitchFamily="34" charset="0"/>
                <a:cs typeface="Tahoma" panose="020B0604030504040204" pitchFamily="34" charset="0"/>
              </a:rPr>
              <a:t>study of culture </a:t>
            </a:r>
            <a:r>
              <a:rPr lang="en-US" sz="2600" dirty="0">
                <a:solidFill>
                  <a:srgbClr val="000088"/>
                </a:solidFill>
                <a:latin typeface="Tahoma" panose="020B0604030504040204" pitchFamily="34" charset="0"/>
                <a:cs typeface="Tahoma" panose="020B0604030504040204" pitchFamily="34" charset="0"/>
              </a:rPr>
              <a:t>from ecological, contextual, multicultural, and social justice perspectives; </a:t>
            </a:r>
            <a:r>
              <a:rPr lang="en-US" sz="2600" u="sng" dirty="0">
                <a:solidFill>
                  <a:srgbClr val="000088"/>
                </a:solidFill>
                <a:latin typeface="Tahoma" panose="020B0604030504040204" pitchFamily="34" charset="0"/>
                <a:cs typeface="Tahoma" panose="020B0604030504040204" pitchFamily="34" charset="0"/>
              </a:rPr>
              <a:t>evidence-based strategies for working with diverse groups </a:t>
            </a:r>
            <a:r>
              <a:rPr lang="en-US" sz="2600" dirty="0">
                <a:solidFill>
                  <a:srgbClr val="000088"/>
                </a:solidFill>
                <a:latin typeface="Tahoma" panose="020B0604030504040204" pitchFamily="34" charset="0"/>
                <a:cs typeface="Tahoma" panose="020B0604030504040204" pitchFamily="34" charset="0"/>
              </a:rPr>
              <a:t>(related to but not limited to age, race, culture, ethnicity, disability, sexual orientation, gender, class, religion/spirituality); the impact of power, privilege, and oppression and micro/macro aggressions on human development; and culturally competent counseling and social justice advocacy interventions. </a:t>
            </a:r>
          </a:p>
        </p:txBody>
      </p:sp>
      <p:sp>
        <p:nvSpPr>
          <p:cNvPr id="4" name="Slide Number Placeholder 3"/>
          <p:cNvSpPr>
            <a:spLocks noGrp="1"/>
          </p:cNvSpPr>
          <p:nvPr>
            <p:ph type="sldNum" sz="quarter" idx="12"/>
          </p:nvPr>
        </p:nvSpPr>
        <p:spPr/>
        <p:txBody>
          <a:bodyPr>
            <a:normAutofit fontScale="77500" lnSpcReduction="20000"/>
          </a:bodyPr>
          <a:lstStyle/>
          <a:p>
            <a:pPr>
              <a:defRPr/>
            </a:pPr>
            <a:fld id="{DC19D5AB-8C20-E84E-A4B0-7BCC9DA4FE3D}" type="slidenum">
              <a:rPr lang="en-US" smtClean="0"/>
              <a:pPr>
                <a:defRPr/>
              </a:pPr>
              <a:t>9</a:t>
            </a:fld>
            <a:endParaRPr lang="en-US" dirty="0"/>
          </a:p>
        </p:txBody>
      </p:sp>
    </p:spTree>
    <p:extLst>
      <p:ext uri="{BB962C8B-B14F-4D97-AF65-F5344CB8AC3E}">
        <p14:creationId xmlns:p14="http://schemas.microsoft.com/office/powerpoint/2010/main" xmlns="" val="306231269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3|2.8|0.2"/>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17510</TotalTime>
  <Words>1310</Words>
  <Application>Microsoft Office PowerPoint</Application>
  <PresentationFormat>On-screen Show (4:3)</PresentationFormat>
  <Paragraphs>177</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Median</vt:lpstr>
      <vt:lpstr>MASTERS IN COUNSELING  ACCREDITATION COMMITTEE  (MCAC)</vt:lpstr>
      <vt:lpstr>Agenda</vt:lpstr>
      <vt:lpstr>Slide 3</vt:lpstr>
      <vt:lpstr>How is MCAC different?</vt:lpstr>
      <vt:lpstr> Who needs MCAC?  </vt:lpstr>
      <vt:lpstr>MCAC Standard Areas</vt:lpstr>
      <vt:lpstr>MCAC Standard Areas</vt:lpstr>
      <vt:lpstr>MCAC Standard Areas</vt:lpstr>
      <vt:lpstr>MCAC Standard Areas</vt:lpstr>
      <vt:lpstr>MCAC Standard Areas</vt:lpstr>
      <vt:lpstr>MCAC Standard Areas</vt:lpstr>
      <vt:lpstr>MCAC Standard Areas</vt:lpstr>
      <vt:lpstr>MCAC Standard Areas</vt:lpstr>
      <vt:lpstr>MCAC Standard Areas</vt:lpstr>
      <vt:lpstr>MCAC Standard Areas</vt:lpstr>
      <vt:lpstr>MCAC Standard Areas</vt:lpstr>
      <vt:lpstr>MCAC Accreditation Process</vt:lpstr>
      <vt:lpstr>1. Pre-Application </vt:lpstr>
      <vt:lpstr>2. Self-Study</vt:lpstr>
      <vt:lpstr>3. Appointment of ARC</vt:lpstr>
      <vt:lpstr>4. ARC Site Visit and Report</vt:lpstr>
      <vt:lpstr>5. Review by Committee with Recommendation to MPCAC</vt:lpstr>
      <vt:lpstr>6. Accreditation Decision by MPCAC</vt:lpstr>
      <vt:lpstr>For more information contact:</vt:lpstr>
    </vt:vector>
  </TitlesOfParts>
  <Company>Grad School Coaching,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MCAC Accreditation</dc:title>
  <dc:creator>Jeanne Stanley</dc:creator>
  <cp:lastModifiedBy>Liz</cp:lastModifiedBy>
  <cp:revision>208</cp:revision>
  <cp:lastPrinted>2014-03-12T01:43:39Z</cp:lastPrinted>
  <dcterms:created xsi:type="dcterms:W3CDTF">2012-01-11T14:51:31Z</dcterms:created>
  <dcterms:modified xsi:type="dcterms:W3CDTF">2014-03-25T19:06:05Z</dcterms:modified>
</cp:coreProperties>
</file>