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85" r:id="rId3"/>
    <p:sldId id="286" r:id="rId4"/>
    <p:sldId id="287" r:id="rId5"/>
    <p:sldId id="288" r:id="rId6"/>
    <p:sldId id="289" r:id="rId7"/>
    <p:sldId id="290" r:id="rId8"/>
    <p:sldId id="292" r:id="rId9"/>
    <p:sldId id="293" r:id="rId10"/>
    <p:sldId id="294" r:id="rId11"/>
    <p:sldId id="295" r:id="rId12"/>
    <p:sldId id="296" r:id="rId13"/>
    <p:sldId id="297"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256" r:id="rId46"/>
    <p:sldId id="273" r:id="rId47"/>
    <p:sldId id="261" r:id="rId48"/>
    <p:sldId id="257" r:id="rId49"/>
    <p:sldId id="265" r:id="rId50"/>
    <p:sldId id="267" r:id="rId51"/>
    <p:sldId id="270" r:id="rId52"/>
    <p:sldId id="271" r:id="rId53"/>
    <p:sldId id="272" r:id="rId54"/>
    <p:sldId id="259" r:id="rId55"/>
    <p:sldId id="264" r:id="rId56"/>
    <p:sldId id="274" r:id="rId57"/>
    <p:sldId id="291" r:id="rId58"/>
    <p:sldId id="27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5"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C0251EC-43D1-482D-A87D-18ACE4D33617}" type="datetimeFigureOut">
              <a:rPr lang="en-US" smtClean="0"/>
              <a:pPr/>
              <a:t>3/11/2014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058492F-1906-4EC1-BB32-CDA4DA69BD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0251EC-43D1-482D-A87D-18ACE4D33617}" type="datetimeFigureOut">
              <a:rPr lang="en-US" smtClean="0"/>
              <a:pPr/>
              <a:t>3/11/2014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58492F-1906-4EC1-BB32-CDA4DA69BD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0251EC-43D1-482D-A87D-18ACE4D33617}" type="datetimeFigureOut">
              <a:rPr lang="en-US" smtClean="0"/>
              <a:pPr/>
              <a:t>3/11/2014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58492F-1906-4EC1-BB32-CDA4DA69BD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0251EC-43D1-482D-A87D-18ACE4D33617}" type="datetimeFigureOut">
              <a:rPr lang="en-US" smtClean="0"/>
              <a:pPr/>
              <a:t>3/11/2014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58492F-1906-4EC1-BB32-CDA4DA69BD9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C0251EC-43D1-482D-A87D-18ACE4D33617}" type="datetimeFigureOut">
              <a:rPr lang="en-US" smtClean="0"/>
              <a:pPr/>
              <a:t>3/11/2014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58492F-1906-4EC1-BB32-CDA4DA69BD9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0251EC-43D1-482D-A87D-18ACE4D33617}" type="datetimeFigureOut">
              <a:rPr lang="en-US" smtClean="0"/>
              <a:pPr/>
              <a:t>3/11/2014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058492F-1906-4EC1-BB32-CDA4DA69BD94}"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C0251EC-43D1-482D-A87D-18ACE4D33617}" type="datetimeFigureOut">
              <a:rPr lang="en-US" smtClean="0"/>
              <a:pPr/>
              <a:t>3/11/2014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058492F-1906-4EC1-BB32-CDA4DA69BD9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C0251EC-43D1-482D-A87D-18ACE4D33617}" type="datetimeFigureOut">
              <a:rPr lang="en-US" smtClean="0"/>
              <a:pPr/>
              <a:t>3/11/2014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058492F-1906-4EC1-BB32-CDA4DA69BD9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C0251EC-43D1-482D-A87D-18ACE4D33617}" type="datetimeFigureOut">
              <a:rPr lang="en-US" smtClean="0"/>
              <a:pPr/>
              <a:t>3/11/2014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058492F-1906-4EC1-BB32-CDA4DA69BD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C0251EC-43D1-482D-A87D-18ACE4D33617}" type="datetimeFigureOut">
              <a:rPr lang="en-US" smtClean="0"/>
              <a:pPr/>
              <a:t>3/11/2014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058492F-1906-4EC1-BB32-CDA4DA69BD9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C0251EC-43D1-482D-A87D-18ACE4D33617}" type="datetimeFigureOut">
              <a:rPr lang="en-US" smtClean="0"/>
              <a:pPr/>
              <a:t>3/11/2014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058492F-1906-4EC1-BB32-CDA4DA69BD9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C0251EC-43D1-482D-A87D-18ACE4D33617}" type="datetimeFigureOut">
              <a:rPr lang="en-US" smtClean="0"/>
              <a:pPr/>
              <a:t>3/11/2014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058492F-1906-4EC1-BB32-CDA4DA69BD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apa.org/ed/graduate/benchmarks-clusters-competencies.pdf" TargetMode="External"/><Relationship Id="rId2" Type="http://schemas.openxmlformats.org/officeDocument/2006/relationships/hyperlink" Target="http://www.apa.org/ed/graduate/benchmarks-evaluation-system.aspx" TargetMode="External"/><Relationship Id="rId1" Type="http://schemas.openxmlformats.org/officeDocument/2006/relationships/slideLayout" Target="../slideLayouts/slideLayout2.xml"/><Relationship Id="rId4" Type="http://schemas.openxmlformats.org/officeDocument/2006/relationships/hyperlink" Target="http://psycnet.apa.org/doi/10.1037/0735-7028.39.6.573"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psycnet.apa.org/doi/10.1177/0011000009331923" TargetMode="External"/><Relationship Id="rId2" Type="http://schemas.openxmlformats.org/officeDocument/2006/relationships/hyperlink" Target="http://psycnet.apa.org/doi/10.1037/a0015059" TargetMode="External"/><Relationship Id="rId1" Type="http://schemas.openxmlformats.org/officeDocument/2006/relationships/slideLayout" Target="../slideLayouts/slideLayout2.xml"/><Relationship Id="rId4" Type="http://schemas.openxmlformats.org/officeDocument/2006/relationships/hyperlink" Target="http://psycnet.apa.org/doi/10.1037/a003077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
            <a:ext cx="7772400" cy="1905000"/>
          </a:xfrm>
        </p:spPr>
        <p:txBody>
          <a:bodyPr/>
          <a:lstStyle/>
          <a:p>
            <a:pPr eaLnBrk="1" hangingPunct="1"/>
            <a:r>
              <a:rPr lang="en-US" dirty="0" smtClean="0"/>
              <a:t>Counseling Psychology Competencies:</a:t>
            </a:r>
          </a:p>
        </p:txBody>
      </p:sp>
      <p:sp>
        <p:nvSpPr>
          <p:cNvPr id="2051" name="Rectangle 3"/>
          <p:cNvSpPr>
            <a:spLocks noGrp="1" noChangeArrowheads="1"/>
          </p:cNvSpPr>
          <p:nvPr>
            <p:ph type="subTitle" idx="1"/>
          </p:nvPr>
        </p:nvSpPr>
        <p:spPr>
          <a:xfrm>
            <a:off x="533400" y="2209800"/>
            <a:ext cx="8153400" cy="3810000"/>
          </a:xfrm>
        </p:spPr>
        <p:txBody>
          <a:bodyPr>
            <a:normAutofit/>
          </a:bodyPr>
          <a:lstStyle/>
          <a:p>
            <a:pPr eaLnBrk="1" hangingPunct="1">
              <a:lnSpc>
                <a:spcPct val="90000"/>
              </a:lnSpc>
            </a:pPr>
            <a:r>
              <a:rPr lang="en-US" sz="2800" dirty="0" smtClean="0"/>
              <a:t>History, Current Status, and Future Applications</a:t>
            </a:r>
          </a:p>
          <a:p>
            <a:pPr algn="l">
              <a:lnSpc>
                <a:spcPct val="90000"/>
              </a:lnSpc>
            </a:pPr>
            <a:endParaRPr lang="en-US" sz="2800" b="1" dirty="0" smtClean="0"/>
          </a:p>
          <a:p>
            <a:pPr eaLnBrk="1" hangingPunct="1">
              <a:lnSpc>
                <a:spcPct val="90000"/>
              </a:lnSpc>
            </a:pPr>
            <a:r>
              <a:rPr lang="en-US" sz="2800" dirty="0" err="1" smtClean="0"/>
              <a:t>Nadya</a:t>
            </a:r>
            <a:r>
              <a:rPr lang="en-US" sz="2800" dirty="0" smtClean="0"/>
              <a:t> </a:t>
            </a:r>
            <a:r>
              <a:rPr lang="en-US" sz="2800" dirty="0" err="1" smtClean="0"/>
              <a:t>Fouad</a:t>
            </a:r>
            <a:r>
              <a:rPr lang="en-US" sz="2800" dirty="0" smtClean="0"/>
              <a:t>, Ph.D.</a:t>
            </a:r>
          </a:p>
          <a:p>
            <a:pPr eaLnBrk="1" hangingPunct="1">
              <a:lnSpc>
                <a:spcPct val="90000"/>
              </a:lnSpc>
            </a:pPr>
            <a:r>
              <a:rPr lang="en-US" sz="2800" dirty="0" smtClean="0"/>
              <a:t>Eric Sauer, Ph.D.</a:t>
            </a:r>
          </a:p>
          <a:p>
            <a:pPr eaLnBrk="1" hangingPunct="1">
              <a:lnSpc>
                <a:spcPct val="90000"/>
              </a:lnSpc>
            </a:pPr>
            <a:r>
              <a:rPr lang="en-US" sz="2800" dirty="0" smtClean="0"/>
              <a:t>Sally D. Stabb, Ph.D.</a:t>
            </a:r>
          </a:p>
        </p:txBody>
      </p:sp>
      <p:pic>
        <p:nvPicPr>
          <p:cNvPr id="4" name="Picture 3" descr="images.jpg"/>
          <p:cNvPicPr>
            <a:picLocks noChangeAspect="1"/>
          </p:cNvPicPr>
          <p:nvPr/>
        </p:nvPicPr>
        <p:blipFill>
          <a:blip r:embed="rId2" cstate="print"/>
          <a:stretch>
            <a:fillRect/>
          </a:stretch>
        </p:blipFill>
        <p:spPr>
          <a:xfrm>
            <a:off x="838200" y="2667000"/>
            <a:ext cx="2143125" cy="214312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had to let him know that this idiom got lost in translation and we described the origin of this expression. </a:t>
            </a:r>
            <a:endParaRPr lang="en-US" dirty="0"/>
          </a:p>
        </p:txBody>
      </p:sp>
      <p:sp>
        <p:nvSpPr>
          <p:cNvPr id="3" name="Title 2"/>
          <p:cNvSpPr>
            <a:spLocks noGrp="1"/>
          </p:cNvSpPr>
          <p:nvPr>
            <p:ph type="title"/>
          </p:nvPr>
        </p:nvSpPr>
        <p:spPr/>
        <p:txBody>
          <a:bodyPr/>
          <a:lstStyle/>
          <a:p>
            <a:r>
              <a:rPr lang="en-US" dirty="0" smtClean="0"/>
              <a:t>Clarification</a:t>
            </a:r>
            <a:endParaRPr lang="en-US" dirty="0"/>
          </a:p>
        </p:txBody>
      </p:sp>
    </p:spTree>
    <p:extLst>
      <p:ext uri="{BB962C8B-B14F-4D97-AF65-F5344CB8AC3E}">
        <p14:creationId xmlns:p14="http://schemas.microsoft.com/office/powerpoint/2010/main" xmlns="" val="3232694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sp>
        <p:nvSpPr>
          <p:cNvPr id="3" name="Title 2"/>
          <p:cNvSpPr>
            <a:spLocks noGrp="1"/>
          </p:cNvSpPr>
          <p:nvPr>
            <p:ph type="title"/>
          </p:nvPr>
        </p:nvSpPr>
        <p:spPr/>
        <p:txBody>
          <a:bodyPr>
            <a:normAutofit fontScale="90000"/>
          </a:bodyPr>
          <a:lstStyle/>
          <a:p>
            <a:r>
              <a:rPr lang="en-US" dirty="0" smtClean="0"/>
              <a:t>How do you feel about the benchmark competencies?</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1447800"/>
            <a:ext cx="4389120" cy="4389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00244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pile of broken ideas?</a:t>
            </a:r>
            <a:endParaRPr lang="en-US" dirty="0"/>
          </a:p>
        </p:txBody>
      </p:sp>
      <p:sp>
        <p:nvSpPr>
          <p:cNvPr id="3" name="Title 2"/>
          <p:cNvSpPr>
            <a:spLocks noGrp="1"/>
          </p:cNvSpPr>
          <p:nvPr>
            <p:ph type="title"/>
          </p:nvPr>
        </p:nvSpPr>
        <p:spPr/>
        <p:txBody>
          <a:bodyPr>
            <a:normAutofit fontScale="90000"/>
          </a:bodyPr>
          <a:lstStyle/>
          <a:p>
            <a:r>
              <a:rPr lang="en-US" dirty="0" smtClean="0"/>
              <a:t>What is your image of the benchmark competencies? </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2209800"/>
            <a:ext cx="4846320" cy="35195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16756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a:t>
            </a:r>
            <a:r>
              <a:rPr lang="en-US" dirty="0" smtClean="0"/>
              <a:t>trong and daunting?</a:t>
            </a:r>
            <a:endParaRPr lang="en-US" dirty="0"/>
          </a:p>
        </p:txBody>
      </p:sp>
      <p:sp>
        <p:nvSpPr>
          <p:cNvPr id="3" name="Title 2"/>
          <p:cNvSpPr>
            <a:spLocks noGrp="1"/>
          </p:cNvSpPr>
          <p:nvPr>
            <p:ph type="title"/>
          </p:nvPr>
        </p:nvSpPr>
        <p:spPr/>
        <p:txBody>
          <a:bodyPr/>
          <a:lstStyle/>
          <a:p>
            <a:r>
              <a:rPr lang="en-US" dirty="0" smtClean="0"/>
              <a:t>Or is it more like this?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2133600"/>
            <a:ext cx="5715013" cy="350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05911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It’s pretty good but doesn’t fit us…</a:t>
            </a:r>
            <a:endParaRPr lang="en-US" dirty="0"/>
          </a:p>
        </p:txBody>
      </p:sp>
      <p:sp>
        <p:nvSpPr>
          <p:cNvPr id="3" name="Title 2"/>
          <p:cNvSpPr>
            <a:spLocks noGrp="1"/>
          </p:cNvSpPr>
          <p:nvPr>
            <p:ph type="title"/>
          </p:nvPr>
        </p:nvSpPr>
        <p:spPr/>
        <p:txBody>
          <a:bodyPr/>
          <a:lstStyle/>
          <a:p>
            <a:r>
              <a:rPr lang="en-US" dirty="0" smtClean="0"/>
              <a:t>Or </a:t>
            </a:r>
            <a:r>
              <a:rPr lang="en-US" dirty="0"/>
              <a:t>m</a:t>
            </a:r>
            <a:r>
              <a:rPr lang="en-US" dirty="0" smtClean="0"/>
              <a:t>aybe its like this…</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2362200"/>
            <a:ext cx="5019030" cy="3566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87397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Call:  SCP and CCPTP Created a new STG to examine the Competencies Benchmarks in Processional Psychology</a:t>
            </a:r>
          </a:p>
          <a:p>
            <a:endParaRPr lang="en-US" dirty="0"/>
          </a:p>
          <a:p>
            <a:r>
              <a:rPr lang="en-US" dirty="0" smtClean="0"/>
              <a:t>Goal: identify whether there are specific </a:t>
            </a:r>
            <a:r>
              <a:rPr lang="en-US" dirty="0" err="1" smtClean="0"/>
              <a:t>CoPSY</a:t>
            </a:r>
            <a:r>
              <a:rPr lang="en-US" dirty="0" smtClean="0"/>
              <a:t> competencies that could or should be delineated, and, if so initiate the development of those competencies to provide information and guidance to CP doctoral programs. </a:t>
            </a:r>
          </a:p>
          <a:p>
            <a:endParaRPr lang="en-US" dirty="0"/>
          </a:p>
        </p:txBody>
      </p:sp>
      <p:sp>
        <p:nvSpPr>
          <p:cNvPr id="3" name="Title 2"/>
          <p:cNvSpPr>
            <a:spLocks noGrp="1"/>
          </p:cNvSpPr>
          <p:nvPr>
            <p:ph type="title"/>
          </p:nvPr>
        </p:nvSpPr>
        <p:spPr/>
        <p:txBody>
          <a:bodyPr/>
          <a:lstStyle/>
          <a:p>
            <a:r>
              <a:rPr lang="en-US" dirty="0" smtClean="0"/>
              <a:t>Overview		</a:t>
            </a:r>
            <a:endParaRPr lang="en-US" dirty="0"/>
          </a:p>
        </p:txBody>
      </p:sp>
    </p:spTree>
    <p:extLst>
      <p:ext uri="{BB962C8B-B14F-4D97-AF65-F5344CB8AC3E}">
        <p14:creationId xmlns:p14="http://schemas.microsoft.com/office/powerpoint/2010/main" xmlns="" val="2372445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Team: included members from both SCP, CCPTP, and SAS (across the career lifespan)  </a:t>
            </a:r>
          </a:p>
          <a:p>
            <a:endParaRPr lang="en-US" dirty="0"/>
          </a:p>
          <a:p>
            <a:r>
              <a:rPr lang="en-US" dirty="0" smtClean="0"/>
              <a:t>Process: Conference calls, readings, face-to-face meetings.</a:t>
            </a:r>
          </a:p>
          <a:p>
            <a:endParaRPr lang="en-US" dirty="0"/>
          </a:p>
          <a:p>
            <a:r>
              <a:rPr lang="en-US" dirty="0" smtClean="0"/>
              <a:t>Core Question: do you think </a:t>
            </a:r>
            <a:r>
              <a:rPr lang="en-US" dirty="0" err="1" smtClean="0"/>
              <a:t>CoPsy</a:t>
            </a:r>
            <a:r>
              <a:rPr lang="en-US" dirty="0" smtClean="0"/>
              <a:t> competencies are adequately address in the existing competencies?</a:t>
            </a:r>
          </a:p>
          <a:p>
            <a:endParaRPr lang="en-US" dirty="0" smtClean="0"/>
          </a:p>
          <a:p>
            <a:r>
              <a:rPr lang="en-US" dirty="0" smtClean="0"/>
              <a:t>Answer: nope!  Not so much.</a:t>
            </a:r>
            <a:endParaRPr lang="en-US" dirty="0"/>
          </a:p>
        </p:txBody>
      </p:sp>
      <p:sp>
        <p:nvSpPr>
          <p:cNvPr id="2" name="Title 1"/>
          <p:cNvSpPr>
            <a:spLocks noGrp="1"/>
          </p:cNvSpPr>
          <p:nvPr>
            <p:ph type="title"/>
          </p:nvPr>
        </p:nvSpPr>
        <p:spPr/>
        <p:txBody>
          <a:bodyPr/>
          <a:lstStyle/>
          <a:p>
            <a:r>
              <a:rPr lang="en-US" dirty="0" smtClean="0"/>
              <a:t>Competencies: Why?</a:t>
            </a:r>
            <a:endParaRPr lang="en-US" dirty="0"/>
          </a:p>
        </p:txBody>
      </p:sp>
    </p:spTree>
    <p:extLst>
      <p:ext uri="{BB962C8B-B14F-4D97-AF65-F5344CB8AC3E}">
        <p14:creationId xmlns:p14="http://schemas.microsoft.com/office/powerpoint/2010/main" xmlns="" val="3269360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Cindy </a:t>
            </a:r>
            <a:r>
              <a:rPr lang="en-US" dirty="0" err="1" smtClean="0"/>
              <a:t>Juntunen</a:t>
            </a:r>
            <a:r>
              <a:rPr lang="en-US" dirty="0" smtClean="0"/>
              <a:t> Co-chair</a:t>
            </a:r>
          </a:p>
          <a:p>
            <a:r>
              <a:rPr lang="en-US" dirty="0" smtClean="0"/>
              <a:t>Margo Jackson Co-chair</a:t>
            </a:r>
          </a:p>
          <a:p>
            <a:r>
              <a:rPr lang="en-US" dirty="0" smtClean="0"/>
              <a:t>Mary Ann Covey</a:t>
            </a:r>
          </a:p>
          <a:p>
            <a:r>
              <a:rPr lang="en-US" dirty="0" err="1" smtClean="0"/>
              <a:t>Nadya</a:t>
            </a:r>
            <a:r>
              <a:rPr lang="en-US" dirty="0" smtClean="0"/>
              <a:t> </a:t>
            </a:r>
            <a:r>
              <a:rPr lang="en-US" dirty="0" err="1" smtClean="0"/>
              <a:t>Fouad</a:t>
            </a:r>
            <a:endParaRPr lang="en-US" dirty="0" smtClean="0"/>
          </a:p>
          <a:p>
            <a:r>
              <a:rPr lang="en-US" dirty="0" smtClean="0"/>
              <a:t>Eric Sauer</a:t>
            </a:r>
          </a:p>
          <a:p>
            <a:r>
              <a:rPr lang="en-US" dirty="0" smtClean="0"/>
              <a:t>Sally </a:t>
            </a:r>
            <a:r>
              <a:rPr lang="en-US" dirty="0" err="1" smtClean="0"/>
              <a:t>Stabb</a:t>
            </a:r>
            <a:endParaRPr lang="en-US" dirty="0" smtClean="0"/>
          </a:p>
          <a:p>
            <a:r>
              <a:rPr lang="en-US" dirty="0" err="1" smtClean="0"/>
              <a:t>Femina</a:t>
            </a:r>
            <a:r>
              <a:rPr lang="en-US" dirty="0" smtClean="0"/>
              <a:t> Varghese</a:t>
            </a:r>
          </a:p>
          <a:p>
            <a:r>
              <a:rPr lang="en-US" dirty="0" smtClean="0"/>
              <a:t>Emily </a:t>
            </a:r>
            <a:r>
              <a:rPr lang="en-US" dirty="0" err="1" smtClean="0"/>
              <a:t>Voelkel</a:t>
            </a:r>
            <a:r>
              <a:rPr lang="en-US" dirty="0" smtClean="0"/>
              <a:t>-student representative</a:t>
            </a:r>
            <a:endParaRPr lang="en-US" dirty="0"/>
          </a:p>
        </p:txBody>
      </p:sp>
      <p:sp>
        <p:nvSpPr>
          <p:cNvPr id="2" name="Title 1"/>
          <p:cNvSpPr>
            <a:spLocks noGrp="1"/>
          </p:cNvSpPr>
          <p:nvPr>
            <p:ph type="title"/>
          </p:nvPr>
        </p:nvSpPr>
        <p:spPr/>
        <p:txBody>
          <a:bodyPr>
            <a:normAutofit/>
          </a:bodyPr>
          <a:lstStyle/>
          <a:p>
            <a:r>
              <a:rPr lang="en-US" dirty="0" smtClean="0"/>
              <a:t>Fearless Team</a:t>
            </a:r>
            <a:endParaRPr lang="en-US" dirty="0"/>
          </a:p>
        </p:txBody>
      </p:sp>
    </p:spTree>
    <p:extLst>
      <p:ext uri="{BB962C8B-B14F-4D97-AF65-F5344CB8AC3E}">
        <p14:creationId xmlns:p14="http://schemas.microsoft.com/office/powerpoint/2010/main" xmlns="" val="3219870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sp>
        <p:nvSpPr>
          <p:cNvPr id="3" name="Title 2"/>
          <p:cNvSpPr>
            <a:spLocks noGrp="1"/>
          </p:cNvSpPr>
          <p:nvPr>
            <p:ph type="title"/>
          </p:nvPr>
        </p:nvSpPr>
        <p:spPr/>
        <p:txBody>
          <a:bodyPr/>
          <a:lstStyle/>
          <a:p>
            <a:r>
              <a:rPr lang="en-US" dirty="0" smtClean="0"/>
              <a:t>This was not our goal…</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1447800"/>
            <a:ext cx="5377665" cy="365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69177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But this was…</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1828800"/>
            <a:ext cx="6112769" cy="39319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29269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History</a:t>
            </a:r>
            <a:endParaRPr lang="en-US" dirty="0"/>
          </a:p>
        </p:txBody>
      </p:sp>
      <p:sp>
        <p:nvSpPr>
          <p:cNvPr id="3" name="Content Placeholder 2"/>
          <p:cNvSpPr>
            <a:spLocks noGrp="1"/>
          </p:cNvSpPr>
          <p:nvPr>
            <p:ph idx="1"/>
          </p:nvPr>
        </p:nvSpPr>
        <p:spPr/>
        <p:txBody>
          <a:bodyPr/>
          <a:lstStyle/>
          <a:p>
            <a:pPr algn="ctr">
              <a:buNone/>
            </a:pPr>
            <a:r>
              <a:rPr lang="en-US" dirty="0" smtClean="0"/>
              <a:t>Sally D. Stabb, Ph.D. </a:t>
            </a:r>
          </a:p>
          <a:p>
            <a:pPr algn="ctr">
              <a:buNone/>
            </a:pPr>
            <a:r>
              <a:rPr lang="en-US" dirty="0" smtClean="0"/>
              <a:t>Texas Woman’s </a:t>
            </a:r>
            <a:r>
              <a:rPr lang="en-US" dirty="0" smtClean="0"/>
              <a:t>University</a:t>
            </a:r>
          </a:p>
          <a:p>
            <a:pPr algn="ctr">
              <a:buNone/>
            </a:pPr>
            <a:endParaRPr lang="en-US" dirty="0" smtClean="0"/>
          </a:p>
          <a:p>
            <a:pPr algn="ctr">
              <a:buNone/>
            </a:pPr>
            <a:endParaRPr lang="en-US" dirty="0"/>
          </a:p>
        </p:txBody>
      </p:sp>
      <p:pic>
        <p:nvPicPr>
          <p:cNvPr id="4" name="Picture 3" descr="history.gif"/>
          <p:cNvPicPr>
            <a:picLocks noChangeAspect="1"/>
          </p:cNvPicPr>
          <p:nvPr/>
        </p:nvPicPr>
        <p:blipFill>
          <a:blip r:embed="rId2" cstate="print"/>
          <a:stretch>
            <a:fillRect/>
          </a:stretch>
        </p:blipFill>
        <p:spPr>
          <a:xfrm>
            <a:off x="2286000" y="2667000"/>
            <a:ext cx="4663440" cy="330264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 </a:t>
            </a:r>
            <a:r>
              <a:rPr lang="en-US" dirty="0" smtClean="0"/>
              <a:t>Foundational Competencies</a:t>
            </a:r>
          </a:p>
          <a:p>
            <a:r>
              <a:rPr lang="en-US" dirty="0" smtClean="0"/>
              <a:t>2. Functional Competencies</a:t>
            </a:r>
          </a:p>
          <a:p>
            <a:r>
              <a:rPr lang="en-US" dirty="0" smtClean="0"/>
              <a:t>3. Organizational Competencies</a:t>
            </a:r>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3 Primary Ares</a:t>
            </a:r>
            <a:endParaRPr lang="en-US" dirty="0"/>
          </a:p>
        </p:txBody>
      </p:sp>
    </p:spTree>
    <p:extLst>
      <p:ext uri="{BB962C8B-B14F-4D97-AF65-F5344CB8AC3E}">
        <p14:creationId xmlns:p14="http://schemas.microsoft.com/office/powerpoint/2010/main" xmlns="" val="1595413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Ready for Practicum</a:t>
            </a:r>
          </a:p>
          <a:p>
            <a:r>
              <a:rPr lang="en-US" dirty="0" smtClean="0"/>
              <a:t>Ready for Internship</a:t>
            </a:r>
          </a:p>
          <a:p>
            <a:r>
              <a:rPr lang="en-US" dirty="0" smtClean="0"/>
              <a:t>Ready to enter Practice</a:t>
            </a:r>
            <a:endParaRPr lang="en-US" dirty="0"/>
          </a:p>
        </p:txBody>
      </p:sp>
      <p:sp>
        <p:nvSpPr>
          <p:cNvPr id="3" name="Title 2"/>
          <p:cNvSpPr>
            <a:spLocks noGrp="1"/>
          </p:cNvSpPr>
          <p:nvPr>
            <p:ph type="title"/>
          </p:nvPr>
        </p:nvSpPr>
        <p:spPr/>
        <p:txBody>
          <a:bodyPr/>
          <a:lstStyle/>
          <a:p>
            <a:r>
              <a:rPr lang="en-US" dirty="0" smtClean="0"/>
              <a:t>3 Levels of Readiness </a:t>
            </a:r>
            <a:endParaRPr lang="en-US" dirty="0"/>
          </a:p>
        </p:txBody>
      </p:sp>
    </p:spTree>
    <p:extLst>
      <p:ext uri="{BB962C8B-B14F-4D97-AF65-F5344CB8AC3E}">
        <p14:creationId xmlns:p14="http://schemas.microsoft.com/office/powerpoint/2010/main" xmlns="" val="731990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C</a:t>
            </a:r>
            <a:r>
              <a:rPr lang="en-US" dirty="0" smtClean="0"/>
              <a:t>linical </a:t>
            </a:r>
            <a:r>
              <a:rPr lang="en-US" dirty="0"/>
              <a:t>health (France, et al., 2008), professional </a:t>
            </a:r>
          </a:p>
          <a:p>
            <a:r>
              <a:rPr lang="en-US" dirty="0" err="1"/>
              <a:t>G</a:t>
            </a:r>
            <a:r>
              <a:rPr lang="en-US" dirty="0" err="1" smtClean="0"/>
              <a:t>eropsychology</a:t>
            </a:r>
            <a:r>
              <a:rPr lang="en-US" dirty="0" smtClean="0"/>
              <a:t> </a:t>
            </a:r>
            <a:r>
              <a:rPr lang="en-US" dirty="0"/>
              <a:t>(Knight, </a:t>
            </a:r>
            <a:r>
              <a:rPr lang="en-US" dirty="0" err="1"/>
              <a:t>Karel</a:t>
            </a:r>
            <a:r>
              <a:rPr lang="en-US" dirty="0"/>
              <a:t>, </a:t>
            </a:r>
            <a:r>
              <a:rPr lang="en-US" dirty="0" err="1"/>
              <a:t>Hinrichsen</a:t>
            </a:r>
            <a:r>
              <a:rPr lang="en-US" dirty="0"/>
              <a:t>, Qualls &amp; Duffy, </a:t>
            </a:r>
            <a:r>
              <a:rPr lang="en-US" dirty="0" smtClean="0"/>
              <a:t>2009)</a:t>
            </a:r>
          </a:p>
          <a:p>
            <a:r>
              <a:rPr lang="en-US" dirty="0"/>
              <a:t>C</a:t>
            </a:r>
            <a:r>
              <a:rPr lang="en-US" dirty="0" smtClean="0"/>
              <a:t>linical </a:t>
            </a:r>
            <a:r>
              <a:rPr lang="en-US" dirty="0"/>
              <a:t>neuropsychology (</a:t>
            </a:r>
            <a:r>
              <a:rPr lang="en-US" dirty="0" err="1"/>
              <a:t>Hannay,e</a:t>
            </a:r>
            <a:r>
              <a:rPr lang="en-US" dirty="0"/>
              <a:t> t al, 1998), </a:t>
            </a:r>
            <a:endParaRPr lang="en-US" dirty="0" smtClean="0"/>
          </a:p>
          <a:p>
            <a:r>
              <a:rPr lang="en-US" dirty="0"/>
              <a:t>R</a:t>
            </a:r>
            <a:r>
              <a:rPr lang="en-US" dirty="0" smtClean="0"/>
              <a:t>ehabilitation </a:t>
            </a:r>
            <a:r>
              <a:rPr lang="en-US" dirty="0"/>
              <a:t>psychology (</a:t>
            </a:r>
            <a:r>
              <a:rPr lang="en-US" dirty="0" err="1"/>
              <a:t>Stiers</a:t>
            </a:r>
            <a:r>
              <a:rPr lang="en-US" dirty="0"/>
              <a:t>, et al, 2012</a:t>
            </a:r>
            <a:r>
              <a:rPr lang="en-US" dirty="0" smtClean="0"/>
              <a:t>),</a:t>
            </a:r>
          </a:p>
          <a:p>
            <a:r>
              <a:rPr lang="en-US" dirty="0"/>
              <a:t>S</a:t>
            </a:r>
            <a:r>
              <a:rPr lang="en-US" dirty="0" smtClean="0"/>
              <a:t>chool </a:t>
            </a:r>
            <a:r>
              <a:rPr lang="en-US" dirty="0"/>
              <a:t>psychology (Daly, Dahl, Schulte, &amp; </a:t>
            </a:r>
            <a:r>
              <a:rPr lang="en-US" dirty="0" err="1"/>
              <a:t>Fenning</a:t>
            </a:r>
            <a:r>
              <a:rPr lang="en-US" dirty="0"/>
              <a:t>, 2011).</a:t>
            </a:r>
          </a:p>
          <a:p>
            <a:endParaRPr lang="en-US" dirty="0"/>
          </a:p>
        </p:txBody>
      </p:sp>
      <p:sp>
        <p:nvSpPr>
          <p:cNvPr id="2" name="Title 1"/>
          <p:cNvSpPr>
            <a:spLocks noGrp="1"/>
          </p:cNvSpPr>
          <p:nvPr>
            <p:ph type="title"/>
          </p:nvPr>
        </p:nvSpPr>
        <p:spPr/>
        <p:txBody>
          <a:bodyPr>
            <a:normAutofit/>
          </a:bodyPr>
          <a:lstStyle/>
          <a:p>
            <a:r>
              <a:rPr lang="en-US" dirty="0" smtClean="0"/>
              <a:t>We’re not alone…</a:t>
            </a:r>
            <a:endParaRPr lang="en-US" dirty="0"/>
          </a:p>
        </p:txBody>
      </p:sp>
    </p:spTree>
    <p:extLst>
      <p:ext uri="{BB962C8B-B14F-4D97-AF65-F5344CB8AC3E}">
        <p14:creationId xmlns:p14="http://schemas.microsoft.com/office/powerpoint/2010/main" xmlns="" val="1677324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Really, nothing much was really deleted…it was more about adding, enhancing, or tailoring.</a:t>
            </a:r>
          </a:p>
          <a:p>
            <a:r>
              <a:rPr lang="en-US" dirty="0" smtClean="0"/>
              <a:t>2. Some sections were overhauled, some sections tweaked, and some were left mostly as is.</a:t>
            </a:r>
          </a:p>
          <a:p>
            <a:r>
              <a:rPr lang="en-US" dirty="0" smtClean="0"/>
              <a:t>3. Consistently added </a:t>
            </a:r>
            <a:r>
              <a:rPr lang="en-US" dirty="0" err="1" smtClean="0"/>
              <a:t>CoPsy</a:t>
            </a:r>
            <a:r>
              <a:rPr lang="en-US" dirty="0" smtClean="0"/>
              <a:t> relevant behavioral anchors and examples.</a:t>
            </a:r>
          </a:p>
        </p:txBody>
      </p:sp>
      <p:sp>
        <p:nvSpPr>
          <p:cNvPr id="3" name="Title 2"/>
          <p:cNvSpPr>
            <a:spLocks noGrp="1"/>
          </p:cNvSpPr>
          <p:nvPr>
            <p:ph type="title"/>
          </p:nvPr>
        </p:nvSpPr>
        <p:spPr/>
        <p:txBody>
          <a:bodyPr/>
          <a:lstStyle/>
          <a:p>
            <a:r>
              <a:rPr lang="en-US" dirty="0" smtClean="0"/>
              <a:t>Level of Changes or </a:t>
            </a:r>
            <a:r>
              <a:rPr lang="en-US" dirty="0" err="1" smtClean="0"/>
              <a:t>Souping</a:t>
            </a:r>
            <a:r>
              <a:rPr lang="en-US" dirty="0" smtClean="0"/>
              <a:t> up</a:t>
            </a:r>
            <a:endParaRPr lang="en-US" dirty="0"/>
          </a:p>
        </p:txBody>
      </p:sp>
    </p:spTree>
    <p:extLst>
      <p:ext uri="{BB962C8B-B14F-4D97-AF65-F5344CB8AC3E}">
        <p14:creationId xmlns:p14="http://schemas.microsoft.com/office/powerpoint/2010/main" xmlns="" val="2994040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Our STG identified </a:t>
            </a:r>
            <a:r>
              <a:rPr lang="en-US" dirty="0"/>
              <a:t>three areas of particular importance to counseling psychology that were not represented in any existing competency documents: social justice, prevention, and vocational psychology </a:t>
            </a:r>
            <a:r>
              <a:rPr lang="en-US" dirty="0" smtClean="0"/>
              <a:t>(and there were others as well).</a:t>
            </a:r>
            <a:endParaRPr lang="en-US" dirty="0"/>
          </a:p>
        </p:txBody>
      </p:sp>
      <p:sp>
        <p:nvSpPr>
          <p:cNvPr id="3" name="Title 2"/>
          <p:cNvSpPr>
            <a:spLocks noGrp="1"/>
          </p:cNvSpPr>
          <p:nvPr>
            <p:ph type="title"/>
          </p:nvPr>
        </p:nvSpPr>
        <p:spPr/>
        <p:txBody>
          <a:bodyPr/>
          <a:lstStyle/>
          <a:p>
            <a:r>
              <a:rPr lang="en-US" dirty="0" smtClean="0"/>
              <a:t>Early on…</a:t>
            </a:r>
            <a:endParaRPr lang="en-US" dirty="0"/>
          </a:p>
        </p:txBody>
      </p:sp>
    </p:spTree>
    <p:extLst>
      <p:ext uri="{BB962C8B-B14F-4D97-AF65-F5344CB8AC3E}">
        <p14:creationId xmlns:p14="http://schemas.microsoft.com/office/powerpoint/2010/main" xmlns="" val="1150924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Changes to Competencies </a:t>
            </a:r>
            <a:endParaRPr lang="en-US" dirty="0"/>
          </a:p>
        </p:txBody>
      </p:sp>
      <p:sp>
        <p:nvSpPr>
          <p:cNvPr id="5" name="Subtitle 4"/>
          <p:cNvSpPr>
            <a:spLocks noGrp="1"/>
          </p:cNvSpPr>
          <p:nvPr>
            <p:ph type="subTitle" idx="1"/>
          </p:nvPr>
        </p:nvSpPr>
        <p:spPr/>
        <p:txBody>
          <a:bodyPr/>
          <a:lstStyle/>
          <a:p>
            <a:r>
              <a:rPr lang="en-US" dirty="0" smtClean="0"/>
              <a:t>Small, Medium and Large</a:t>
            </a:r>
            <a:endParaRPr lang="en-US" dirty="0"/>
          </a:p>
        </p:txBody>
      </p:sp>
    </p:spTree>
    <p:extLst>
      <p:ext uri="{BB962C8B-B14F-4D97-AF65-F5344CB8AC3E}">
        <p14:creationId xmlns:p14="http://schemas.microsoft.com/office/powerpoint/2010/main" xmlns="" val="810104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“Professional Identity” changed </a:t>
            </a:r>
            <a:r>
              <a:rPr lang="en-US" dirty="0"/>
              <a:t>to </a:t>
            </a:r>
            <a:r>
              <a:rPr lang="en-US" dirty="0" smtClean="0"/>
              <a:t>Demonstrates </a:t>
            </a:r>
            <a:r>
              <a:rPr lang="en-US" dirty="0"/>
              <a:t>understanding of self as a counseling psychologist; considers </a:t>
            </a:r>
            <a:r>
              <a:rPr lang="en-US" b="1" dirty="0"/>
              <a:t>contextual </a:t>
            </a:r>
            <a:r>
              <a:rPr lang="en-US" dirty="0"/>
              <a:t>influences in practice, science, teaching, supervision and other roles; committed to </a:t>
            </a:r>
            <a:r>
              <a:rPr lang="en-US" b="1" dirty="0"/>
              <a:t>holistic strength-based </a:t>
            </a:r>
            <a:r>
              <a:rPr lang="en-US" dirty="0"/>
              <a:t>development </a:t>
            </a:r>
            <a:r>
              <a:rPr lang="en-US" b="1" dirty="0"/>
              <a:t>through preventive, vocational, and social justice </a:t>
            </a:r>
            <a:r>
              <a:rPr lang="en-US" dirty="0"/>
              <a:t>approaches</a:t>
            </a:r>
            <a:r>
              <a:rPr lang="en-US" dirty="0" smtClean="0"/>
              <a:t>.</a:t>
            </a:r>
          </a:p>
        </p:txBody>
      </p:sp>
      <p:sp>
        <p:nvSpPr>
          <p:cNvPr id="3" name="Title 2"/>
          <p:cNvSpPr>
            <a:spLocks noGrp="1"/>
          </p:cNvSpPr>
          <p:nvPr>
            <p:ph type="title"/>
          </p:nvPr>
        </p:nvSpPr>
        <p:spPr/>
        <p:txBody>
          <a:bodyPr/>
          <a:lstStyle/>
          <a:p>
            <a:r>
              <a:rPr lang="en-US" dirty="0" smtClean="0"/>
              <a:t>1. Professional Identity</a:t>
            </a:r>
            <a:endParaRPr lang="en-US" dirty="0"/>
          </a:p>
        </p:txBody>
      </p:sp>
    </p:spTree>
    <p:extLst>
      <p:ext uri="{BB962C8B-B14F-4D97-AF65-F5344CB8AC3E}">
        <p14:creationId xmlns:p14="http://schemas.microsoft.com/office/powerpoint/2010/main" xmlns="" val="3101430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1a. Core Professional Identity</a:t>
            </a:r>
          </a:p>
          <a:p>
            <a:r>
              <a:rPr lang="en-US" dirty="0" smtClean="0"/>
              <a:t>1b. Holistic and Contextual Worldview</a:t>
            </a:r>
          </a:p>
          <a:p>
            <a:r>
              <a:rPr lang="en-US" dirty="0" smtClean="0"/>
              <a:t>1c. Developmental, Strength-Based Focus</a:t>
            </a:r>
          </a:p>
          <a:p>
            <a:r>
              <a:rPr lang="en-US" dirty="0" smtClean="0"/>
              <a:t>1d. Recognizes Value of Prevention</a:t>
            </a:r>
          </a:p>
          <a:p>
            <a:r>
              <a:rPr lang="en-US" dirty="0" smtClean="0"/>
              <a:t>1e. Integrates Vocational Approaches</a:t>
            </a:r>
          </a:p>
          <a:p>
            <a:r>
              <a:rPr lang="en-US" dirty="0" smtClean="0"/>
              <a:t>1f. Oriented towards Social Justice</a:t>
            </a:r>
            <a:endParaRPr lang="en-US" dirty="0"/>
          </a:p>
        </p:txBody>
      </p:sp>
      <p:sp>
        <p:nvSpPr>
          <p:cNvPr id="3" name="Title 2"/>
          <p:cNvSpPr>
            <a:spLocks noGrp="1"/>
          </p:cNvSpPr>
          <p:nvPr>
            <p:ph type="title"/>
          </p:nvPr>
        </p:nvSpPr>
        <p:spPr/>
        <p:txBody>
          <a:bodyPr>
            <a:normAutofit fontScale="90000"/>
          </a:bodyPr>
          <a:lstStyle/>
          <a:p>
            <a:r>
              <a:rPr lang="en-US" dirty="0" smtClean="0"/>
              <a:t>Added several subsections and Behavioral Anchors</a:t>
            </a:r>
            <a:endParaRPr lang="en-US" dirty="0"/>
          </a:p>
        </p:txBody>
      </p:sp>
    </p:spTree>
    <p:extLst>
      <p:ext uri="{BB962C8B-B14F-4D97-AF65-F5344CB8AC3E}">
        <p14:creationId xmlns:p14="http://schemas.microsoft.com/office/powerpoint/2010/main" xmlns="" val="3868732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smtClean="0"/>
          </a:p>
          <a:p>
            <a:r>
              <a:rPr lang="en-US" dirty="0" smtClean="0"/>
              <a:t>Only minor tweaks to behavioral anchor examples related to seeking out and integrating </a:t>
            </a:r>
            <a:r>
              <a:rPr lang="en-US" b="1" dirty="0" smtClean="0"/>
              <a:t>feedback</a:t>
            </a:r>
            <a:r>
              <a:rPr lang="en-US" dirty="0" smtClean="0"/>
              <a:t>, </a:t>
            </a:r>
            <a:r>
              <a:rPr lang="en-US" b="1" dirty="0" smtClean="0"/>
              <a:t>self-reflective</a:t>
            </a:r>
            <a:r>
              <a:rPr lang="en-US" dirty="0" smtClean="0"/>
              <a:t> practice, attending to </a:t>
            </a:r>
            <a:r>
              <a:rPr lang="en-US" b="1" dirty="0" smtClean="0"/>
              <a:t>nonverbal</a:t>
            </a:r>
            <a:r>
              <a:rPr lang="en-US" dirty="0" smtClean="0"/>
              <a:t>, </a:t>
            </a:r>
            <a:r>
              <a:rPr lang="en-US" b="1" dirty="0" smtClean="0"/>
              <a:t>awareness of oppression</a:t>
            </a:r>
          </a:p>
          <a:p>
            <a:endParaRPr lang="en-US" dirty="0"/>
          </a:p>
        </p:txBody>
      </p:sp>
      <p:sp>
        <p:nvSpPr>
          <p:cNvPr id="3" name="Title 2"/>
          <p:cNvSpPr>
            <a:spLocks noGrp="1"/>
          </p:cNvSpPr>
          <p:nvPr>
            <p:ph type="title"/>
          </p:nvPr>
        </p:nvSpPr>
        <p:spPr/>
        <p:txBody>
          <a:bodyPr/>
          <a:lstStyle/>
          <a:p>
            <a:r>
              <a:rPr lang="en-US" dirty="0" smtClean="0"/>
              <a:t>2. Relationships	</a:t>
            </a:r>
            <a:endParaRPr lang="en-US" dirty="0"/>
          </a:p>
        </p:txBody>
      </p:sp>
    </p:spTree>
    <p:extLst>
      <p:ext uri="{BB962C8B-B14F-4D97-AF65-F5344CB8AC3E}">
        <p14:creationId xmlns:p14="http://schemas.microsoft.com/office/powerpoint/2010/main" xmlns="" val="594649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a:p>
          <a:p>
            <a:r>
              <a:rPr lang="en-US" dirty="0" smtClean="0"/>
              <a:t>Added: Counseling </a:t>
            </a:r>
            <a:r>
              <a:rPr lang="en-US" dirty="0"/>
              <a:t>Psychology Model Training Diversity Statement (</a:t>
            </a:r>
            <a:r>
              <a:rPr lang="en-US" dirty="0" err="1"/>
              <a:t>Mintz</a:t>
            </a:r>
            <a:r>
              <a:rPr lang="en-US" dirty="0"/>
              <a:t> &amp; </a:t>
            </a:r>
            <a:r>
              <a:rPr lang="en-US" dirty="0" err="1"/>
              <a:t>Bieschke</a:t>
            </a:r>
            <a:r>
              <a:rPr lang="en-US" dirty="0"/>
              <a:t>, 2009</a:t>
            </a:r>
            <a:r>
              <a:rPr lang="en-US" dirty="0" smtClean="0"/>
              <a:t>).</a:t>
            </a:r>
          </a:p>
          <a:p>
            <a:endParaRPr lang="en-US" dirty="0" smtClean="0"/>
          </a:p>
          <a:p>
            <a:r>
              <a:rPr lang="en-US" dirty="0" smtClean="0"/>
              <a:t>Added Anchors: </a:t>
            </a:r>
            <a:r>
              <a:rPr lang="en-US" b="1" dirty="0" smtClean="0"/>
              <a:t>Independently</a:t>
            </a:r>
            <a:r>
              <a:rPr lang="en-US" dirty="0" smtClean="0"/>
              <a:t> </a:t>
            </a:r>
            <a:r>
              <a:rPr lang="en-US" dirty="0"/>
              <a:t>monitors and applies knowledge, skills, and attitudes of diversity dimensions regarding others as cultural beings in assessment, treatment/intervention, and </a:t>
            </a:r>
            <a:r>
              <a:rPr lang="en-US" dirty="0" smtClean="0"/>
              <a:t>consultation.</a:t>
            </a:r>
            <a:endParaRPr lang="en-US" dirty="0"/>
          </a:p>
        </p:txBody>
      </p:sp>
      <p:sp>
        <p:nvSpPr>
          <p:cNvPr id="3" name="Title 2"/>
          <p:cNvSpPr>
            <a:spLocks noGrp="1"/>
          </p:cNvSpPr>
          <p:nvPr>
            <p:ph type="title"/>
          </p:nvPr>
        </p:nvSpPr>
        <p:spPr/>
        <p:txBody>
          <a:bodyPr>
            <a:normAutofit fontScale="90000"/>
          </a:bodyPr>
          <a:lstStyle/>
          <a:p>
            <a:r>
              <a:rPr lang="en-US" dirty="0" smtClean="0"/>
              <a:t>3. Individual and Cultural Diversity</a:t>
            </a:r>
            <a:endParaRPr lang="en-US" dirty="0"/>
          </a:p>
        </p:txBody>
      </p:sp>
    </p:spTree>
    <p:extLst>
      <p:ext uri="{BB962C8B-B14F-4D97-AF65-F5344CB8AC3E}">
        <p14:creationId xmlns:p14="http://schemas.microsoft.com/office/powerpoint/2010/main" xmlns="" val="4204830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Early History</a:t>
            </a:r>
          </a:p>
        </p:txBody>
      </p:sp>
      <p:sp>
        <p:nvSpPr>
          <p:cNvPr id="3075" name="Rectangle 3"/>
          <p:cNvSpPr>
            <a:spLocks noGrp="1" noChangeArrowheads="1"/>
          </p:cNvSpPr>
          <p:nvPr>
            <p:ph type="body" idx="1"/>
          </p:nvPr>
        </p:nvSpPr>
        <p:spPr>
          <a:xfrm>
            <a:off x="457200" y="1143000"/>
            <a:ext cx="8229600" cy="5486400"/>
          </a:xfrm>
        </p:spPr>
        <p:txBody>
          <a:bodyPr>
            <a:normAutofit lnSpcReduction="10000"/>
          </a:bodyPr>
          <a:lstStyle/>
          <a:p>
            <a:pPr eaLnBrk="1" hangingPunct="1">
              <a:lnSpc>
                <a:spcPct val="80000"/>
              </a:lnSpc>
            </a:pPr>
            <a:r>
              <a:rPr lang="en-US" sz="2800" dirty="0" smtClean="0"/>
              <a:t>Competencies movement has an approximately 25-year history</a:t>
            </a:r>
          </a:p>
          <a:p>
            <a:pPr eaLnBrk="1" hangingPunct="1">
              <a:lnSpc>
                <a:spcPct val="80000"/>
              </a:lnSpc>
            </a:pPr>
            <a:r>
              <a:rPr lang="en-US" sz="2800" dirty="0" smtClean="0"/>
              <a:t>Late 1980s – mid 90s: Initial writings</a:t>
            </a:r>
          </a:p>
          <a:p>
            <a:pPr eaLnBrk="1" hangingPunct="1">
              <a:lnSpc>
                <a:spcPct val="80000"/>
              </a:lnSpc>
            </a:pPr>
            <a:r>
              <a:rPr lang="en-US" sz="2800" dirty="0" smtClean="0"/>
              <a:t>1996: </a:t>
            </a:r>
            <a:r>
              <a:rPr lang="en-US" sz="2800" dirty="0" err="1" smtClean="0"/>
              <a:t>CoA</a:t>
            </a:r>
            <a:r>
              <a:rPr lang="en-US" sz="2800" dirty="0" smtClean="0"/>
              <a:t> guidelines revised with increased attention to professional competency vs. curriculum </a:t>
            </a:r>
          </a:p>
          <a:p>
            <a:pPr eaLnBrk="1" hangingPunct="1">
              <a:lnSpc>
                <a:spcPct val="80000"/>
              </a:lnSpc>
            </a:pPr>
            <a:r>
              <a:rPr lang="en-US" sz="2800" dirty="0" smtClean="0"/>
              <a:t>2002: Competencies Conference (APPIC, APA)</a:t>
            </a:r>
          </a:p>
          <a:p>
            <a:pPr eaLnBrk="1" hangingPunct="1">
              <a:lnSpc>
                <a:spcPct val="80000"/>
              </a:lnSpc>
            </a:pPr>
            <a:r>
              <a:rPr lang="en-US" sz="2800" dirty="0" smtClean="0"/>
              <a:t>2005: Volume 36(4) of Professional Psychology: Research &amp; Practice series of articles on competencies</a:t>
            </a:r>
          </a:p>
          <a:p>
            <a:pPr lvl="1" eaLnBrk="1" hangingPunct="1">
              <a:lnSpc>
                <a:spcPct val="80000"/>
              </a:lnSpc>
            </a:pPr>
            <a:r>
              <a:rPr lang="en-US" sz="2400" dirty="0" smtClean="0"/>
              <a:t>Perhaps the most influential of these was </a:t>
            </a:r>
            <a:r>
              <a:rPr lang="en-US" sz="2400" dirty="0" err="1" smtClean="0"/>
              <a:t>Rodolfa</a:t>
            </a:r>
            <a:r>
              <a:rPr lang="en-US" sz="2400" dirty="0" smtClean="0"/>
              <a:t> et al.’s “A Cube Model for Competency Development”</a:t>
            </a:r>
          </a:p>
          <a:p>
            <a:pPr lvl="1" eaLnBrk="1" hangingPunct="1">
              <a:lnSpc>
                <a:spcPct val="80000"/>
              </a:lnSpc>
            </a:pPr>
            <a:r>
              <a:rPr lang="en-US" sz="2400" dirty="0" smtClean="0"/>
              <a:t>Foundational and Functional Competencies integrated with a developmental perspective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major changes</a:t>
            </a:r>
            <a:endParaRPr lang="en-US" dirty="0"/>
          </a:p>
        </p:txBody>
      </p:sp>
      <p:sp>
        <p:nvSpPr>
          <p:cNvPr id="3" name="Title 2"/>
          <p:cNvSpPr>
            <a:spLocks noGrp="1"/>
          </p:cNvSpPr>
          <p:nvPr>
            <p:ph type="title"/>
          </p:nvPr>
        </p:nvSpPr>
        <p:spPr/>
        <p:txBody>
          <a:bodyPr>
            <a:normAutofit fontScale="90000"/>
          </a:bodyPr>
          <a:lstStyle/>
          <a:p>
            <a:r>
              <a:rPr lang="en-US" dirty="0"/>
              <a:t>4.  Professional Values and Attitudes</a:t>
            </a:r>
          </a:p>
        </p:txBody>
      </p:sp>
    </p:spTree>
    <p:extLst>
      <p:ext uri="{BB962C8B-B14F-4D97-AF65-F5344CB8AC3E}">
        <p14:creationId xmlns:p14="http://schemas.microsoft.com/office/powerpoint/2010/main" xmlns="" val="2145093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Minor changes related to related to </a:t>
            </a:r>
            <a:r>
              <a:rPr lang="en-US" b="1" dirty="0" smtClean="0"/>
              <a:t>monitoring own problems </a:t>
            </a:r>
            <a:r>
              <a:rPr lang="en-US" dirty="0" smtClean="0"/>
              <a:t>and motivated for </a:t>
            </a:r>
            <a:r>
              <a:rPr lang="en-US" b="1" dirty="0" smtClean="0"/>
              <a:t>lifelong </a:t>
            </a:r>
            <a:r>
              <a:rPr lang="en-US" dirty="0" smtClean="0"/>
              <a:t>learning and development</a:t>
            </a:r>
            <a:endParaRPr lang="en-US" dirty="0"/>
          </a:p>
        </p:txBody>
      </p:sp>
      <p:sp>
        <p:nvSpPr>
          <p:cNvPr id="3" name="Title 2"/>
          <p:cNvSpPr>
            <a:spLocks noGrp="1"/>
          </p:cNvSpPr>
          <p:nvPr>
            <p:ph type="title"/>
          </p:nvPr>
        </p:nvSpPr>
        <p:spPr/>
        <p:txBody>
          <a:bodyPr/>
          <a:lstStyle/>
          <a:p>
            <a:r>
              <a:rPr lang="en-US" dirty="0" smtClean="0"/>
              <a:t>5. Reflective Practice</a:t>
            </a:r>
            <a:endParaRPr lang="en-US" dirty="0"/>
          </a:p>
        </p:txBody>
      </p:sp>
    </p:spTree>
    <p:extLst>
      <p:ext uri="{BB962C8B-B14F-4D97-AF65-F5344CB8AC3E}">
        <p14:creationId xmlns:p14="http://schemas.microsoft.com/office/powerpoint/2010/main" xmlns="" val="4022566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Added: Demonstrates </a:t>
            </a:r>
            <a:r>
              <a:rPr lang="en-US" dirty="0"/>
              <a:t>an understanding of research as a potentially </a:t>
            </a:r>
            <a:r>
              <a:rPr lang="en-US" b="1" dirty="0" smtClean="0"/>
              <a:t>emancipatory</a:t>
            </a:r>
            <a:r>
              <a:rPr lang="en-US" dirty="0" smtClean="0"/>
              <a:t> </a:t>
            </a:r>
            <a:r>
              <a:rPr lang="en-US" dirty="0"/>
              <a:t>tool, </a:t>
            </a:r>
            <a:r>
              <a:rPr lang="en-US" dirty="0" smtClean="0"/>
              <a:t>process</a:t>
            </a:r>
            <a:r>
              <a:rPr lang="en-US" dirty="0"/>
              <a:t> </a:t>
            </a:r>
            <a:r>
              <a:rPr lang="en-US" dirty="0" smtClean="0"/>
              <a:t>[recognize </a:t>
            </a:r>
            <a:r>
              <a:rPr lang="en-US" dirty="0"/>
              <a:t>the power of research to facilitate power and privilege</a:t>
            </a:r>
            <a:r>
              <a:rPr lang="en-US" dirty="0" smtClean="0"/>
              <a:t>]</a:t>
            </a:r>
          </a:p>
          <a:p>
            <a:r>
              <a:rPr lang="en-US" dirty="0"/>
              <a:t>Demonstrates </a:t>
            </a:r>
            <a:r>
              <a:rPr lang="en-US" b="1" dirty="0"/>
              <a:t>openness</a:t>
            </a:r>
            <a:r>
              <a:rPr lang="en-US" dirty="0"/>
              <a:t> to multiple forms of scientific </a:t>
            </a:r>
            <a:r>
              <a:rPr lang="en-US" dirty="0" smtClean="0"/>
              <a:t>inquiry</a:t>
            </a:r>
          </a:p>
          <a:p>
            <a:endParaRPr lang="en-US" dirty="0"/>
          </a:p>
        </p:txBody>
      </p:sp>
      <p:sp>
        <p:nvSpPr>
          <p:cNvPr id="3" name="Title 2"/>
          <p:cNvSpPr>
            <a:spLocks noGrp="1"/>
          </p:cNvSpPr>
          <p:nvPr>
            <p:ph type="title"/>
          </p:nvPr>
        </p:nvSpPr>
        <p:spPr/>
        <p:txBody>
          <a:bodyPr>
            <a:normAutofit fontScale="90000"/>
          </a:bodyPr>
          <a:lstStyle/>
          <a:p>
            <a:r>
              <a:rPr lang="en-US" dirty="0" smtClean="0"/>
              <a:t>6. Scientific Knowledge and Methods</a:t>
            </a:r>
            <a:endParaRPr lang="en-US" dirty="0"/>
          </a:p>
        </p:txBody>
      </p:sp>
    </p:spTree>
    <p:extLst>
      <p:ext uri="{BB962C8B-B14F-4D97-AF65-F5344CB8AC3E}">
        <p14:creationId xmlns:p14="http://schemas.microsoft.com/office/powerpoint/2010/main" xmlns="" val="3466281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Added example: Identifies </a:t>
            </a:r>
            <a:r>
              <a:rPr lang="en-US" dirty="0"/>
              <a:t>key documents/policies that guide the implementation of counseling psychology emphases in </a:t>
            </a:r>
            <a:r>
              <a:rPr lang="en-US" b="1" dirty="0"/>
              <a:t>vocational psychology, social justice, and </a:t>
            </a:r>
            <a:r>
              <a:rPr lang="en-US" b="1" dirty="0" smtClean="0"/>
              <a:t>prevention</a:t>
            </a:r>
            <a:r>
              <a:rPr lang="en-US" dirty="0" smtClean="0"/>
              <a:t>.</a:t>
            </a:r>
          </a:p>
        </p:txBody>
      </p:sp>
      <p:sp>
        <p:nvSpPr>
          <p:cNvPr id="3" name="Title 2"/>
          <p:cNvSpPr>
            <a:spLocks noGrp="1"/>
          </p:cNvSpPr>
          <p:nvPr>
            <p:ph type="title"/>
          </p:nvPr>
        </p:nvSpPr>
        <p:spPr/>
        <p:txBody>
          <a:bodyPr>
            <a:normAutofit fontScale="90000"/>
          </a:bodyPr>
          <a:lstStyle/>
          <a:p>
            <a:r>
              <a:rPr lang="en-US" dirty="0"/>
              <a:t>7. Ethical and Legal Standards and Policy</a:t>
            </a:r>
          </a:p>
        </p:txBody>
      </p:sp>
    </p:spTree>
    <p:extLst>
      <p:ext uri="{BB962C8B-B14F-4D97-AF65-F5344CB8AC3E}">
        <p14:creationId xmlns:p14="http://schemas.microsoft.com/office/powerpoint/2010/main" xmlns="" val="560524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Added examples about CPs being </a:t>
            </a:r>
            <a:r>
              <a:rPr lang="en-US" b="1" dirty="0" smtClean="0"/>
              <a:t>agents of change</a:t>
            </a:r>
            <a:r>
              <a:rPr lang="en-US" dirty="0" smtClean="0"/>
              <a:t> and </a:t>
            </a:r>
            <a:r>
              <a:rPr lang="en-US" b="1" dirty="0" smtClean="0"/>
              <a:t>recognizing oppression </a:t>
            </a:r>
            <a:r>
              <a:rPr lang="en-US" dirty="0" smtClean="0"/>
              <a:t>at many levels. </a:t>
            </a:r>
            <a:endParaRPr lang="en-US" dirty="0"/>
          </a:p>
        </p:txBody>
      </p:sp>
      <p:sp>
        <p:nvSpPr>
          <p:cNvPr id="3" name="Title 2"/>
          <p:cNvSpPr>
            <a:spLocks noGrp="1"/>
          </p:cNvSpPr>
          <p:nvPr>
            <p:ph type="title"/>
          </p:nvPr>
        </p:nvSpPr>
        <p:spPr/>
        <p:txBody>
          <a:bodyPr/>
          <a:lstStyle/>
          <a:p>
            <a:r>
              <a:rPr lang="en-US" dirty="0" smtClean="0"/>
              <a:t>8. Advocacy</a:t>
            </a:r>
            <a:endParaRPr lang="en-US" dirty="0"/>
          </a:p>
        </p:txBody>
      </p:sp>
    </p:spTree>
    <p:extLst>
      <p:ext uri="{BB962C8B-B14F-4D97-AF65-F5344CB8AC3E}">
        <p14:creationId xmlns:p14="http://schemas.microsoft.com/office/powerpoint/2010/main" xmlns="" val="30129358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Added to definition that we integrate research and clinical expertise in the context of client factors</a:t>
            </a:r>
            <a:endParaRPr lang="en-US" dirty="0"/>
          </a:p>
          <a:p>
            <a:r>
              <a:rPr lang="en-US" dirty="0" smtClean="0"/>
              <a:t>Lots of changes to Anchors and Examples related to science-practice integration. </a:t>
            </a:r>
          </a:p>
          <a:p>
            <a:endParaRPr lang="en-US" dirty="0"/>
          </a:p>
          <a:p>
            <a:r>
              <a:rPr lang="en-US" dirty="0" smtClean="0"/>
              <a:t>For example, demonstrates </a:t>
            </a:r>
            <a:r>
              <a:rPr lang="en-US" dirty="0"/>
              <a:t>basic knowledge of scientific, theoretical, and contextual bases of psychological assessment and intervention </a:t>
            </a:r>
            <a:endParaRPr lang="en-US" dirty="0" smtClean="0"/>
          </a:p>
          <a:p>
            <a:endParaRPr lang="en-US" dirty="0"/>
          </a:p>
          <a:p>
            <a:r>
              <a:rPr lang="en-US" dirty="0" smtClean="0"/>
              <a:t>Or, effectively </a:t>
            </a:r>
            <a:r>
              <a:rPr lang="en-US" dirty="0"/>
              <a:t>integrates knowledge of evidence-based practice, including empirical bases of assessment and intervention, clinical expertise, and client preferences</a:t>
            </a:r>
          </a:p>
          <a:p>
            <a:endParaRPr lang="en-US" dirty="0"/>
          </a:p>
        </p:txBody>
      </p:sp>
      <p:sp>
        <p:nvSpPr>
          <p:cNvPr id="3" name="Title 2"/>
          <p:cNvSpPr>
            <a:spLocks noGrp="1"/>
          </p:cNvSpPr>
          <p:nvPr>
            <p:ph type="title"/>
          </p:nvPr>
        </p:nvSpPr>
        <p:spPr/>
        <p:txBody>
          <a:bodyPr/>
          <a:lstStyle/>
          <a:p>
            <a:r>
              <a:rPr lang="en-US" dirty="0" smtClean="0"/>
              <a:t>9. Intervention</a:t>
            </a:r>
            <a:endParaRPr lang="en-US" dirty="0"/>
          </a:p>
        </p:txBody>
      </p:sp>
    </p:spTree>
    <p:extLst>
      <p:ext uri="{BB962C8B-B14F-4D97-AF65-F5344CB8AC3E}">
        <p14:creationId xmlns:p14="http://schemas.microsoft.com/office/powerpoint/2010/main" xmlns="" val="668162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r>
              <a:rPr lang="en-US" dirty="0" smtClean="0"/>
              <a:t>Added section 10e: Supervisory Relationship</a:t>
            </a:r>
          </a:p>
          <a:p>
            <a:pPr lvl="1"/>
            <a:r>
              <a:rPr lang="en-US" dirty="0" smtClean="0"/>
              <a:t>Added BAs -</a:t>
            </a:r>
            <a:r>
              <a:rPr lang="en-US" b="1" dirty="0" smtClean="0"/>
              <a:t>Openness</a:t>
            </a:r>
            <a:r>
              <a:rPr lang="en-US" dirty="0" smtClean="0"/>
              <a:t> to feedback and willingness to engage in supervision.</a:t>
            </a:r>
          </a:p>
          <a:p>
            <a:pPr lvl="1"/>
            <a:r>
              <a:rPr lang="en-US" dirty="0" smtClean="0"/>
              <a:t>Added BAs-Demonstrates </a:t>
            </a:r>
            <a:r>
              <a:rPr lang="en-US" b="1" dirty="0" smtClean="0"/>
              <a:t>effective</a:t>
            </a:r>
            <a:r>
              <a:rPr lang="en-US" dirty="0" smtClean="0"/>
              <a:t> supervisory </a:t>
            </a:r>
            <a:r>
              <a:rPr lang="en-US" b="1" dirty="0" smtClean="0"/>
              <a:t>relationships</a:t>
            </a:r>
            <a:r>
              <a:rPr lang="en-US" dirty="0" smtClean="0"/>
              <a:t> and working alliances with other students and peers.</a:t>
            </a:r>
          </a:p>
          <a:p>
            <a:pPr lvl="1"/>
            <a:r>
              <a:rPr lang="en-US" dirty="0" smtClean="0"/>
              <a:t>Added BAs -Establishes relationships with supervisees that foster supervisee development</a:t>
            </a:r>
          </a:p>
          <a:p>
            <a:pPr lvl="1"/>
            <a:r>
              <a:rPr lang="en-US" dirty="0" smtClean="0"/>
              <a:t>Also added many CP examples of effective supervisory relationships. </a:t>
            </a:r>
            <a:endParaRPr lang="en-US" dirty="0"/>
          </a:p>
        </p:txBody>
      </p:sp>
      <p:sp>
        <p:nvSpPr>
          <p:cNvPr id="3" name="Title 2"/>
          <p:cNvSpPr>
            <a:spLocks noGrp="1"/>
          </p:cNvSpPr>
          <p:nvPr>
            <p:ph type="title"/>
          </p:nvPr>
        </p:nvSpPr>
        <p:spPr/>
        <p:txBody>
          <a:bodyPr/>
          <a:lstStyle/>
          <a:p>
            <a:r>
              <a:rPr lang="en-US" dirty="0" smtClean="0"/>
              <a:t>10. Expectations and Roles</a:t>
            </a:r>
            <a:endParaRPr lang="en-US" dirty="0"/>
          </a:p>
        </p:txBody>
      </p:sp>
    </p:spTree>
    <p:extLst>
      <p:ext uri="{BB962C8B-B14F-4D97-AF65-F5344CB8AC3E}">
        <p14:creationId xmlns:p14="http://schemas.microsoft.com/office/powerpoint/2010/main" xmlns="" val="24280622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r>
              <a:rPr lang="en-US" dirty="0" smtClean="0"/>
              <a:t>Changed 11d from “Diagnosis” to “Assessment/Diagnosis in </a:t>
            </a:r>
            <a:r>
              <a:rPr lang="en-US" b="1" dirty="0" smtClean="0"/>
              <a:t>Sociocultural Context</a:t>
            </a:r>
            <a:r>
              <a:rPr lang="en-US" dirty="0" smtClean="0"/>
              <a:t>.”</a:t>
            </a:r>
          </a:p>
          <a:p>
            <a:endParaRPr lang="en-US" dirty="0"/>
          </a:p>
          <a:p>
            <a:r>
              <a:rPr lang="en-US" dirty="0" smtClean="0"/>
              <a:t>Changed many associated examples.  </a:t>
            </a:r>
            <a:endParaRPr lang="en-US" dirty="0"/>
          </a:p>
        </p:txBody>
      </p:sp>
      <p:sp>
        <p:nvSpPr>
          <p:cNvPr id="3" name="Title 2"/>
          <p:cNvSpPr>
            <a:spLocks noGrp="1"/>
          </p:cNvSpPr>
          <p:nvPr>
            <p:ph type="title"/>
          </p:nvPr>
        </p:nvSpPr>
        <p:spPr/>
        <p:txBody>
          <a:bodyPr/>
          <a:lstStyle/>
          <a:p>
            <a:r>
              <a:rPr lang="en-US" dirty="0" smtClean="0"/>
              <a:t>11. Assessment</a:t>
            </a:r>
            <a:endParaRPr lang="en-US" dirty="0"/>
          </a:p>
        </p:txBody>
      </p:sp>
    </p:spTree>
    <p:extLst>
      <p:ext uri="{BB962C8B-B14F-4D97-AF65-F5344CB8AC3E}">
        <p14:creationId xmlns:p14="http://schemas.microsoft.com/office/powerpoint/2010/main" xmlns="" val="9669086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substantive changes</a:t>
            </a:r>
            <a:endParaRPr lang="en-US" dirty="0"/>
          </a:p>
        </p:txBody>
      </p:sp>
      <p:sp>
        <p:nvSpPr>
          <p:cNvPr id="3" name="Title 2"/>
          <p:cNvSpPr>
            <a:spLocks noGrp="1"/>
          </p:cNvSpPr>
          <p:nvPr>
            <p:ph type="title"/>
          </p:nvPr>
        </p:nvSpPr>
        <p:spPr/>
        <p:txBody>
          <a:bodyPr/>
          <a:lstStyle/>
          <a:p>
            <a:r>
              <a:rPr lang="en-US" dirty="0" smtClean="0"/>
              <a:t>12. Research and Evaluation</a:t>
            </a:r>
            <a:endParaRPr lang="en-US" dirty="0"/>
          </a:p>
        </p:txBody>
      </p:sp>
    </p:spTree>
    <p:extLst>
      <p:ext uri="{BB962C8B-B14F-4D97-AF65-F5344CB8AC3E}">
        <p14:creationId xmlns:p14="http://schemas.microsoft.com/office/powerpoint/2010/main" xmlns="" val="38640944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 changes: Able </a:t>
            </a:r>
            <a:r>
              <a:rPr lang="en-US" dirty="0"/>
              <a:t>to identify and monitor </a:t>
            </a:r>
            <a:r>
              <a:rPr lang="en-US" b="1" dirty="0"/>
              <a:t>power differential </a:t>
            </a:r>
            <a:r>
              <a:rPr lang="en-US" dirty="0"/>
              <a:t>with students to </a:t>
            </a:r>
            <a:r>
              <a:rPr lang="en-US" b="1" dirty="0"/>
              <a:t>avoid </a:t>
            </a:r>
            <a:r>
              <a:rPr lang="en-US" b="1" dirty="0" smtClean="0"/>
              <a:t>exploitation</a:t>
            </a:r>
          </a:p>
          <a:p>
            <a:endParaRPr lang="en-US" dirty="0"/>
          </a:p>
          <a:p>
            <a:r>
              <a:rPr lang="en-US" dirty="0" smtClean="0"/>
              <a:t>BA Changes: Able </a:t>
            </a:r>
            <a:r>
              <a:rPr lang="en-US" dirty="0"/>
              <a:t>to recognize </a:t>
            </a:r>
            <a:r>
              <a:rPr lang="en-US" b="1" dirty="0"/>
              <a:t>privilege</a:t>
            </a:r>
            <a:r>
              <a:rPr lang="en-US" dirty="0"/>
              <a:t> that come with </a:t>
            </a:r>
            <a:r>
              <a:rPr lang="en-US" b="1" dirty="0"/>
              <a:t>power differential </a:t>
            </a:r>
            <a:r>
              <a:rPr lang="en-US" dirty="0"/>
              <a:t>when serving as a teaching assistant or instructor</a:t>
            </a:r>
          </a:p>
        </p:txBody>
      </p:sp>
      <p:sp>
        <p:nvSpPr>
          <p:cNvPr id="3" name="Title 2"/>
          <p:cNvSpPr>
            <a:spLocks noGrp="1"/>
          </p:cNvSpPr>
          <p:nvPr>
            <p:ph type="title"/>
          </p:nvPr>
        </p:nvSpPr>
        <p:spPr/>
        <p:txBody>
          <a:bodyPr/>
          <a:lstStyle/>
          <a:p>
            <a:r>
              <a:rPr lang="en-US" dirty="0" smtClean="0"/>
              <a:t>13. Teaching</a:t>
            </a:r>
            <a:endParaRPr lang="en-US" dirty="0"/>
          </a:p>
        </p:txBody>
      </p:sp>
    </p:spTree>
    <p:extLst>
      <p:ext uri="{BB962C8B-B14F-4D97-AF65-F5344CB8AC3E}">
        <p14:creationId xmlns:p14="http://schemas.microsoft.com/office/powerpoint/2010/main" xmlns="" val="1887553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en-US" sz="4000" smtClean="0"/>
              <a:t>History: </a:t>
            </a:r>
            <a:br>
              <a:rPr lang="en-US" sz="4000" smtClean="0"/>
            </a:br>
            <a:r>
              <a:rPr lang="en-US" sz="4000" smtClean="0"/>
              <a:t>Benchmark Competencies</a:t>
            </a:r>
          </a:p>
        </p:txBody>
      </p:sp>
      <p:sp>
        <p:nvSpPr>
          <p:cNvPr id="4099" name="Rectangle 3"/>
          <p:cNvSpPr>
            <a:spLocks noGrp="1" noChangeArrowheads="1"/>
          </p:cNvSpPr>
          <p:nvPr>
            <p:ph type="body" idx="1"/>
          </p:nvPr>
        </p:nvSpPr>
        <p:spPr>
          <a:xfrm>
            <a:off x="457200" y="1524000"/>
            <a:ext cx="8229600" cy="5029200"/>
          </a:xfrm>
        </p:spPr>
        <p:txBody>
          <a:bodyPr/>
          <a:lstStyle/>
          <a:p>
            <a:pPr eaLnBrk="1" hangingPunct="1"/>
            <a:r>
              <a:rPr lang="en-US" sz="2800" dirty="0" smtClean="0"/>
              <a:t>The Council of Chairs of Training Councils (CCTC) and the APA Board of Educational Affairs’ (BEA) expanded efforts over the next 4 years resulted in the creation of the Benchmark Competencies in 2009 (</a:t>
            </a:r>
            <a:r>
              <a:rPr lang="en-US" sz="2800" dirty="0" err="1" smtClean="0"/>
              <a:t>Fouad</a:t>
            </a:r>
            <a:r>
              <a:rPr lang="en-US" sz="2800" dirty="0" smtClean="0"/>
              <a:t> et al.) and the Competencies Assessment Toolkit (</a:t>
            </a:r>
            <a:r>
              <a:rPr lang="en-US" sz="2800" dirty="0" err="1" smtClean="0"/>
              <a:t>Kaslow</a:t>
            </a:r>
            <a:r>
              <a:rPr lang="en-US" sz="2800" dirty="0" smtClean="0"/>
              <a:t> et al.)</a:t>
            </a:r>
          </a:p>
          <a:p>
            <a:pPr eaLnBrk="1" hangingPunct="1"/>
            <a:r>
              <a:rPr lang="en-US" sz="2800" dirty="0" smtClean="0"/>
              <a:t>Benchmark Competencies revised into a simplified cluster structure in 2011-12 (APA).  </a:t>
            </a:r>
          </a:p>
          <a:p>
            <a:pPr eaLnBrk="1" hangingPunct="1"/>
            <a:endParaRPr lang="en-US" sz="28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Changes in final sections (14. Interdisciplinary Systems, 15. Consolation and 16. Management/Administration)</a:t>
            </a:r>
          </a:p>
          <a:p>
            <a:endParaRPr lang="en-US" dirty="0"/>
          </a:p>
          <a:p>
            <a:r>
              <a:rPr lang="en-US" dirty="0" smtClean="0"/>
              <a:t>Only minor tweaks related to demonstrating effectiveness in working with other professions or </a:t>
            </a:r>
            <a:r>
              <a:rPr lang="en-US" b="1" dirty="0" smtClean="0"/>
              <a:t>inter-professionalism</a:t>
            </a:r>
            <a:r>
              <a:rPr lang="en-US" dirty="0" smtClean="0"/>
              <a:t>. </a:t>
            </a:r>
            <a:endParaRPr lang="en-US" dirty="0"/>
          </a:p>
        </p:txBody>
      </p:sp>
      <p:sp>
        <p:nvSpPr>
          <p:cNvPr id="3" name="Title 2"/>
          <p:cNvSpPr>
            <a:spLocks noGrp="1"/>
          </p:cNvSpPr>
          <p:nvPr>
            <p:ph type="title"/>
          </p:nvPr>
        </p:nvSpPr>
        <p:spPr/>
        <p:txBody>
          <a:bodyPr/>
          <a:lstStyle/>
          <a:p>
            <a:r>
              <a:rPr lang="en-US" dirty="0" smtClean="0"/>
              <a:t>Organizational Competencies</a:t>
            </a:r>
            <a:endParaRPr lang="en-US" dirty="0"/>
          </a:p>
        </p:txBody>
      </p:sp>
    </p:spTree>
    <p:extLst>
      <p:ext uri="{BB962C8B-B14F-4D97-AF65-F5344CB8AC3E}">
        <p14:creationId xmlns:p14="http://schemas.microsoft.com/office/powerpoint/2010/main" xmlns="" val="2792240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CP Competencies approved by SCP and CCPTP</a:t>
            </a:r>
            <a:endParaRPr lang="en-US" dirty="0"/>
          </a:p>
        </p:txBody>
      </p:sp>
      <p:sp>
        <p:nvSpPr>
          <p:cNvPr id="3" name="Title 2"/>
          <p:cNvSpPr>
            <a:spLocks noGrp="1"/>
          </p:cNvSpPr>
          <p:nvPr>
            <p:ph type="title"/>
          </p:nvPr>
        </p:nvSpPr>
        <p:spPr/>
        <p:txBody>
          <a:bodyPr/>
          <a:lstStyle/>
          <a:p>
            <a:r>
              <a:rPr lang="en-US" dirty="0" smtClean="0"/>
              <a:t>So, where are we now?</a:t>
            </a:r>
            <a:endParaRPr lang="en-US" dirty="0"/>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2057400"/>
            <a:ext cx="5240666" cy="38404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948100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STG: Our mission is done…</a:t>
            </a:r>
            <a:endParaRPr lang="en-US" dirty="0"/>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828800"/>
            <a:ext cx="6253001" cy="3749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242082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sp>
        <p:nvSpPr>
          <p:cNvPr id="3" name="Title 2"/>
          <p:cNvSpPr>
            <a:spLocks noGrp="1"/>
          </p:cNvSpPr>
          <p:nvPr>
            <p:ph type="title"/>
          </p:nvPr>
        </p:nvSpPr>
        <p:spPr/>
        <p:txBody>
          <a:bodyPr>
            <a:normAutofit fontScale="90000"/>
          </a:bodyPr>
          <a:lstStyle/>
          <a:p>
            <a:r>
              <a:rPr lang="en-US" dirty="0" err="1" smtClean="0"/>
              <a:t>CoPsy</a:t>
            </a:r>
            <a:r>
              <a:rPr lang="en-US" dirty="0" smtClean="0"/>
              <a:t> Competencies should look more like us now, a better fit?</a:t>
            </a:r>
            <a:endParaRPr lang="en-US" dirty="0"/>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62100" y="1600200"/>
            <a:ext cx="60960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267981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lstStyle/>
          <a:p>
            <a:r>
              <a:rPr lang="en-US" dirty="0" smtClean="0"/>
              <a:t>How can they </a:t>
            </a:r>
            <a:r>
              <a:rPr lang="en-US" smtClean="0"/>
              <a:t>be implemented?</a:t>
            </a:r>
            <a:endParaRPr lang="en-US" dirty="0"/>
          </a:p>
        </p:txBody>
      </p:sp>
      <p:sp>
        <p:nvSpPr>
          <p:cNvPr id="3" name="Title 2"/>
          <p:cNvSpPr>
            <a:spLocks noGrp="1"/>
          </p:cNvSpPr>
          <p:nvPr>
            <p:ph type="title"/>
          </p:nvPr>
        </p:nvSpPr>
        <p:spPr/>
        <p:txBody>
          <a:bodyPr/>
          <a:lstStyle/>
          <a:p>
            <a:r>
              <a:rPr lang="en-US" dirty="0" smtClean="0"/>
              <a:t>Future Directions…</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1752600"/>
            <a:ext cx="6320857" cy="42062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477762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Counseling Psychology Competencies: Future</a:t>
            </a:r>
            <a:endParaRPr lang="en-US" dirty="0"/>
          </a:p>
        </p:txBody>
      </p:sp>
      <p:sp>
        <p:nvSpPr>
          <p:cNvPr id="3" name="Subtitle 2"/>
          <p:cNvSpPr>
            <a:spLocks noGrp="1"/>
          </p:cNvSpPr>
          <p:nvPr>
            <p:ph type="subTitle" idx="1"/>
          </p:nvPr>
        </p:nvSpPr>
        <p:spPr/>
        <p:txBody>
          <a:bodyPr/>
          <a:lstStyle/>
          <a:p>
            <a:r>
              <a:rPr lang="en-US" dirty="0" smtClean="0"/>
              <a:t>Nadya A Fouad</a:t>
            </a:r>
          </a:p>
          <a:p>
            <a:r>
              <a:rPr lang="en-US" dirty="0" smtClean="0"/>
              <a:t>University of Wisconsin-Milwaukee</a:t>
            </a:r>
            <a:endParaRPr lang="en-US" dirty="0"/>
          </a:p>
        </p:txBody>
      </p:sp>
    </p:spTree>
    <p:extLst>
      <p:ext uri="{BB962C8B-B14F-4D97-AF65-F5344CB8AC3E}">
        <p14:creationId xmlns="" xmlns:p14="http://schemas.microsoft.com/office/powerpoint/2010/main" val="2523049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Rationale</a:t>
            </a:r>
          </a:p>
          <a:p>
            <a:r>
              <a:rPr lang="en-US" dirty="0" smtClean="0"/>
              <a:t>Competency Based Education Overview</a:t>
            </a:r>
          </a:p>
          <a:p>
            <a:r>
              <a:rPr lang="en-US" dirty="0" smtClean="0"/>
              <a:t>How to move to CBE</a:t>
            </a:r>
          </a:p>
          <a:p>
            <a:r>
              <a:rPr lang="en-US" dirty="0" smtClean="0"/>
              <a:t>What does high CBE look like?</a:t>
            </a:r>
          </a:p>
          <a:p>
            <a:r>
              <a:rPr lang="en-US" dirty="0" smtClean="0"/>
              <a:t>What are the implications? </a:t>
            </a:r>
          </a:p>
          <a:p>
            <a:endParaRPr lang="en-US" dirty="0" smtClean="0"/>
          </a:p>
          <a:p>
            <a:endParaRPr lang="en-US" dirty="0"/>
          </a:p>
        </p:txBody>
      </p:sp>
      <p:sp>
        <p:nvSpPr>
          <p:cNvPr id="3" name="Title 2"/>
          <p:cNvSpPr>
            <a:spLocks noGrp="1"/>
          </p:cNvSpPr>
          <p:nvPr>
            <p:ph type="title"/>
          </p:nvPr>
        </p:nvSpPr>
        <p:spPr/>
        <p:txBody>
          <a:bodyPr/>
          <a:lstStyle/>
          <a:p>
            <a:r>
              <a:rPr lang="en-US" dirty="0" smtClean="0"/>
              <a:t>Overview		</a:t>
            </a:r>
            <a:endParaRPr lang="en-US" dirty="0"/>
          </a:p>
        </p:txBody>
      </p:sp>
    </p:spTree>
    <p:extLst>
      <p:ext uri="{BB962C8B-B14F-4D97-AF65-F5344CB8AC3E}">
        <p14:creationId xmlns="" xmlns:p14="http://schemas.microsoft.com/office/powerpoint/2010/main" val="23724456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690872"/>
          </a:xfrm>
        </p:spPr>
        <p:txBody>
          <a:bodyPr/>
          <a:lstStyle/>
          <a:p>
            <a:r>
              <a:rPr lang="en-US" dirty="0" smtClean="0"/>
              <a:t>Consider the most time-consuming student situation you have ever had.  </a:t>
            </a:r>
          </a:p>
          <a:p>
            <a:r>
              <a:rPr lang="en-US" dirty="0" smtClean="0"/>
              <a:t>How could you have prevented it? </a:t>
            </a:r>
          </a:p>
          <a:p>
            <a:r>
              <a:rPr lang="en-US" dirty="0" smtClean="0"/>
              <a:t>If the student graduated, do you have confidence s/he is a competent psychologist?</a:t>
            </a:r>
          </a:p>
          <a:p>
            <a:r>
              <a:rPr lang="en-US" dirty="0" smtClean="0"/>
              <a:t>How do we know someone is a competent counseling psychologist?  </a:t>
            </a:r>
            <a:endParaRPr lang="en-US" dirty="0"/>
          </a:p>
          <a:p>
            <a:pPr>
              <a:buNone/>
            </a:pPr>
            <a:r>
              <a:rPr lang="en-US" dirty="0" smtClean="0"/>
              <a:t>                                       </a:t>
            </a:r>
            <a:endParaRPr lang="en-US" dirty="0"/>
          </a:p>
        </p:txBody>
      </p:sp>
      <p:sp>
        <p:nvSpPr>
          <p:cNvPr id="2" name="Title 1"/>
          <p:cNvSpPr>
            <a:spLocks noGrp="1"/>
          </p:cNvSpPr>
          <p:nvPr>
            <p:ph type="title"/>
          </p:nvPr>
        </p:nvSpPr>
        <p:spPr/>
        <p:txBody>
          <a:bodyPr/>
          <a:lstStyle/>
          <a:p>
            <a:r>
              <a:rPr lang="en-US" dirty="0" smtClean="0"/>
              <a:t>Competencies: Why?</a:t>
            </a:r>
            <a:endParaRPr lang="en-US" dirty="0"/>
          </a:p>
        </p:txBody>
      </p:sp>
      <p:pic>
        <p:nvPicPr>
          <p:cNvPr id="4" name="Picture 3" descr="incompetent.jpg"/>
          <p:cNvPicPr>
            <a:picLocks noChangeAspect="1"/>
          </p:cNvPicPr>
          <p:nvPr/>
        </p:nvPicPr>
        <p:blipFill>
          <a:blip r:embed="rId2" cstate="print"/>
          <a:stretch>
            <a:fillRect/>
          </a:stretch>
        </p:blipFill>
        <p:spPr>
          <a:xfrm>
            <a:off x="5562600" y="4419600"/>
            <a:ext cx="2834640" cy="1879485"/>
          </a:xfrm>
          <a:prstGeom prst="rect">
            <a:avLst/>
          </a:prstGeom>
        </p:spPr>
      </p:pic>
    </p:spTree>
    <p:extLst>
      <p:ext uri="{BB962C8B-B14F-4D97-AF65-F5344CB8AC3E}">
        <p14:creationId xmlns="" xmlns:p14="http://schemas.microsoft.com/office/powerpoint/2010/main" val="3269360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smtClean="0"/>
              <a:t>How is the curriculum </a:t>
            </a:r>
            <a:r>
              <a:rPr lang="en-US" dirty="0"/>
              <a:t>is organized </a:t>
            </a:r>
            <a:r>
              <a:rPr lang="en-US" dirty="0" smtClean="0"/>
              <a:t>for acquisition </a:t>
            </a:r>
            <a:r>
              <a:rPr lang="en-US" dirty="0"/>
              <a:t>of all required </a:t>
            </a:r>
            <a:r>
              <a:rPr lang="en-US" dirty="0" smtClean="0"/>
              <a:t>competencies?</a:t>
            </a:r>
          </a:p>
          <a:p>
            <a:pPr lvl="0"/>
            <a:r>
              <a:rPr lang="en-US" dirty="0" smtClean="0"/>
              <a:t>How are competencies assessed and student progress tracked?</a:t>
            </a:r>
            <a:endParaRPr lang="en-US" dirty="0"/>
          </a:p>
          <a:p>
            <a:pPr lvl="0"/>
            <a:r>
              <a:rPr lang="en-US" dirty="0" smtClean="0"/>
              <a:t>How are assessment </a:t>
            </a:r>
            <a:r>
              <a:rPr lang="en-US" dirty="0"/>
              <a:t>outcomes </a:t>
            </a:r>
            <a:r>
              <a:rPr lang="en-US" dirty="0" smtClean="0"/>
              <a:t>used to review </a:t>
            </a:r>
            <a:r>
              <a:rPr lang="en-US" dirty="0"/>
              <a:t>and improve the </a:t>
            </a:r>
            <a:r>
              <a:rPr lang="en-US" dirty="0" smtClean="0"/>
              <a:t>curriculum</a:t>
            </a:r>
            <a:r>
              <a:rPr lang="en-US" dirty="0"/>
              <a:t>?</a:t>
            </a:r>
          </a:p>
          <a:p>
            <a:pPr lvl="0"/>
            <a:r>
              <a:rPr lang="en-US" dirty="0" smtClean="0"/>
              <a:t>How does the program structure accommodate an individual </a:t>
            </a:r>
            <a:r>
              <a:rPr lang="en-US" dirty="0"/>
              <a:t>student’s trajectory of developing </a:t>
            </a:r>
            <a:r>
              <a:rPr lang="en-US" dirty="0" smtClean="0"/>
              <a:t>competence?</a:t>
            </a:r>
            <a:endParaRPr lang="en-US" dirty="0"/>
          </a:p>
          <a:p>
            <a:endParaRPr lang="en-US" dirty="0"/>
          </a:p>
        </p:txBody>
      </p:sp>
      <p:sp>
        <p:nvSpPr>
          <p:cNvPr id="2" name="Title 1"/>
          <p:cNvSpPr>
            <a:spLocks noGrp="1"/>
          </p:cNvSpPr>
          <p:nvPr>
            <p:ph type="title"/>
          </p:nvPr>
        </p:nvSpPr>
        <p:spPr/>
        <p:txBody>
          <a:bodyPr>
            <a:normAutofit fontScale="90000"/>
          </a:bodyPr>
          <a:lstStyle/>
          <a:p>
            <a:r>
              <a:rPr lang="en-US" dirty="0" smtClean="0"/>
              <a:t>Dimensions of Competency Based Education</a:t>
            </a:r>
            <a:endParaRPr lang="en-US" dirty="0"/>
          </a:p>
        </p:txBody>
      </p:sp>
    </p:spTree>
    <p:extLst>
      <p:ext uri="{BB962C8B-B14F-4D97-AF65-F5344CB8AC3E}">
        <p14:creationId xmlns="" xmlns:p14="http://schemas.microsoft.com/office/powerpoint/2010/main" val="29336310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Decide which of the clusters are areas of focus in your own training program. For example, a program may want to focus on developing competencies in professionalism, relational, science and applications, but not </a:t>
            </a:r>
            <a:r>
              <a:rPr lang="en-US" dirty="0" smtClean="0"/>
              <a:t>in systems</a:t>
            </a:r>
            <a:r>
              <a:rPr lang="en-US" dirty="0"/>
              <a:t>.   </a:t>
            </a:r>
            <a:endParaRPr lang="en-US" dirty="0" smtClean="0"/>
          </a:p>
          <a:p>
            <a:r>
              <a:rPr lang="en-US" dirty="0" smtClean="0"/>
              <a:t>Choose clusters, or parts of clusters that are consistent with your program goals and mission</a:t>
            </a:r>
            <a:endParaRPr lang="en-US" dirty="0"/>
          </a:p>
        </p:txBody>
      </p:sp>
      <p:sp>
        <p:nvSpPr>
          <p:cNvPr id="2" name="Title 1"/>
          <p:cNvSpPr>
            <a:spLocks noGrp="1"/>
          </p:cNvSpPr>
          <p:nvPr>
            <p:ph type="title"/>
          </p:nvPr>
        </p:nvSpPr>
        <p:spPr/>
        <p:txBody>
          <a:bodyPr>
            <a:normAutofit/>
          </a:bodyPr>
          <a:lstStyle/>
          <a:p>
            <a:r>
              <a:rPr lang="en-US" dirty="0" smtClean="0"/>
              <a:t>Step 1:  Choose Clusters</a:t>
            </a:r>
            <a:endParaRPr lang="en-US" dirty="0"/>
          </a:p>
        </p:txBody>
      </p:sp>
    </p:spTree>
    <p:extLst>
      <p:ext uri="{BB962C8B-B14F-4D97-AF65-F5344CB8AC3E}">
        <p14:creationId xmlns="" xmlns:p14="http://schemas.microsoft.com/office/powerpoint/2010/main" val="1677324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US" sz="4000" smtClean="0"/>
              <a:t>History: </a:t>
            </a:r>
            <a:br>
              <a:rPr lang="en-US" sz="4000" smtClean="0"/>
            </a:br>
            <a:r>
              <a:rPr lang="en-US" sz="4000" smtClean="0"/>
              <a:t>Increased Specialization</a:t>
            </a:r>
          </a:p>
        </p:txBody>
      </p:sp>
      <p:sp>
        <p:nvSpPr>
          <p:cNvPr id="5123" name="Rectangle 3"/>
          <p:cNvSpPr>
            <a:spLocks noGrp="1" noChangeArrowheads="1"/>
          </p:cNvSpPr>
          <p:nvPr>
            <p:ph type="body" idx="1"/>
          </p:nvPr>
        </p:nvSpPr>
        <p:spPr/>
        <p:txBody>
          <a:bodyPr>
            <a:normAutofit fontScale="85000" lnSpcReduction="10000"/>
          </a:bodyPr>
          <a:lstStyle/>
          <a:p>
            <a:pPr eaLnBrk="1" hangingPunct="1"/>
            <a:r>
              <a:rPr lang="en-US" sz="2800" dirty="0" smtClean="0"/>
              <a:t>An explosion of activities related to professional competencies in a range of areas has occurred (e.g. 108 articles published with this term in the title 2006-2014 in APA journals </a:t>
            </a:r>
            <a:r>
              <a:rPr lang="en-US" sz="2800" dirty="0" smtClean="0"/>
              <a:t>alone</a:t>
            </a:r>
            <a:r>
              <a:rPr lang="en-US" sz="2800" dirty="0" smtClean="0"/>
              <a:t>).</a:t>
            </a:r>
          </a:p>
          <a:p>
            <a:pPr eaLnBrk="1" hangingPunct="1">
              <a:buNone/>
            </a:pPr>
            <a:endParaRPr lang="en-US" sz="2800" dirty="0" smtClean="0"/>
          </a:p>
          <a:p>
            <a:pPr eaLnBrk="1" hangingPunct="1"/>
            <a:r>
              <a:rPr lang="en-US" sz="2800" dirty="0" smtClean="0"/>
              <a:t>Other areas </a:t>
            </a:r>
            <a:r>
              <a:rPr lang="en-US" sz="2800" dirty="0" smtClean="0"/>
              <a:t>in professional </a:t>
            </a:r>
            <a:r>
              <a:rPr lang="en-US" sz="2800" dirty="0" smtClean="0"/>
              <a:t>psychology already have </a:t>
            </a:r>
            <a:r>
              <a:rPr lang="en-US" sz="2800" dirty="0" smtClean="0"/>
              <a:t>their own competencies. </a:t>
            </a:r>
            <a:endParaRPr lang="en-US" sz="2800" dirty="0" smtClean="0"/>
          </a:p>
          <a:p>
            <a:pPr lvl="1">
              <a:buFont typeface="Courier New" pitchFamily="49" charset="0"/>
              <a:buChar char="o"/>
            </a:pPr>
            <a:r>
              <a:rPr lang="en-US" sz="2400" dirty="0" smtClean="0"/>
              <a:t>Clinical </a:t>
            </a:r>
            <a:r>
              <a:rPr lang="en-US" sz="2400" dirty="0" smtClean="0"/>
              <a:t>health psychology </a:t>
            </a:r>
            <a:r>
              <a:rPr lang="en-US" sz="2400" dirty="0" smtClean="0"/>
              <a:t>(France, et al., </a:t>
            </a:r>
            <a:r>
              <a:rPr lang="en-US" sz="2400" dirty="0" smtClean="0"/>
              <a:t>2008</a:t>
            </a:r>
            <a:r>
              <a:rPr lang="en-US" sz="2400" dirty="0" smtClean="0"/>
              <a:t>)</a:t>
            </a:r>
          </a:p>
          <a:p>
            <a:pPr lvl="1">
              <a:buFont typeface="Courier New" pitchFamily="49" charset="0"/>
              <a:buChar char="o"/>
            </a:pPr>
            <a:r>
              <a:rPr lang="en-US" sz="2400" dirty="0" err="1" smtClean="0"/>
              <a:t>Geropsychology</a:t>
            </a:r>
            <a:r>
              <a:rPr lang="en-US" sz="2400" dirty="0" smtClean="0"/>
              <a:t> (Knight, </a:t>
            </a:r>
            <a:r>
              <a:rPr lang="en-US" sz="2400" dirty="0" smtClean="0"/>
              <a:t>et al., </a:t>
            </a:r>
            <a:endParaRPr lang="en-US" sz="2400" dirty="0" smtClean="0"/>
          </a:p>
          <a:p>
            <a:pPr lvl="1">
              <a:buFont typeface="Courier New" pitchFamily="49" charset="0"/>
              <a:buChar char="o"/>
            </a:pPr>
            <a:r>
              <a:rPr lang="en-US" sz="2400" dirty="0" smtClean="0"/>
              <a:t>Clinical neuropsychology (</a:t>
            </a:r>
            <a:r>
              <a:rPr lang="en-US" sz="2400" dirty="0" err="1" smtClean="0"/>
              <a:t>Hannay,e</a:t>
            </a:r>
            <a:r>
              <a:rPr lang="en-US" sz="2400" dirty="0" smtClean="0"/>
              <a:t> t al, 1998), </a:t>
            </a:r>
          </a:p>
          <a:p>
            <a:pPr lvl="1">
              <a:buFont typeface="Courier New" pitchFamily="49" charset="0"/>
              <a:buChar char="o"/>
            </a:pPr>
            <a:r>
              <a:rPr lang="en-US" sz="2400" dirty="0" smtClean="0"/>
              <a:t>Rehabilitation psychology (</a:t>
            </a:r>
            <a:r>
              <a:rPr lang="en-US" sz="2400" dirty="0" err="1" smtClean="0"/>
              <a:t>Stiers</a:t>
            </a:r>
            <a:r>
              <a:rPr lang="en-US" sz="2400" dirty="0" smtClean="0"/>
              <a:t>, et al, 2012),</a:t>
            </a:r>
          </a:p>
          <a:p>
            <a:pPr lvl="1">
              <a:buFont typeface="Courier New" pitchFamily="49" charset="0"/>
              <a:buChar char="o"/>
            </a:pPr>
            <a:r>
              <a:rPr lang="en-US" sz="2400" dirty="0" smtClean="0"/>
              <a:t>School psychology (Daly, Dahl, Schulte, &amp; </a:t>
            </a:r>
            <a:r>
              <a:rPr lang="en-US" sz="2400" dirty="0" err="1" smtClean="0"/>
              <a:t>Fenning</a:t>
            </a:r>
            <a:r>
              <a:rPr lang="en-US" sz="2400" dirty="0" smtClean="0"/>
              <a:t>, 2011).</a:t>
            </a:r>
          </a:p>
          <a:p>
            <a:pPr eaLnBrk="1" hangingPunct="1"/>
            <a:endParaRPr lang="en-US" sz="2800" dirty="0" smtClean="0"/>
          </a:p>
          <a:p>
            <a:pPr eaLnBrk="1" hangingPunct="1"/>
            <a:endParaRPr lang="en-US" sz="28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Within </a:t>
            </a:r>
            <a:r>
              <a:rPr lang="en-US" dirty="0"/>
              <a:t>each cluster, select the essential competency components that you want students to develop. </a:t>
            </a:r>
            <a:endParaRPr lang="en-US" dirty="0" smtClean="0"/>
          </a:p>
          <a:p>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smtClean="0"/>
              <a:t>Step 2:  Choose Essential Components</a:t>
            </a:r>
            <a:endParaRPr lang="en-US" dirty="0"/>
          </a:p>
        </p:txBody>
      </p:sp>
      <p:pic>
        <p:nvPicPr>
          <p:cNvPr id="4" name="Picture 3" descr="apple selection.jpg"/>
          <p:cNvPicPr>
            <a:picLocks noChangeAspect="1"/>
          </p:cNvPicPr>
          <p:nvPr/>
        </p:nvPicPr>
        <p:blipFill>
          <a:blip r:embed="rId2" cstate="print"/>
          <a:stretch>
            <a:fillRect/>
          </a:stretch>
        </p:blipFill>
        <p:spPr>
          <a:xfrm>
            <a:off x="2895600" y="2819400"/>
            <a:ext cx="4572000" cy="3038475"/>
          </a:xfrm>
          <a:prstGeom prst="rect">
            <a:avLst/>
          </a:prstGeom>
        </p:spPr>
      </p:pic>
    </p:spTree>
    <p:extLst>
      <p:ext uri="{BB962C8B-B14F-4D97-AF65-F5344CB8AC3E}">
        <p14:creationId xmlns="" xmlns:p14="http://schemas.microsoft.com/office/powerpoint/2010/main" val="32198702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Each </a:t>
            </a:r>
            <a:r>
              <a:rPr lang="en-US" dirty="0"/>
              <a:t>essential component is rated using a frequency scale (e.g., “sometimes,” “almost always</a:t>
            </a:r>
            <a:r>
              <a:rPr lang="en-US" dirty="0" smtClean="0"/>
              <a:t>”) to determine characteristic desired of trainees</a:t>
            </a:r>
          </a:p>
          <a:p>
            <a:r>
              <a:rPr lang="en-US" dirty="0" smtClean="0"/>
              <a:t>For example, a strong emphasis on multicultural counseling, choose two essential components (2A, 2B) of ICD for the first two years of training, and expect the behavior to be often characteristic </a:t>
            </a:r>
            <a:endParaRPr lang="en-US" dirty="0"/>
          </a:p>
        </p:txBody>
      </p:sp>
      <p:sp>
        <p:nvSpPr>
          <p:cNvPr id="2" name="Title 1"/>
          <p:cNvSpPr>
            <a:spLocks noGrp="1"/>
          </p:cNvSpPr>
          <p:nvPr>
            <p:ph type="title"/>
          </p:nvPr>
        </p:nvSpPr>
        <p:spPr/>
        <p:txBody>
          <a:bodyPr>
            <a:normAutofit fontScale="90000"/>
          </a:bodyPr>
          <a:lstStyle/>
          <a:p>
            <a:r>
              <a:rPr lang="en-US" dirty="0" smtClean="0"/>
              <a:t>Step 3:  Choose Essential Components</a:t>
            </a:r>
            <a:endParaRPr lang="en-US" dirty="0"/>
          </a:p>
        </p:txBody>
      </p:sp>
    </p:spTree>
    <p:extLst>
      <p:ext uri="{BB962C8B-B14F-4D97-AF65-F5344CB8AC3E}">
        <p14:creationId xmlns="" xmlns:p14="http://schemas.microsoft.com/office/powerpoint/2010/main" val="36293059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538288" y="3824288"/>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3984710559"/>
              </p:ext>
            </p:extLst>
          </p:nvPr>
        </p:nvGraphicFramePr>
        <p:xfrm>
          <a:off x="609600" y="1099810"/>
          <a:ext cx="7848600" cy="1313726"/>
        </p:xfrm>
        <a:graphic>
          <a:graphicData uri="http://schemas.openxmlformats.org/drawingml/2006/table">
            <a:tbl>
              <a:tblPr firstRow="1" firstCol="1" bandRow="1" bandCol="1">
                <a:tableStyleId>{5C22544A-7EE6-4342-B048-85BDC9FD1C3A}</a:tableStyleId>
              </a:tblPr>
              <a:tblGrid>
                <a:gridCol w="1470383"/>
                <a:gridCol w="1470383"/>
                <a:gridCol w="1967068"/>
                <a:gridCol w="1470383"/>
                <a:gridCol w="1470383"/>
              </a:tblGrid>
              <a:tr h="329664">
                <a:tc>
                  <a:txBody>
                    <a:bodyPr/>
                    <a:lstStyle/>
                    <a:p>
                      <a:pPr marL="0" marR="0" algn="ctr">
                        <a:spcBef>
                          <a:spcPts val="0"/>
                        </a:spcBef>
                        <a:spcAft>
                          <a:spcPts val="0"/>
                        </a:spcAft>
                      </a:pPr>
                      <a:r>
                        <a:rPr lang="en-US" sz="2000" dirty="0">
                          <a:effectLst/>
                        </a:rPr>
                        <a:t>Never/Rarely</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Sometimes</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800" dirty="0" smtClean="0">
                          <a:solidFill>
                            <a:schemeClr val="accent6"/>
                          </a:solidFill>
                          <a:effectLst/>
                        </a:rPr>
                        <a:t>Often</a:t>
                      </a:r>
                      <a:endParaRPr lang="en-US" sz="2800" dirty="0">
                        <a:solidFill>
                          <a:schemeClr val="accent6"/>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Almost Always</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Always</a:t>
                      </a:r>
                      <a:endParaRPr lang="en-US" sz="2000">
                        <a:effectLst/>
                        <a:latin typeface="Times New Roman"/>
                        <a:ea typeface="Times New Roman"/>
                      </a:endParaRPr>
                    </a:p>
                  </a:txBody>
                  <a:tcPr marL="68580" marR="68580" marT="0" marB="0"/>
                </a:tc>
              </a:tr>
              <a:tr h="704126">
                <a:tc>
                  <a:txBody>
                    <a:bodyPr/>
                    <a:lstStyle/>
                    <a:p>
                      <a:pPr marL="0" marR="0" algn="ctr">
                        <a:spcBef>
                          <a:spcPts val="0"/>
                        </a:spcBef>
                        <a:spcAft>
                          <a:spcPts val="0"/>
                        </a:spcAft>
                      </a:pPr>
                      <a:r>
                        <a:rPr lang="en-US" sz="2000">
                          <a:effectLst/>
                        </a:rPr>
                        <a:t>0</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smtClean="0">
                          <a:effectLst/>
                        </a:rPr>
                        <a:t>2</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3</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4</a:t>
                      </a:r>
                      <a:endParaRPr lang="en-US" sz="2000" dirty="0">
                        <a:effectLst/>
                        <a:latin typeface="Times New Roman"/>
                        <a:ea typeface="Times New Roman"/>
                      </a:endParaRPr>
                    </a:p>
                  </a:txBody>
                  <a:tcPr marL="68580" marR="68580" marT="0" marB="0"/>
                </a:tc>
              </a:tr>
            </a:tbl>
          </a:graphicData>
        </a:graphic>
      </p:graphicFrame>
      <p:sp>
        <p:nvSpPr>
          <p:cNvPr id="8" name="Rectangle 2"/>
          <p:cNvSpPr>
            <a:spLocks noChangeArrowheads="1"/>
          </p:cNvSpPr>
          <p:nvPr/>
        </p:nvSpPr>
        <p:spPr bwMode="auto">
          <a:xfrm>
            <a:off x="1531938" y="3921696"/>
            <a:ext cx="231154" cy="5386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1371600" y="462251"/>
            <a:ext cx="6708548" cy="400110"/>
          </a:xfrm>
          <a:prstGeom prst="rect">
            <a:avLst/>
          </a:prstGeom>
        </p:spPr>
        <p:txBody>
          <a:bodyPr wrap="square">
            <a:spAutoFit/>
          </a:bodyPr>
          <a:lstStyle/>
          <a:p>
            <a:r>
              <a:rPr lang="en-US" sz="2000" b="1" dirty="0">
                <a:solidFill>
                  <a:prstClr val="black"/>
                </a:solidFill>
                <a:latin typeface="Arial" pitchFamily="34" charset="0"/>
                <a:ea typeface="Times New Roman" pitchFamily="18" charset="0"/>
                <a:cs typeface="Arial" pitchFamily="34" charset="0"/>
              </a:rPr>
              <a:t>Rate items below using the following frequency scale</a:t>
            </a:r>
            <a:endParaRPr lang="en-US" sz="2000" dirty="0"/>
          </a:p>
        </p:txBody>
      </p:sp>
    </p:spTree>
    <p:extLst>
      <p:ext uri="{BB962C8B-B14F-4D97-AF65-F5344CB8AC3E}">
        <p14:creationId xmlns="" xmlns:p14="http://schemas.microsoft.com/office/powerpoint/2010/main" val="9424111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Refer to the Appendix and </a:t>
            </a:r>
            <a:r>
              <a:rPr lang="en-US" dirty="0" smtClean="0"/>
              <a:t>select/modify  </a:t>
            </a:r>
            <a:r>
              <a:rPr lang="en-US" dirty="0"/>
              <a:t>examples relevant to your program that help to clarify essential components</a:t>
            </a:r>
          </a:p>
        </p:txBody>
      </p:sp>
      <p:sp>
        <p:nvSpPr>
          <p:cNvPr id="2" name="Title 1"/>
          <p:cNvSpPr>
            <a:spLocks noGrp="1"/>
          </p:cNvSpPr>
          <p:nvPr>
            <p:ph type="title"/>
          </p:nvPr>
        </p:nvSpPr>
        <p:spPr/>
        <p:txBody>
          <a:bodyPr>
            <a:normAutofit fontScale="90000"/>
          </a:bodyPr>
          <a:lstStyle/>
          <a:p>
            <a:r>
              <a:rPr lang="en-US" dirty="0" smtClean="0"/>
              <a:t>Step 4: Choose/modify examples</a:t>
            </a:r>
            <a:endParaRPr lang="en-US" dirty="0"/>
          </a:p>
        </p:txBody>
      </p:sp>
    </p:spTree>
    <p:extLst>
      <p:ext uri="{BB962C8B-B14F-4D97-AF65-F5344CB8AC3E}">
        <p14:creationId xmlns="" xmlns:p14="http://schemas.microsoft.com/office/powerpoint/2010/main" val="38511811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dirty="0" smtClean="0"/>
              <a:t>Inclusive</a:t>
            </a:r>
            <a:r>
              <a:rPr lang="en-US" dirty="0"/>
              <a:t>, setting-wide effort to identify and define the setting’s competence </a:t>
            </a:r>
            <a:r>
              <a:rPr lang="en-US" dirty="0" smtClean="0"/>
              <a:t>goals</a:t>
            </a:r>
          </a:p>
          <a:p>
            <a:r>
              <a:rPr lang="en-US" dirty="0" smtClean="0"/>
              <a:t>Examine curriculum for how to help students gain competencies</a:t>
            </a:r>
          </a:p>
          <a:p>
            <a:r>
              <a:rPr lang="en-US" dirty="0" smtClean="0"/>
              <a:t>Develop </a:t>
            </a:r>
            <a:r>
              <a:rPr lang="en-US" dirty="0"/>
              <a:t>ratings of competence progress across multiple training </a:t>
            </a:r>
            <a:r>
              <a:rPr lang="en-US" dirty="0" smtClean="0"/>
              <a:t>experiences to track </a:t>
            </a:r>
            <a:r>
              <a:rPr lang="en-US" dirty="0"/>
              <a:t>student </a:t>
            </a:r>
            <a:r>
              <a:rPr lang="en-US" dirty="0" smtClean="0"/>
              <a:t>progress</a:t>
            </a:r>
          </a:p>
          <a:p>
            <a:r>
              <a:rPr lang="en-US" dirty="0" smtClean="0"/>
              <a:t>Inform choices </a:t>
            </a:r>
            <a:r>
              <a:rPr lang="en-US" dirty="0"/>
              <a:t>and goals of further training experiences. </a:t>
            </a:r>
          </a:p>
        </p:txBody>
      </p:sp>
      <p:sp>
        <p:nvSpPr>
          <p:cNvPr id="4" name="Title 3"/>
          <p:cNvSpPr>
            <a:spLocks noGrp="1"/>
          </p:cNvSpPr>
          <p:nvPr>
            <p:ph type="title"/>
          </p:nvPr>
        </p:nvSpPr>
        <p:spPr/>
        <p:txBody>
          <a:bodyPr/>
          <a:lstStyle/>
          <a:p>
            <a:r>
              <a:rPr lang="en-US" dirty="0" smtClean="0"/>
              <a:t>High level of CBE</a:t>
            </a:r>
            <a:endParaRPr lang="en-US" dirty="0"/>
          </a:p>
        </p:txBody>
      </p:sp>
    </p:spTree>
    <p:extLst>
      <p:ext uri="{BB962C8B-B14F-4D97-AF65-F5344CB8AC3E}">
        <p14:creationId xmlns="" xmlns:p14="http://schemas.microsoft.com/office/powerpoint/2010/main" val="6756686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CBE </a:t>
            </a:r>
            <a:r>
              <a:rPr lang="en-US" dirty="0"/>
              <a:t>is student centered, rather than course or teacher centered. </a:t>
            </a:r>
            <a:endParaRPr lang="en-US" dirty="0" smtClean="0"/>
          </a:p>
          <a:p>
            <a:r>
              <a:rPr lang="en-US" dirty="0" smtClean="0"/>
              <a:t>Students demonstrate competencies. </a:t>
            </a:r>
          </a:p>
          <a:p>
            <a:r>
              <a:rPr lang="en-US" dirty="0" smtClean="0"/>
              <a:t>Implications for time </a:t>
            </a:r>
          </a:p>
          <a:p>
            <a:r>
              <a:rPr lang="en-US" dirty="0" smtClean="0"/>
              <a:t>Focus on the student’s development</a:t>
            </a:r>
          </a:p>
          <a:p>
            <a:r>
              <a:rPr lang="en-US" dirty="0" smtClean="0"/>
              <a:t>Issues for us in universities geared around semesters and tuition credits </a:t>
            </a:r>
          </a:p>
          <a:p>
            <a:r>
              <a:rPr lang="en-US" dirty="0" smtClean="0"/>
              <a:t>Systematic tracking—online possibility </a:t>
            </a:r>
            <a:endParaRPr lang="en-US" dirty="0"/>
          </a:p>
        </p:txBody>
      </p:sp>
      <p:sp>
        <p:nvSpPr>
          <p:cNvPr id="2" name="Title 1"/>
          <p:cNvSpPr>
            <a:spLocks noGrp="1"/>
          </p:cNvSpPr>
          <p:nvPr>
            <p:ph type="title"/>
          </p:nvPr>
        </p:nvSpPr>
        <p:spPr/>
        <p:txBody>
          <a:bodyPr>
            <a:normAutofit fontScale="90000"/>
          </a:bodyPr>
          <a:lstStyle/>
          <a:p>
            <a:r>
              <a:rPr lang="en-US" dirty="0" smtClean="0"/>
              <a:t>Competency Based Education: Implications</a:t>
            </a:r>
            <a:endParaRPr lang="en-US" dirty="0"/>
          </a:p>
        </p:txBody>
      </p:sp>
    </p:spTree>
    <p:extLst>
      <p:ext uri="{BB962C8B-B14F-4D97-AF65-F5344CB8AC3E}">
        <p14:creationId xmlns="" xmlns:p14="http://schemas.microsoft.com/office/powerpoint/2010/main" val="42404188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257800"/>
          </a:xfrm>
        </p:spPr>
        <p:txBody>
          <a:bodyPr/>
          <a:lstStyle/>
          <a:p>
            <a:r>
              <a:rPr lang="en-US" dirty="0" smtClean="0"/>
              <a:t>Will CoA look for all three areas (social justice, vocational psychology, prevention) to be called a counseling psych program? </a:t>
            </a:r>
          </a:p>
          <a:p>
            <a:r>
              <a:rPr lang="en-US" dirty="0" smtClean="0"/>
              <a:t>How do these link to the benchmarks? We already do those, do we have to change?</a:t>
            </a:r>
          </a:p>
          <a:p>
            <a:pPr>
              <a:buNone/>
            </a:pPr>
            <a:r>
              <a:rPr lang="en-US" dirty="0" smtClean="0"/>
              <a:t>                     </a:t>
            </a:r>
            <a:endParaRPr lang="en-US" dirty="0"/>
          </a:p>
        </p:txBody>
      </p:sp>
      <p:sp>
        <p:nvSpPr>
          <p:cNvPr id="3" name="Title 2"/>
          <p:cNvSpPr>
            <a:spLocks noGrp="1"/>
          </p:cNvSpPr>
          <p:nvPr>
            <p:ph type="title"/>
          </p:nvPr>
        </p:nvSpPr>
        <p:spPr/>
        <p:txBody>
          <a:bodyPr/>
          <a:lstStyle/>
          <a:p>
            <a:r>
              <a:rPr lang="en-US" dirty="0" smtClean="0"/>
              <a:t>CCPTP concerns</a:t>
            </a:r>
            <a:endParaRPr lang="en-US" dirty="0"/>
          </a:p>
        </p:txBody>
      </p:sp>
      <p:pic>
        <p:nvPicPr>
          <p:cNvPr id="4" name="Picture 3" descr="worry dog.jpg"/>
          <p:cNvPicPr>
            <a:picLocks noChangeAspect="1"/>
          </p:cNvPicPr>
          <p:nvPr/>
        </p:nvPicPr>
        <p:blipFill>
          <a:blip r:embed="rId2" cstate="print"/>
          <a:stretch>
            <a:fillRect/>
          </a:stretch>
        </p:blipFill>
        <p:spPr>
          <a:xfrm>
            <a:off x="3733800" y="3505201"/>
            <a:ext cx="4023360" cy="2673858"/>
          </a:xfrm>
          <a:prstGeom prst="rect">
            <a:avLst/>
          </a:prstGeom>
        </p:spPr>
      </p:pic>
    </p:spTree>
    <p:extLst>
      <p:ext uri="{BB962C8B-B14F-4D97-AF65-F5344CB8AC3E}">
        <p14:creationId xmlns="" xmlns:p14="http://schemas.microsoft.com/office/powerpoint/2010/main" val="11455452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792162"/>
          </a:xfrm>
        </p:spPr>
        <p:txBody>
          <a:bodyPr>
            <a:normAutofit/>
          </a:bodyPr>
          <a:lstStyle/>
          <a:p>
            <a:pPr eaLnBrk="1" hangingPunct="1"/>
            <a:r>
              <a:rPr lang="en-US" sz="3600" dirty="0" smtClean="0"/>
              <a:t>References</a:t>
            </a:r>
          </a:p>
        </p:txBody>
      </p:sp>
      <p:sp>
        <p:nvSpPr>
          <p:cNvPr id="8195" name="Rectangle 3"/>
          <p:cNvSpPr>
            <a:spLocks noGrp="1" noChangeArrowheads="1"/>
          </p:cNvSpPr>
          <p:nvPr>
            <p:ph type="body" idx="1"/>
          </p:nvPr>
        </p:nvSpPr>
        <p:spPr>
          <a:xfrm>
            <a:off x="762000" y="1066800"/>
            <a:ext cx="8229600" cy="4724400"/>
          </a:xfrm>
        </p:spPr>
        <p:txBody>
          <a:bodyPr>
            <a:noAutofit/>
          </a:bodyPr>
          <a:lstStyle/>
          <a:p>
            <a:pPr eaLnBrk="1" hangingPunct="1">
              <a:buFont typeface="Wingdings" pitchFamily="2" charset="2"/>
              <a:buNone/>
            </a:pPr>
            <a:r>
              <a:rPr lang="en-US" sz="1500" dirty="0" smtClean="0"/>
              <a:t>APA (2011). Reviewed Competency Benchmarks in Professional Psychology.  Retrieved from </a:t>
            </a:r>
            <a:r>
              <a:rPr lang="en-US" sz="1500" u="sng" dirty="0" smtClean="0">
                <a:hlinkClick r:id="rId2"/>
              </a:rPr>
              <a:t>http://www.apa.org/ed/graduate/benchmarks-evaluation-system.aspx</a:t>
            </a:r>
            <a:endParaRPr lang="en-US" sz="1500" dirty="0" smtClean="0"/>
          </a:p>
          <a:p>
            <a:pPr eaLnBrk="1" hangingPunct="1">
              <a:buFont typeface="Wingdings" pitchFamily="2" charset="2"/>
              <a:buNone/>
            </a:pPr>
            <a:r>
              <a:rPr lang="en-US" sz="1500" dirty="0" smtClean="0"/>
              <a:t>APA (2012, May). Benchmarks clusters and core competencies, revised. Retrieved from </a:t>
            </a:r>
            <a:r>
              <a:rPr lang="en-US" sz="1500" u="sng" dirty="0" smtClean="0">
                <a:hlinkClick r:id="rId3"/>
              </a:rPr>
              <a:t>http://</a:t>
            </a:r>
            <a:r>
              <a:rPr lang="en-US" sz="1500" u="sng" dirty="0" smtClean="0">
                <a:hlinkClick r:id="rId3"/>
              </a:rPr>
              <a:t>www.apa.org/ed/graduate/benchmarks-clusters-competencies.pdf</a:t>
            </a:r>
            <a:r>
              <a:rPr lang="en-US" sz="1500" u="sng" dirty="0" smtClean="0"/>
              <a:t> </a:t>
            </a:r>
          </a:p>
          <a:p>
            <a:pPr>
              <a:buNone/>
            </a:pPr>
            <a:r>
              <a:rPr lang="en-US" sz="1500" dirty="0" smtClean="0"/>
              <a:t>Daly, E. J., Doll, B., Schulte, A. C. &amp; </a:t>
            </a:r>
            <a:r>
              <a:rPr lang="en-US" sz="1500" dirty="0" err="1" smtClean="0"/>
              <a:t>Fenning</a:t>
            </a:r>
            <a:r>
              <a:rPr lang="en-US" sz="1500" dirty="0" smtClean="0"/>
              <a:t>, P. (2011). The competencies initiative in American professional psychology: Implications for school psychology preparation. </a:t>
            </a:r>
            <a:r>
              <a:rPr lang="en-US" sz="1500" i="1" dirty="0" smtClean="0"/>
              <a:t>Psychology in the Schools,  48</a:t>
            </a:r>
            <a:r>
              <a:rPr lang="en-US" sz="1500" dirty="0" smtClean="0"/>
              <a:t>, 872–886. </a:t>
            </a:r>
            <a:r>
              <a:rPr lang="en-US" sz="1500" dirty="0" err="1" smtClean="0"/>
              <a:t>doi</a:t>
            </a:r>
            <a:r>
              <a:rPr lang="en-US" sz="1500" dirty="0" smtClean="0"/>
              <a:t>: </a:t>
            </a:r>
            <a:r>
              <a:rPr lang="en-US" sz="1500" dirty="0" smtClean="0"/>
              <a:t>10.1002/pits.20603</a:t>
            </a:r>
            <a:endParaRPr lang="en-US" sz="1500" u="sng" dirty="0" smtClean="0"/>
          </a:p>
          <a:p>
            <a:pPr eaLnBrk="1" hangingPunct="1">
              <a:buFont typeface="Wingdings" pitchFamily="2" charset="2"/>
              <a:buNone/>
            </a:pPr>
            <a:r>
              <a:rPr lang="en-US" sz="1500" dirty="0" err="1" smtClean="0"/>
              <a:t>Fouad</a:t>
            </a:r>
            <a:r>
              <a:rPr lang="en-US" sz="1500" dirty="0" smtClean="0"/>
              <a:t>, N. A., </a:t>
            </a:r>
            <a:r>
              <a:rPr lang="en-US" sz="1500" dirty="0" err="1" smtClean="0"/>
              <a:t>Grus</a:t>
            </a:r>
            <a:r>
              <a:rPr lang="en-US" sz="1500" dirty="0" smtClean="0"/>
              <a:t>, C. L., Hatcher, R. L., </a:t>
            </a:r>
            <a:r>
              <a:rPr lang="en-US" sz="1500" dirty="0" err="1" smtClean="0"/>
              <a:t>Kaslow</a:t>
            </a:r>
            <a:r>
              <a:rPr lang="en-US" sz="1500" dirty="0" smtClean="0"/>
              <a:t>, N. J., Hutchings, P., </a:t>
            </a:r>
            <a:r>
              <a:rPr lang="en-US" sz="1500" dirty="0" err="1" smtClean="0"/>
              <a:t>Madson</a:t>
            </a:r>
            <a:r>
              <a:rPr lang="en-US" sz="1500" dirty="0" smtClean="0"/>
              <a:t>, M. B., &amp; ... Crossman, R. E. (2009). Competency benchmarks: A model for understanding and measuring competence in professional psychology across training levels. </a:t>
            </a:r>
            <a:r>
              <a:rPr lang="en-US" sz="1500" i="1" dirty="0" smtClean="0"/>
              <a:t>Training And Education In Professional Psychology</a:t>
            </a:r>
            <a:r>
              <a:rPr lang="en-US" sz="1500" dirty="0" smtClean="0"/>
              <a:t>, </a:t>
            </a:r>
            <a:r>
              <a:rPr lang="en-US" sz="1500" i="1" dirty="0" smtClean="0"/>
              <a:t>3</a:t>
            </a:r>
            <a:r>
              <a:rPr lang="en-US" sz="1500" dirty="0" smtClean="0"/>
              <a:t>(4, </a:t>
            </a:r>
            <a:r>
              <a:rPr lang="en-US" sz="1500" dirty="0" err="1" smtClean="0"/>
              <a:t>Suppl</a:t>
            </a:r>
            <a:r>
              <a:rPr lang="en-US" sz="1500" dirty="0" smtClean="0"/>
              <a:t>), S5-S26. </a:t>
            </a:r>
            <a:r>
              <a:rPr lang="en-US" sz="1500" dirty="0" smtClean="0"/>
              <a:t>doi:10.1037/a0015832</a:t>
            </a:r>
          </a:p>
          <a:p>
            <a:pPr>
              <a:buNone/>
            </a:pPr>
            <a:r>
              <a:rPr lang="en-US" sz="1500" dirty="0" smtClean="0"/>
              <a:t>France, C.R., Masters, K. S., </a:t>
            </a:r>
            <a:r>
              <a:rPr lang="en-US" sz="1500" dirty="0" err="1" smtClean="0"/>
              <a:t>Belar</a:t>
            </a:r>
            <a:r>
              <a:rPr lang="en-US" sz="1500" dirty="0" smtClean="0"/>
              <a:t>, C. D.; Kerns, R. D., </a:t>
            </a:r>
            <a:r>
              <a:rPr lang="en-US" sz="1500" dirty="0" err="1" smtClean="0"/>
              <a:t>Klonoff</a:t>
            </a:r>
            <a:r>
              <a:rPr lang="en-US" sz="1500" dirty="0" smtClean="0"/>
              <a:t>, E. A….&amp; Thorn, B. E. (2008). Application of the competency model to clinical health psychology.  </a:t>
            </a:r>
            <a:r>
              <a:rPr lang="en-US" sz="1500" i="1" dirty="0" smtClean="0"/>
              <a:t>Professional Psychology: Research and Practice, 39,</a:t>
            </a:r>
            <a:r>
              <a:rPr lang="en-US" sz="1500" dirty="0" smtClean="0"/>
              <a:t> 573-580. </a:t>
            </a:r>
            <a:r>
              <a:rPr lang="en-US" sz="1500" dirty="0" err="1" smtClean="0"/>
              <a:t>doi</a:t>
            </a:r>
            <a:r>
              <a:rPr lang="en-US" sz="1500" dirty="0" smtClean="0"/>
              <a:t>: </a:t>
            </a:r>
            <a:r>
              <a:rPr lang="en-US" sz="1500" dirty="0" smtClean="0">
                <a:hlinkClick r:id="rId4"/>
              </a:rPr>
              <a:t>10.1037/0735-7028.39.6.573</a:t>
            </a:r>
            <a:r>
              <a:rPr lang="en-US" sz="1500" dirty="0" smtClean="0"/>
              <a:t> </a:t>
            </a:r>
            <a:endParaRPr lang="en-US" sz="1500" dirty="0" smtClean="0"/>
          </a:p>
          <a:p>
            <a:pPr>
              <a:buNone/>
            </a:pPr>
            <a:r>
              <a:rPr lang="en-US" sz="1500" dirty="0" err="1" smtClean="0"/>
              <a:t>Hannay</a:t>
            </a:r>
            <a:r>
              <a:rPr lang="en-US" sz="1500" dirty="0" smtClean="0"/>
              <a:t>, H. J., </a:t>
            </a:r>
            <a:r>
              <a:rPr lang="en-US" sz="1500" dirty="0" err="1" smtClean="0"/>
              <a:t>Bieliauskas</a:t>
            </a:r>
            <a:r>
              <a:rPr lang="en-US" sz="1500" dirty="0" smtClean="0"/>
              <a:t>, L. A., </a:t>
            </a:r>
            <a:r>
              <a:rPr lang="en-US" sz="1500" dirty="0" err="1" smtClean="0"/>
              <a:t>Crosson</a:t>
            </a:r>
            <a:r>
              <a:rPr lang="en-US" sz="1500" dirty="0" smtClean="0"/>
              <a:t>, B. </a:t>
            </a:r>
            <a:r>
              <a:rPr lang="en-US" sz="1500" dirty="0" err="1" smtClean="0"/>
              <a:t>Hammeke</a:t>
            </a:r>
            <a:r>
              <a:rPr lang="en-US" sz="1500" dirty="0" smtClean="0"/>
              <a:t>, </a:t>
            </a:r>
            <a:r>
              <a:rPr lang="en-US" sz="1500" dirty="0" err="1" smtClean="0"/>
              <a:t>Hamsher</a:t>
            </a:r>
            <a:r>
              <a:rPr lang="en-US" sz="1500" dirty="0" smtClean="0"/>
              <a:t>, K. </a:t>
            </a:r>
            <a:r>
              <a:rPr lang="en-US" sz="1500" dirty="0" err="1" smtClean="0"/>
              <a:t>deS</a:t>
            </a:r>
            <a:r>
              <a:rPr lang="en-US" sz="1500" dirty="0" smtClean="0"/>
              <a:t>., &amp; </a:t>
            </a:r>
            <a:r>
              <a:rPr lang="en-US" sz="1500" dirty="0" err="1" smtClean="0"/>
              <a:t>Koffler</a:t>
            </a:r>
            <a:r>
              <a:rPr lang="en-US" sz="1500" dirty="0" smtClean="0"/>
              <a:t>, S. (1998). Proceedings of the Houston Conference on Specialty Education and Training in Clinical Neuropsychology. </a:t>
            </a:r>
            <a:r>
              <a:rPr lang="en-US" sz="1500" i="1" dirty="0" smtClean="0"/>
              <a:t>Archives of Clinical Neuropsychology, Special Issue,13,</a:t>
            </a:r>
            <a:r>
              <a:rPr lang="en-US" sz="1500" dirty="0" smtClean="0"/>
              <a:t> 2</a:t>
            </a:r>
            <a:r>
              <a:rPr lang="en-US" sz="1500" dirty="0" smtClean="0"/>
              <a:t>.</a:t>
            </a:r>
            <a:endParaRPr lang="en-US" sz="15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0"/>
            <a:ext cx="8229600" cy="5029200"/>
          </a:xfrm>
        </p:spPr>
        <p:txBody>
          <a:bodyPr>
            <a:normAutofit/>
          </a:bodyPr>
          <a:lstStyle/>
          <a:p>
            <a:pPr>
              <a:buNone/>
            </a:pPr>
            <a:r>
              <a:rPr lang="en-US" sz="1600" dirty="0" err="1" smtClean="0"/>
              <a:t>Kaslow</a:t>
            </a:r>
            <a:r>
              <a:rPr lang="en-US" sz="1600" dirty="0" smtClean="0"/>
              <a:t>, N. J., </a:t>
            </a:r>
            <a:r>
              <a:rPr lang="en-US" sz="1600" dirty="0" err="1" smtClean="0"/>
              <a:t>Grus</a:t>
            </a:r>
            <a:r>
              <a:rPr lang="en-US" sz="1600" dirty="0" smtClean="0"/>
              <a:t>, C. L., Campbell, L. F., </a:t>
            </a:r>
            <a:r>
              <a:rPr lang="en-US" sz="1600" dirty="0" err="1" smtClean="0"/>
              <a:t>Fouad</a:t>
            </a:r>
            <a:r>
              <a:rPr lang="en-US" sz="1600" dirty="0" smtClean="0"/>
              <a:t>, N. A., Hatcher, R. L., &amp; </a:t>
            </a:r>
            <a:r>
              <a:rPr lang="en-US" sz="1600" dirty="0" err="1" smtClean="0"/>
              <a:t>Rodolfa</a:t>
            </a:r>
            <a:r>
              <a:rPr lang="en-US" sz="1600" dirty="0" smtClean="0"/>
              <a:t>, E. R. (2009). Competency Assessment Toolkit for professional psychology. </a:t>
            </a:r>
            <a:r>
              <a:rPr lang="en-US" sz="1600" i="1" dirty="0" smtClean="0"/>
              <a:t>Training And Education In Professional Psychology</a:t>
            </a:r>
            <a:r>
              <a:rPr lang="en-US" sz="1600" dirty="0" smtClean="0"/>
              <a:t>, </a:t>
            </a:r>
            <a:r>
              <a:rPr lang="en-US" sz="1600" i="1" dirty="0" smtClean="0"/>
              <a:t>3</a:t>
            </a:r>
            <a:r>
              <a:rPr lang="en-US" sz="1600" dirty="0" smtClean="0"/>
              <a:t>(4, </a:t>
            </a:r>
            <a:r>
              <a:rPr lang="en-US" sz="1600" dirty="0" err="1" smtClean="0"/>
              <a:t>Suppl</a:t>
            </a:r>
            <a:r>
              <a:rPr lang="en-US" sz="1600" dirty="0" smtClean="0"/>
              <a:t>), S27-S45. doi:10.1037/a0015833 </a:t>
            </a:r>
          </a:p>
          <a:p>
            <a:pPr>
              <a:buNone/>
            </a:pPr>
            <a:r>
              <a:rPr lang="en-US" sz="1600" dirty="0" smtClean="0"/>
              <a:t>Knight, B. G.; </a:t>
            </a:r>
            <a:r>
              <a:rPr lang="en-US" sz="1600" dirty="0" err="1" smtClean="0"/>
              <a:t>Karel</a:t>
            </a:r>
            <a:r>
              <a:rPr lang="en-US" sz="1600" dirty="0" smtClean="0"/>
              <a:t>, M. J.; </a:t>
            </a:r>
            <a:r>
              <a:rPr lang="en-US" sz="1600" dirty="0" err="1" smtClean="0"/>
              <a:t>Hinrichsen</a:t>
            </a:r>
            <a:r>
              <a:rPr lang="en-US" sz="1600" dirty="0" smtClean="0"/>
              <a:t>, G. A.; Qualls, S. H., &amp; Duffy, M. (2009). Pikes Peak model for training in professional </a:t>
            </a:r>
            <a:r>
              <a:rPr lang="en-US" sz="1600" dirty="0" err="1" smtClean="0"/>
              <a:t>geropsychology</a:t>
            </a:r>
            <a:r>
              <a:rPr lang="en-US" sz="1600" dirty="0" smtClean="0"/>
              <a:t>.  </a:t>
            </a:r>
            <a:r>
              <a:rPr lang="en-US" sz="1600" i="1" dirty="0" smtClean="0"/>
              <a:t>American Psychologist, 64</a:t>
            </a:r>
            <a:r>
              <a:rPr lang="en-US" sz="1600" dirty="0" smtClean="0"/>
              <a:t>, 205-214. </a:t>
            </a:r>
            <a:r>
              <a:rPr lang="en-US" sz="1600" dirty="0" err="1" smtClean="0"/>
              <a:t>doi</a:t>
            </a:r>
            <a:r>
              <a:rPr lang="en-US" sz="1600" dirty="0" smtClean="0"/>
              <a:t>: </a:t>
            </a:r>
            <a:r>
              <a:rPr lang="en-US" sz="1600" dirty="0" smtClean="0">
                <a:hlinkClick r:id="rId2"/>
              </a:rPr>
              <a:t>10.1037/a0015059</a:t>
            </a:r>
            <a:r>
              <a:rPr lang="en-US" sz="1600" dirty="0" smtClean="0"/>
              <a:t> </a:t>
            </a:r>
          </a:p>
          <a:p>
            <a:pPr>
              <a:buNone/>
            </a:pPr>
            <a:r>
              <a:rPr lang="en-US" sz="1600" dirty="0" err="1" smtClean="0"/>
              <a:t>Mintz</a:t>
            </a:r>
            <a:r>
              <a:rPr lang="en-US" sz="1600" dirty="0" smtClean="0"/>
              <a:t>, L. B. &amp; </a:t>
            </a:r>
            <a:r>
              <a:rPr lang="en-US" sz="1600" dirty="0" err="1" smtClean="0"/>
              <a:t>Bieschke</a:t>
            </a:r>
            <a:r>
              <a:rPr lang="en-US" sz="1600" dirty="0" smtClean="0"/>
              <a:t>, K. J. (2009). Counseling psychology model training values statement addressing diversity: Development and introduction to the major contribution. The Counseling Psychologist, 37, 634-640. </a:t>
            </a:r>
            <a:r>
              <a:rPr lang="en-US" sz="1600" dirty="0" err="1" smtClean="0"/>
              <a:t>doi</a:t>
            </a:r>
            <a:r>
              <a:rPr lang="en-US" sz="1600" dirty="0" smtClean="0"/>
              <a:t>: </a:t>
            </a:r>
            <a:r>
              <a:rPr lang="en-US" sz="1600" dirty="0" smtClean="0">
                <a:hlinkClick r:id="rId3"/>
              </a:rPr>
              <a:t>10.1177/0011000009331923</a:t>
            </a:r>
            <a:endParaRPr lang="en-US" sz="1600" dirty="0" smtClean="0"/>
          </a:p>
          <a:p>
            <a:pPr>
              <a:buNone/>
            </a:pPr>
            <a:r>
              <a:rPr lang="en-US" sz="1600" dirty="0" err="1" smtClean="0"/>
              <a:t>Rodolfa</a:t>
            </a:r>
            <a:r>
              <a:rPr lang="en-US" sz="1600" dirty="0" smtClean="0"/>
              <a:t>, E,; Bent, R,; </a:t>
            </a:r>
            <a:r>
              <a:rPr lang="en-US" sz="1600" dirty="0" err="1" smtClean="0"/>
              <a:t>Eisman</a:t>
            </a:r>
            <a:r>
              <a:rPr lang="en-US" sz="1600" dirty="0" smtClean="0"/>
              <a:t>, E.; Nelson, P.; </a:t>
            </a:r>
            <a:r>
              <a:rPr lang="en-US" sz="1600" dirty="0" err="1" smtClean="0"/>
              <a:t>Rehm</a:t>
            </a:r>
            <a:r>
              <a:rPr lang="en-US" sz="1600" dirty="0" smtClean="0"/>
              <a:t>, L., &amp;  Ritchie, P. (2005). A cube model for competency development: Implications for psychology educators and regulators. </a:t>
            </a:r>
            <a:r>
              <a:rPr lang="en-US" sz="1600" i="1" dirty="0" smtClean="0"/>
              <a:t>Professional Psychology: Research and Practice, 36</a:t>
            </a:r>
            <a:r>
              <a:rPr lang="en-US" sz="1600" dirty="0" smtClean="0"/>
              <a:t>, 347-354.  </a:t>
            </a:r>
            <a:r>
              <a:rPr lang="en-US" sz="1600" dirty="0" err="1" smtClean="0"/>
              <a:t>doi</a:t>
            </a:r>
            <a:r>
              <a:rPr lang="en-US" sz="1600" dirty="0" smtClean="0"/>
              <a:t>: 10.1037/0735-7028.36.4.347</a:t>
            </a:r>
          </a:p>
          <a:p>
            <a:pPr>
              <a:buNone/>
            </a:pPr>
            <a:r>
              <a:rPr lang="en-US" sz="1600" dirty="0" err="1" smtClean="0"/>
              <a:t>Stiers</a:t>
            </a:r>
            <a:r>
              <a:rPr lang="en-US" sz="1600" dirty="0" smtClean="0"/>
              <a:t>, W., Hanson, S., Turner, A. P., </a:t>
            </a:r>
            <a:r>
              <a:rPr lang="en-US" sz="1600" dirty="0" err="1" smtClean="0"/>
              <a:t>Stucky</a:t>
            </a:r>
            <a:r>
              <a:rPr lang="en-US" sz="1600" dirty="0" smtClean="0"/>
              <a:t>, K.; </a:t>
            </a:r>
            <a:r>
              <a:rPr lang="en-US" sz="1600" dirty="0" err="1" smtClean="0"/>
              <a:t>Barisa</a:t>
            </a:r>
            <a:r>
              <a:rPr lang="en-US" sz="1600" dirty="0" smtClean="0"/>
              <a:t>, M. …&amp; </a:t>
            </a:r>
            <a:r>
              <a:rPr lang="en-US" sz="1600" dirty="0" err="1" smtClean="0"/>
              <a:t>Kuemmel</a:t>
            </a:r>
            <a:r>
              <a:rPr lang="en-US" sz="1600" dirty="0" smtClean="0"/>
              <a:t>, A. (2012). Guidelines for postdoctoral training in rehabilitation psychology. </a:t>
            </a:r>
            <a:r>
              <a:rPr lang="en-US" sz="1600" i="1" dirty="0" smtClean="0"/>
              <a:t>Rehabilitation Psychology, 57</a:t>
            </a:r>
            <a:r>
              <a:rPr lang="en-US" sz="1600" dirty="0" smtClean="0"/>
              <a:t>, 267-279. </a:t>
            </a:r>
            <a:r>
              <a:rPr lang="en-US" sz="1600" dirty="0" err="1" smtClean="0"/>
              <a:t>doi</a:t>
            </a:r>
            <a:r>
              <a:rPr lang="en-US" sz="1600" dirty="0" smtClean="0"/>
              <a:t>: </a:t>
            </a:r>
            <a:r>
              <a:rPr lang="en-US" sz="1600" dirty="0" smtClean="0">
                <a:hlinkClick r:id="rId4"/>
              </a:rPr>
              <a:t>10.1037/a0030774</a:t>
            </a:r>
            <a:endParaRPr lang="en-US" sz="1600" dirty="0" smtClean="0"/>
          </a:p>
          <a:p>
            <a:endParaRPr lang="en-US" dirty="0"/>
          </a:p>
        </p:txBody>
      </p:sp>
      <p:sp>
        <p:nvSpPr>
          <p:cNvPr id="3" name="Title 2"/>
          <p:cNvSpPr>
            <a:spLocks noGrp="1"/>
          </p:cNvSpPr>
          <p:nvPr>
            <p:ph type="title"/>
          </p:nvPr>
        </p:nvSpPr>
        <p:spPr/>
        <p:txBody>
          <a:bodyPr>
            <a:normAutofit/>
          </a:bodyPr>
          <a:lstStyle/>
          <a:p>
            <a:r>
              <a:rPr lang="en-US" sz="3600" dirty="0" smtClean="0"/>
              <a:t>References</a:t>
            </a:r>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381000"/>
            <a:ext cx="8686800" cy="1371600"/>
          </a:xfrm>
        </p:spPr>
        <p:txBody>
          <a:bodyPr>
            <a:normAutofit fontScale="90000"/>
          </a:bodyPr>
          <a:lstStyle/>
          <a:p>
            <a:pPr eaLnBrk="1" hangingPunct="1"/>
            <a:r>
              <a:rPr lang="en-US" sz="4000" smtClean="0"/>
              <a:t>History: </a:t>
            </a:r>
            <a:br>
              <a:rPr lang="en-US" sz="4000" smtClean="0"/>
            </a:br>
            <a:r>
              <a:rPr lang="en-US" sz="4000" smtClean="0"/>
              <a:t>Counseling Psychology Competencies</a:t>
            </a:r>
          </a:p>
        </p:txBody>
      </p:sp>
      <p:sp>
        <p:nvSpPr>
          <p:cNvPr id="6147" name="Rectangle 3"/>
          <p:cNvSpPr>
            <a:spLocks noGrp="1" noChangeArrowheads="1"/>
          </p:cNvSpPr>
          <p:nvPr>
            <p:ph type="body" idx="1"/>
          </p:nvPr>
        </p:nvSpPr>
        <p:spPr>
          <a:xfrm>
            <a:off x="304800" y="1676400"/>
            <a:ext cx="8229600" cy="4648200"/>
          </a:xfrm>
        </p:spPr>
        <p:txBody>
          <a:bodyPr/>
          <a:lstStyle/>
          <a:p>
            <a:pPr eaLnBrk="1" hangingPunct="1"/>
            <a:r>
              <a:rPr lang="en-US" dirty="0" smtClean="0"/>
              <a:t>In 2012, a joint task force between SCP and CCPTP was created to develop competencies for Counseling Psychology</a:t>
            </a:r>
          </a:p>
          <a:p>
            <a:pPr eaLnBrk="1" hangingPunct="1"/>
            <a:r>
              <a:rPr lang="en-US" dirty="0" smtClean="0"/>
              <a:t> In 2013, Counseling Psychology Competencies presented </a:t>
            </a:r>
            <a:r>
              <a:rPr lang="en-US" dirty="0" smtClean="0"/>
              <a:t>at</a:t>
            </a:r>
          </a:p>
          <a:p>
            <a:pPr eaLnBrk="1" hangingPunct="1">
              <a:buNone/>
            </a:pPr>
            <a:r>
              <a:rPr lang="en-US" dirty="0" smtClean="0"/>
              <a:t>  CCPTP </a:t>
            </a:r>
            <a:r>
              <a:rPr lang="en-US" dirty="0" smtClean="0"/>
              <a:t>midwinter meeting, </a:t>
            </a:r>
            <a:endParaRPr lang="en-US" dirty="0" smtClean="0"/>
          </a:p>
          <a:p>
            <a:pPr eaLnBrk="1" hangingPunct="1">
              <a:buNone/>
            </a:pPr>
            <a:r>
              <a:rPr lang="en-US" dirty="0" smtClean="0"/>
              <a:t>  and </a:t>
            </a:r>
            <a:r>
              <a:rPr lang="en-US" dirty="0" smtClean="0"/>
              <a:t>consequently </a:t>
            </a:r>
            <a:r>
              <a:rPr lang="en-US" dirty="0" smtClean="0"/>
              <a:t>posted</a:t>
            </a:r>
          </a:p>
          <a:p>
            <a:pPr eaLnBrk="1" hangingPunct="1">
              <a:buNone/>
            </a:pPr>
            <a:r>
              <a:rPr lang="en-US" dirty="0" smtClean="0"/>
              <a:t>  for </a:t>
            </a:r>
            <a:r>
              <a:rPr lang="en-US" dirty="0" smtClean="0"/>
              <a:t>two rounds of </a:t>
            </a:r>
            <a:r>
              <a:rPr lang="en-US" dirty="0" smtClean="0"/>
              <a:t>public</a:t>
            </a:r>
          </a:p>
          <a:p>
            <a:pPr eaLnBrk="1" hangingPunct="1">
              <a:buNone/>
            </a:pPr>
            <a:r>
              <a:rPr lang="en-US" dirty="0" smtClean="0"/>
              <a:t>  comment</a:t>
            </a:r>
          </a:p>
          <a:p>
            <a:pPr eaLnBrk="1" hangingPunct="1">
              <a:buNone/>
            </a:pPr>
            <a:r>
              <a:rPr lang="en-US" dirty="0" smtClean="0"/>
              <a:t> </a:t>
            </a:r>
            <a:r>
              <a:rPr lang="en-US" dirty="0" smtClean="0"/>
              <a:t>                            </a:t>
            </a:r>
            <a:endParaRPr lang="en-US" dirty="0" smtClean="0"/>
          </a:p>
        </p:txBody>
      </p:sp>
      <p:pic>
        <p:nvPicPr>
          <p:cNvPr id="4" name="Picture 3" descr="CommitteeCartoon.gif"/>
          <p:cNvPicPr>
            <a:picLocks noChangeAspect="1"/>
          </p:cNvPicPr>
          <p:nvPr/>
        </p:nvPicPr>
        <p:blipFill>
          <a:blip r:embed="rId2" cstate="print"/>
          <a:stretch>
            <a:fillRect/>
          </a:stretch>
        </p:blipFill>
        <p:spPr>
          <a:xfrm>
            <a:off x="6400800" y="3048000"/>
            <a:ext cx="2537460" cy="33832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381000"/>
            <a:ext cx="8686800" cy="1371600"/>
          </a:xfrm>
        </p:spPr>
        <p:txBody>
          <a:bodyPr>
            <a:normAutofit fontScale="90000"/>
          </a:bodyPr>
          <a:lstStyle/>
          <a:p>
            <a:pPr eaLnBrk="1" hangingPunct="1"/>
            <a:r>
              <a:rPr lang="en-US" sz="4000" smtClean="0"/>
              <a:t>History:</a:t>
            </a:r>
            <a:br>
              <a:rPr lang="en-US" sz="4000" smtClean="0"/>
            </a:br>
            <a:r>
              <a:rPr lang="en-US" sz="4000" smtClean="0"/>
              <a:t>Counseling Psychology Competencies</a:t>
            </a:r>
          </a:p>
        </p:txBody>
      </p:sp>
      <p:sp>
        <p:nvSpPr>
          <p:cNvPr id="7171" name="Rectangle 3"/>
          <p:cNvSpPr>
            <a:spLocks noGrp="1" noChangeArrowheads="1"/>
          </p:cNvSpPr>
          <p:nvPr>
            <p:ph type="body" idx="1"/>
          </p:nvPr>
        </p:nvSpPr>
        <p:spPr>
          <a:xfrm>
            <a:off x="457200" y="1676400"/>
            <a:ext cx="8229600" cy="4648200"/>
          </a:xfrm>
        </p:spPr>
        <p:txBody>
          <a:bodyPr>
            <a:normAutofit lnSpcReduction="10000"/>
          </a:bodyPr>
          <a:lstStyle/>
          <a:p>
            <a:pPr eaLnBrk="1" hangingPunct="1"/>
            <a:r>
              <a:rPr lang="en-US" sz="2800" dirty="0" smtClean="0"/>
              <a:t>July 2013: SCP approves the Counseling Psychology Competencies</a:t>
            </a:r>
          </a:p>
          <a:p>
            <a:pPr eaLnBrk="1" hangingPunct="1"/>
            <a:r>
              <a:rPr lang="en-US" sz="2800" dirty="0" smtClean="0"/>
              <a:t>November 2013: CCPTP membership endorses the Counseling Psychology Competencies by majority vote</a:t>
            </a:r>
          </a:p>
          <a:p>
            <a:pPr eaLnBrk="1" hangingPunct="1"/>
            <a:r>
              <a:rPr lang="en-US" sz="2800" dirty="0" smtClean="0"/>
              <a:t>Detailed descriptions of the STG timeline, composition, tasks and actions is available in the Counseling Psychology Competencies Rationale, which was distributed in fall of 2013 and is now on the CCPTP website under “Resources.”  </a:t>
            </a:r>
          </a:p>
          <a:p>
            <a:pPr eaLnBrk="1" hangingPunct="1">
              <a:buFont typeface="Wingdings" pitchFamily="2" charset="2"/>
              <a:buNone/>
            </a:pPr>
            <a:endParaRPr lang="en-US"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2286962"/>
          </a:xfrm>
        </p:spPr>
        <p:txBody>
          <a:bodyPr>
            <a:normAutofit/>
          </a:bodyPr>
          <a:lstStyle/>
          <a:p>
            <a:r>
              <a:rPr lang="en-US" dirty="0" smtClean="0"/>
              <a:t>Counseling Psychology Competencies: Current Status</a:t>
            </a:r>
            <a:endParaRPr lang="en-US" dirty="0"/>
          </a:p>
        </p:txBody>
      </p:sp>
      <p:sp>
        <p:nvSpPr>
          <p:cNvPr id="3" name="Subtitle 2"/>
          <p:cNvSpPr>
            <a:spLocks noGrp="1"/>
          </p:cNvSpPr>
          <p:nvPr>
            <p:ph type="subTitle" idx="1"/>
          </p:nvPr>
        </p:nvSpPr>
        <p:spPr/>
        <p:txBody>
          <a:bodyPr/>
          <a:lstStyle/>
          <a:p>
            <a:r>
              <a:rPr lang="en-US" dirty="0" smtClean="0"/>
              <a:t>Eric M Sauer</a:t>
            </a:r>
          </a:p>
          <a:p>
            <a:r>
              <a:rPr lang="en-US" dirty="0" smtClean="0"/>
              <a:t>Western Michigan University</a:t>
            </a:r>
            <a:endParaRPr lang="en-US" dirty="0"/>
          </a:p>
        </p:txBody>
      </p:sp>
    </p:spTree>
    <p:extLst>
      <p:ext uri="{BB962C8B-B14F-4D97-AF65-F5344CB8AC3E}">
        <p14:creationId xmlns:p14="http://schemas.microsoft.com/office/powerpoint/2010/main" xmlns="" val="252304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 world class psychotherapy researcher said: “don’t throw the baby in the bath water.”</a:t>
            </a:r>
            <a:endParaRPr lang="en-US" dirty="0"/>
          </a:p>
          <a:p>
            <a:endParaRPr lang="en-US" dirty="0" smtClean="0"/>
          </a:p>
          <a:p>
            <a:endParaRPr lang="en-US" dirty="0" smtClean="0"/>
          </a:p>
        </p:txBody>
      </p:sp>
      <p:sp>
        <p:nvSpPr>
          <p:cNvPr id="3" name="Title 2"/>
          <p:cNvSpPr>
            <a:spLocks noGrp="1"/>
          </p:cNvSpPr>
          <p:nvPr>
            <p:ph type="title"/>
          </p:nvPr>
        </p:nvSpPr>
        <p:spPr/>
        <p:txBody>
          <a:bodyPr/>
          <a:lstStyle/>
          <a:p>
            <a:r>
              <a:rPr lang="en-US" dirty="0" smtClean="0"/>
              <a:t>Subtitle:  Save the Baby	</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2438400"/>
            <a:ext cx="6492240" cy="34940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338576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748</TotalTime>
  <Words>2210</Words>
  <Application>Microsoft Office PowerPoint</Application>
  <PresentationFormat>On-screen Show (4:3)</PresentationFormat>
  <Paragraphs>241</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Concourse</vt:lpstr>
      <vt:lpstr>Counseling Psychology Competencies:</vt:lpstr>
      <vt:lpstr>History</vt:lpstr>
      <vt:lpstr>Early History</vt:lpstr>
      <vt:lpstr>History:  Benchmark Competencies</vt:lpstr>
      <vt:lpstr>History:  Increased Specialization</vt:lpstr>
      <vt:lpstr>History:  Counseling Psychology Competencies</vt:lpstr>
      <vt:lpstr>History: Counseling Psychology Competencies</vt:lpstr>
      <vt:lpstr>Counseling Psychology Competencies: Current Status</vt:lpstr>
      <vt:lpstr>Subtitle:  Save the Baby </vt:lpstr>
      <vt:lpstr>Clarification</vt:lpstr>
      <vt:lpstr>How do you feel about the benchmark competencies?</vt:lpstr>
      <vt:lpstr>What is your image of the benchmark competencies? </vt:lpstr>
      <vt:lpstr>Or is it more like this?</vt:lpstr>
      <vt:lpstr>Or maybe its like this…</vt:lpstr>
      <vt:lpstr>Overview  </vt:lpstr>
      <vt:lpstr>Competencies: Why?</vt:lpstr>
      <vt:lpstr>Fearless Team</vt:lpstr>
      <vt:lpstr>This was not our goal…</vt:lpstr>
      <vt:lpstr>But this was…</vt:lpstr>
      <vt:lpstr>3 Primary Ares</vt:lpstr>
      <vt:lpstr>3 Levels of Readiness </vt:lpstr>
      <vt:lpstr>We’re not alone…</vt:lpstr>
      <vt:lpstr>Level of Changes or Souping up</vt:lpstr>
      <vt:lpstr>Early on…</vt:lpstr>
      <vt:lpstr>Changes to Competencies </vt:lpstr>
      <vt:lpstr>1. Professional Identity</vt:lpstr>
      <vt:lpstr>Added several subsections and Behavioral Anchors</vt:lpstr>
      <vt:lpstr>2. Relationships </vt:lpstr>
      <vt:lpstr>3. Individual and Cultural Diversity</vt:lpstr>
      <vt:lpstr>4.  Professional Values and Attitudes</vt:lpstr>
      <vt:lpstr>5. Reflective Practice</vt:lpstr>
      <vt:lpstr>6. Scientific Knowledge and Methods</vt:lpstr>
      <vt:lpstr>7. Ethical and Legal Standards and Policy</vt:lpstr>
      <vt:lpstr>8. Advocacy</vt:lpstr>
      <vt:lpstr>9. Intervention</vt:lpstr>
      <vt:lpstr>10. Expectations and Roles</vt:lpstr>
      <vt:lpstr>11. Assessment</vt:lpstr>
      <vt:lpstr>12. Research and Evaluation</vt:lpstr>
      <vt:lpstr>13. Teaching</vt:lpstr>
      <vt:lpstr>Organizational Competencies</vt:lpstr>
      <vt:lpstr>So, where are we now?</vt:lpstr>
      <vt:lpstr>STG: Our mission is done…</vt:lpstr>
      <vt:lpstr>CoPsy Competencies should look more like us now, a better fit?</vt:lpstr>
      <vt:lpstr>Future Directions…</vt:lpstr>
      <vt:lpstr>Counseling Psychology Competencies: Future</vt:lpstr>
      <vt:lpstr>Overview  </vt:lpstr>
      <vt:lpstr>Competencies: Why?</vt:lpstr>
      <vt:lpstr>Dimensions of Competency Based Education</vt:lpstr>
      <vt:lpstr>Step 1:  Choose Clusters</vt:lpstr>
      <vt:lpstr>Step 2:  Choose Essential Components</vt:lpstr>
      <vt:lpstr>Step 3:  Choose Essential Components</vt:lpstr>
      <vt:lpstr>Slide 52</vt:lpstr>
      <vt:lpstr>Step 4: Choose/modify examples</vt:lpstr>
      <vt:lpstr>High level of CBE</vt:lpstr>
      <vt:lpstr>Competency Based Education: Implications</vt:lpstr>
      <vt:lpstr>CCPTP concerns</vt:lpstr>
      <vt:lpstr>References</vt:lpstr>
      <vt:lpstr>References</vt:lpstr>
    </vt:vector>
  </TitlesOfParts>
  <Company>UW-Milwaukee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BATO-IT</dc:creator>
  <cp:lastModifiedBy>Sally Stabb</cp:lastModifiedBy>
  <cp:revision>36</cp:revision>
  <dcterms:created xsi:type="dcterms:W3CDTF">2014-02-26T15:58:41Z</dcterms:created>
  <dcterms:modified xsi:type="dcterms:W3CDTF">2014-03-12T04:59:48Z</dcterms:modified>
</cp:coreProperties>
</file>