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notesMasterIdLst>
    <p:notesMasterId r:id="rId31"/>
  </p:notesMasterIdLst>
  <p:sldIdLst>
    <p:sldId id="256" r:id="rId2"/>
    <p:sldId id="290" r:id="rId3"/>
    <p:sldId id="342" r:id="rId4"/>
    <p:sldId id="257" r:id="rId5"/>
    <p:sldId id="300" r:id="rId6"/>
    <p:sldId id="305" r:id="rId7"/>
    <p:sldId id="307" r:id="rId8"/>
    <p:sldId id="260" r:id="rId9"/>
    <p:sldId id="341" r:id="rId10"/>
    <p:sldId id="284" r:id="rId11"/>
    <p:sldId id="327" r:id="rId12"/>
    <p:sldId id="328" r:id="rId13"/>
    <p:sldId id="330" r:id="rId14"/>
    <p:sldId id="329" r:id="rId15"/>
    <p:sldId id="332" r:id="rId16"/>
    <p:sldId id="333" r:id="rId17"/>
    <p:sldId id="334" r:id="rId18"/>
    <p:sldId id="335" r:id="rId19"/>
    <p:sldId id="336" r:id="rId20"/>
    <p:sldId id="337" r:id="rId21"/>
    <p:sldId id="338" r:id="rId22"/>
    <p:sldId id="339" r:id="rId23"/>
    <p:sldId id="340" r:id="rId24"/>
    <p:sldId id="295" r:id="rId25"/>
    <p:sldId id="299" r:id="rId26"/>
    <p:sldId id="316" r:id="rId27"/>
    <p:sldId id="317" r:id="rId28"/>
    <p:sldId id="289" r:id="rId29"/>
    <p:sldId id="263" r:id="rId30"/>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474" autoAdjust="0"/>
    <p:restoredTop sz="57296" autoAdjust="0"/>
  </p:normalViewPr>
  <p:slideViewPr>
    <p:cSldViewPr snapToGrid="0">
      <p:cViewPr varScale="1">
        <p:scale>
          <a:sx n="61" d="100"/>
          <a:sy n="61" d="100"/>
        </p:scale>
        <p:origin x="1584" y="20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82FAAAA2-DB3C-4943-90CF-1EFE13E87E9B}" type="datetimeFigureOut">
              <a:rPr lang="en-US" smtClean="0"/>
              <a:t>3/9/17</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8567E78A-73B6-4CCC-AD9F-84A13FE916F8}" type="slidenum">
              <a:rPr lang="en-US" smtClean="0"/>
              <a:t>‹#›</a:t>
            </a:fld>
            <a:endParaRPr lang="en-US"/>
          </a:p>
        </p:txBody>
      </p:sp>
    </p:spTree>
    <p:extLst>
      <p:ext uri="{BB962C8B-B14F-4D97-AF65-F5344CB8AC3E}">
        <p14:creationId xmlns:p14="http://schemas.microsoft.com/office/powerpoint/2010/main" val="2533727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a:t>
            </a:r>
            <a:endParaRPr lang="en-US"/>
          </a:p>
        </p:txBody>
      </p:sp>
      <p:sp>
        <p:nvSpPr>
          <p:cNvPr id="4" name="Slide Number Placeholder 3"/>
          <p:cNvSpPr>
            <a:spLocks noGrp="1"/>
          </p:cNvSpPr>
          <p:nvPr>
            <p:ph type="sldNum" sz="quarter" idx="10"/>
          </p:nvPr>
        </p:nvSpPr>
        <p:spPr/>
        <p:txBody>
          <a:bodyPr/>
          <a:lstStyle/>
          <a:p>
            <a:fld id="{8567E78A-73B6-4CCC-AD9F-84A13FE916F8}" type="slidenum">
              <a:rPr lang="en-US" smtClean="0"/>
              <a:t>1</a:t>
            </a:fld>
            <a:endParaRPr lang="en-US"/>
          </a:p>
        </p:txBody>
      </p:sp>
    </p:spTree>
    <p:extLst>
      <p:ext uri="{BB962C8B-B14F-4D97-AF65-F5344CB8AC3E}">
        <p14:creationId xmlns:p14="http://schemas.microsoft.com/office/powerpoint/2010/main" val="944979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10</a:t>
            </a:fld>
            <a:endParaRPr lang="en-US"/>
          </a:p>
        </p:txBody>
      </p:sp>
    </p:spTree>
    <p:extLst>
      <p:ext uri="{BB962C8B-B14F-4D97-AF65-F5344CB8AC3E}">
        <p14:creationId xmlns:p14="http://schemas.microsoft.com/office/powerpoint/2010/main" val="47862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11</a:t>
            </a:fld>
            <a:endParaRPr lang="en-US"/>
          </a:p>
        </p:txBody>
      </p:sp>
    </p:spTree>
    <p:extLst>
      <p:ext uri="{BB962C8B-B14F-4D97-AF65-F5344CB8AC3E}">
        <p14:creationId xmlns:p14="http://schemas.microsoft.com/office/powerpoint/2010/main" val="1405384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smtClean="0"/>
              <a:t> </a:t>
            </a:r>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12</a:t>
            </a:fld>
            <a:endParaRPr lang="en-US"/>
          </a:p>
        </p:txBody>
      </p:sp>
    </p:spTree>
    <p:extLst>
      <p:ext uri="{BB962C8B-B14F-4D97-AF65-F5344CB8AC3E}">
        <p14:creationId xmlns:p14="http://schemas.microsoft.com/office/powerpoint/2010/main" val="959019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dirty="0" smtClean="0"/>
              <a:t> </a:t>
            </a:r>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13</a:t>
            </a:fld>
            <a:endParaRPr lang="en-US"/>
          </a:p>
        </p:txBody>
      </p:sp>
    </p:spTree>
    <p:extLst>
      <p:ext uri="{BB962C8B-B14F-4D97-AF65-F5344CB8AC3E}">
        <p14:creationId xmlns:p14="http://schemas.microsoft.com/office/powerpoint/2010/main" val="1864079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14</a:t>
            </a:fld>
            <a:endParaRPr lang="en-US"/>
          </a:p>
        </p:txBody>
      </p:sp>
    </p:spTree>
    <p:extLst>
      <p:ext uri="{BB962C8B-B14F-4D97-AF65-F5344CB8AC3E}">
        <p14:creationId xmlns:p14="http://schemas.microsoft.com/office/powerpoint/2010/main" val="78002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15</a:t>
            </a:fld>
            <a:endParaRPr lang="en-US"/>
          </a:p>
        </p:txBody>
      </p:sp>
    </p:spTree>
    <p:extLst>
      <p:ext uri="{BB962C8B-B14F-4D97-AF65-F5344CB8AC3E}">
        <p14:creationId xmlns:p14="http://schemas.microsoft.com/office/powerpoint/2010/main" val="1308220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16</a:t>
            </a:fld>
            <a:endParaRPr lang="en-US"/>
          </a:p>
        </p:txBody>
      </p:sp>
    </p:spTree>
    <p:extLst>
      <p:ext uri="{BB962C8B-B14F-4D97-AF65-F5344CB8AC3E}">
        <p14:creationId xmlns:p14="http://schemas.microsoft.com/office/powerpoint/2010/main" val="847262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smtClean="0"/>
          </a:p>
        </p:txBody>
      </p:sp>
      <p:sp>
        <p:nvSpPr>
          <p:cNvPr id="4" name="Slide Number Placeholder 3"/>
          <p:cNvSpPr>
            <a:spLocks noGrp="1"/>
          </p:cNvSpPr>
          <p:nvPr>
            <p:ph type="sldNum" sz="quarter" idx="10"/>
          </p:nvPr>
        </p:nvSpPr>
        <p:spPr/>
        <p:txBody>
          <a:bodyPr/>
          <a:lstStyle/>
          <a:p>
            <a:fld id="{8567E78A-73B6-4CCC-AD9F-84A13FE916F8}" type="slidenum">
              <a:rPr lang="en-US" smtClean="0"/>
              <a:t>17</a:t>
            </a:fld>
            <a:endParaRPr lang="en-US"/>
          </a:p>
        </p:txBody>
      </p:sp>
    </p:spTree>
    <p:extLst>
      <p:ext uri="{BB962C8B-B14F-4D97-AF65-F5344CB8AC3E}">
        <p14:creationId xmlns:p14="http://schemas.microsoft.com/office/powerpoint/2010/main" val="1494915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18</a:t>
            </a:fld>
            <a:endParaRPr lang="en-US"/>
          </a:p>
        </p:txBody>
      </p:sp>
    </p:spTree>
    <p:extLst>
      <p:ext uri="{BB962C8B-B14F-4D97-AF65-F5344CB8AC3E}">
        <p14:creationId xmlns:p14="http://schemas.microsoft.com/office/powerpoint/2010/main" val="2121199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19</a:t>
            </a:fld>
            <a:endParaRPr lang="en-US"/>
          </a:p>
        </p:txBody>
      </p:sp>
    </p:spTree>
    <p:extLst>
      <p:ext uri="{BB962C8B-B14F-4D97-AF65-F5344CB8AC3E}">
        <p14:creationId xmlns:p14="http://schemas.microsoft.com/office/powerpoint/2010/main" val="129623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2</a:t>
            </a:fld>
            <a:endParaRPr lang="en-US"/>
          </a:p>
        </p:txBody>
      </p:sp>
    </p:spTree>
    <p:extLst>
      <p:ext uri="{BB962C8B-B14F-4D97-AF65-F5344CB8AC3E}">
        <p14:creationId xmlns:p14="http://schemas.microsoft.com/office/powerpoint/2010/main" val="254590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20</a:t>
            </a:fld>
            <a:endParaRPr lang="en-US"/>
          </a:p>
        </p:txBody>
      </p:sp>
    </p:spTree>
    <p:extLst>
      <p:ext uri="{BB962C8B-B14F-4D97-AF65-F5344CB8AC3E}">
        <p14:creationId xmlns:p14="http://schemas.microsoft.com/office/powerpoint/2010/main" val="615838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21</a:t>
            </a:fld>
            <a:endParaRPr lang="en-US"/>
          </a:p>
        </p:txBody>
      </p:sp>
    </p:spTree>
    <p:extLst>
      <p:ext uri="{BB962C8B-B14F-4D97-AF65-F5344CB8AC3E}">
        <p14:creationId xmlns:p14="http://schemas.microsoft.com/office/powerpoint/2010/main" val="1666663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22</a:t>
            </a:fld>
            <a:endParaRPr lang="en-US"/>
          </a:p>
        </p:txBody>
      </p:sp>
    </p:spTree>
    <p:extLst>
      <p:ext uri="{BB962C8B-B14F-4D97-AF65-F5344CB8AC3E}">
        <p14:creationId xmlns:p14="http://schemas.microsoft.com/office/powerpoint/2010/main" val="597404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23</a:t>
            </a:fld>
            <a:endParaRPr lang="en-US"/>
          </a:p>
        </p:txBody>
      </p:sp>
    </p:spTree>
    <p:extLst>
      <p:ext uri="{BB962C8B-B14F-4D97-AF65-F5344CB8AC3E}">
        <p14:creationId xmlns:p14="http://schemas.microsoft.com/office/powerpoint/2010/main" val="2114362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24</a:t>
            </a:fld>
            <a:endParaRPr lang="en-US"/>
          </a:p>
        </p:txBody>
      </p:sp>
    </p:spTree>
    <p:extLst>
      <p:ext uri="{BB962C8B-B14F-4D97-AF65-F5344CB8AC3E}">
        <p14:creationId xmlns:p14="http://schemas.microsoft.com/office/powerpoint/2010/main" val="1006463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baseline="0" dirty="0" smtClean="0"/>
          </a:p>
        </p:txBody>
      </p:sp>
      <p:sp>
        <p:nvSpPr>
          <p:cNvPr id="4" name="Slide Number Placeholder 3"/>
          <p:cNvSpPr>
            <a:spLocks noGrp="1"/>
          </p:cNvSpPr>
          <p:nvPr>
            <p:ph type="sldNum" sz="quarter" idx="10"/>
          </p:nvPr>
        </p:nvSpPr>
        <p:spPr/>
        <p:txBody>
          <a:bodyPr/>
          <a:lstStyle/>
          <a:p>
            <a:fld id="{8567E78A-73B6-4CCC-AD9F-84A13FE916F8}" type="slidenum">
              <a:rPr lang="en-US" smtClean="0"/>
              <a:t>25</a:t>
            </a:fld>
            <a:endParaRPr lang="en-US"/>
          </a:p>
        </p:txBody>
      </p:sp>
    </p:spTree>
    <p:extLst>
      <p:ext uri="{BB962C8B-B14F-4D97-AF65-F5344CB8AC3E}">
        <p14:creationId xmlns:p14="http://schemas.microsoft.com/office/powerpoint/2010/main" val="1906748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26</a:t>
            </a:fld>
            <a:endParaRPr lang="en-US"/>
          </a:p>
        </p:txBody>
      </p:sp>
    </p:spTree>
    <p:extLst>
      <p:ext uri="{BB962C8B-B14F-4D97-AF65-F5344CB8AC3E}">
        <p14:creationId xmlns:p14="http://schemas.microsoft.com/office/powerpoint/2010/main" val="2995798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27</a:t>
            </a:fld>
            <a:endParaRPr lang="en-US"/>
          </a:p>
        </p:txBody>
      </p:sp>
    </p:spTree>
    <p:extLst>
      <p:ext uri="{BB962C8B-B14F-4D97-AF65-F5344CB8AC3E}">
        <p14:creationId xmlns:p14="http://schemas.microsoft.com/office/powerpoint/2010/main" val="528597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p>
          <a:p>
            <a:r>
              <a:rPr lang="en-US" dirty="0" smtClean="0"/>
              <a:t> </a:t>
            </a:r>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28</a:t>
            </a:fld>
            <a:endParaRPr lang="en-US"/>
          </a:p>
        </p:txBody>
      </p:sp>
    </p:spTree>
    <p:extLst>
      <p:ext uri="{BB962C8B-B14F-4D97-AF65-F5344CB8AC3E}">
        <p14:creationId xmlns:p14="http://schemas.microsoft.com/office/powerpoint/2010/main" val="2261606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smtClean="0"/>
          </a:p>
          <a:p>
            <a:pPr lvl="1"/>
            <a:endParaRPr lang="en-US" dirty="0" smtClean="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29</a:t>
            </a:fld>
            <a:endParaRPr lang="en-US"/>
          </a:p>
        </p:txBody>
      </p:sp>
    </p:spTree>
    <p:extLst>
      <p:ext uri="{BB962C8B-B14F-4D97-AF65-F5344CB8AC3E}">
        <p14:creationId xmlns:p14="http://schemas.microsoft.com/office/powerpoint/2010/main" val="70829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3</a:t>
            </a:fld>
            <a:endParaRPr lang="en-US"/>
          </a:p>
        </p:txBody>
      </p:sp>
    </p:spTree>
    <p:extLst>
      <p:ext uri="{BB962C8B-B14F-4D97-AF65-F5344CB8AC3E}">
        <p14:creationId xmlns:p14="http://schemas.microsoft.com/office/powerpoint/2010/main" val="1091008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567E78A-73B6-4CCC-AD9F-84A13FE916F8}" type="slidenum">
              <a:rPr lang="en-US" smtClean="0"/>
              <a:t>4</a:t>
            </a:fld>
            <a:endParaRPr lang="en-US"/>
          </a:p>
        </p:txBody>
      </p:sp>
    </p:spTree>
    <p:extLst>
      <p:ext uri="{BB962C8B-B14F-4D97-AF65-F5344CB8AC3E}">
        <p14:creationId xmlns:p14="http://schemas.microsoft.com/office/powerpoint/2010/main" val="133955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5</a:t>
            </a:fld>
            <a:endParaRPr lang="en-US"/>
          </a:p>
        </p:txBody>
      </p:sp>
    </p:spTree>
    <p:extLst>
      <p:ext uri="{BB962C8B-B14F-4D97-AF65-F5344CB8AC3E}">
        <p14:creationId xmlns:p14="http://schemas.microsoft.com/office/powerpoint/2010/main" val="1210568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67E78A-73B6-4CCC-AD9F-84A13FE916F8}" type="slidenum">
              <a:rPr lang="en-US" smtClean="0"/>
              <a:t>6</a:t>
            </a:fld>
            <a:endParaRPr lang="en-US"/>
          </a:p>
        </p:txBody>
      </p:sp>
    </p:spTree>
    <p:extLst>
      <p:ext uri="{BB962C8B-B14F-4D97-AF65-F5344CB8AC3E}">
        <p14:creationId xmlns:p14="http://schemas.microsoft.com/office/powerpoint/2010/main" val="2952039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7</a:t>
            </a:fld>
            <a:endParaRPr lang="en-US"/>
          </a:p>
        </p:txBody>
      </p:sp>
    </p:spTree>
    <p:extLst>
      <p:ext uri="{BB962C8B-B14F-4D97-AF65-F5344CB8AC3E}">
        <p14:creationId xmlns:p14="http://schemas.microsoft.com/office/powerpoint/2010/main" val="3432131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8</a:t>
            </a:fld>
            <a:endParaRPr lang="en-US"/>
          </a:p>
        </p:txBody>
      </p:sp>
    </p:spTree>
    <p:extLst>
      <p:ext uri="{BB962C8B-B14F-4D97-AF65-F5344CB8AC3E}">
        <p14:creationId xmlns:p14="http://schemas.microsoft.com/office/powerpoint/2010/main" val="2824919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567E78A-73B6-4CCC-AD9F-84A13FE916F8}" type="slidenum">
              <a:rPr lang="en-US" smtClean="0"/>
              <a:t>9</a:t>
            </a:fld>
            <a:endParaRPr lang="en-US"/>
          </a:p>
        </p:txBody>
      </p:sp>
    </p:spTree>
    <p:extLst>
      <p:ext uri="{BB962C8B-B14F-4D97-AF65-F5344CB8AC3E}">
        <p14:creationId xmlns:p14="http://schemas.microsoft.com/office/powerpoint/2010/main" val="152207480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3/9/17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3/9/17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3/9/17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3/9/17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3/9/17</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3/9/17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3/9/17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3/9/17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3/9/17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3/9/17</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3/9/17</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4" Type="http://schemas.microsoft.com/office/2007/relationships/hdphoto" Target="../media/hdphoto1.wdp"/><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3/9/17</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tiff"/><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s://slate.adobe.com/cp/6whcp/" TargetMode="External"/><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hyperlink" Target="https://slate.adobe.com/cp/6whcp/" TargetMode="External"/><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7"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s://slate.adobe.com/cp/6whcp/" TargetMode="External"/><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s://slate.adobe.com/cp/6whcp/" TargetMode="External"/><Relationship Id="rId4" Type="http://schemas.openxmlformats.org/officeDocument/2006/relationships/image" Target="../media/image22.jpg"/><Relationship Id="rId5" Type="http://schemas.openxmlformats.org/officeDocument/2006/relationships/image" Target="../media/image23.jpg"/><Relationship Id="rId6" Type="http://schemas.openxmlformats.org/officeDocument/2006/relationships/image" Target="../media/image24.jpg"/><Relationship Id="rId7"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g"/><Relationship Id="rId6"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g"/><Relationship Id="rId5" Type="http://schemas.openxmlformats.org/officeDocument/2006/relationships/image" Target="../media/image39.jpg"/><Relationship Id="rId6"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png"/><Relationship Id="rId5"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png"/><Relationship Id="rId5" Type="http://schemas.openxmlformats.org/officeDocument/2006/relationships/image" Target="../media/image48.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jpg"/><Relationship Id="rId5"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g"/><Relationship Id="rId5" Type="http://schemas.openxmlformats.org/officeDocument/2006/relationships/image" Target="../media/image54.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www.youtube.com/watch?v=KOjWQm0Y2kY"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png"/><Relationship Id="rId5" Type="http://schemas.openxmlformats.org/officeDocument/2006/relationships/image" Target="../media/image10.jp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smtClean="0"/>
              <a:t>Social justice advocacy and responses to campus racism: Roles, Challenges and opportunities</a:t>
            </a:r>
            <a:endParaRPr lang="en-US" sz="5400" dirty="0"/>
          </a:p>
        </p:txBody>
      </p:sp>
      <p:sp>
        <p:nvSpPr>
          <p:cNvPr id="3" name="Subtitle 2"/>
          <p:cNvSpPr>
            <a:spLocks noGrp="1"/>
          </p:cNvSpPr>
          <p:nvPr>
            <p:ph type="subTitle" idx="1"/>
          </p:nvPr>
        </p:nvSpPr>
        <p:spPr>
          <a:xfrm>
            <a:off x="864896" y="4468031"/>
            <a:ext cx="8909724" cy="1069848"/>
          </a:xfrm>
        </p:spPr>
        <p:txBody>
          <a:bodyPr>
            <a:normAutofit/>
          </a:bodyPr>
          <a:lstStyle/>
          <a:p>
            <a:r>
              <a:rPr lang="en-US" dirty="0" smtClean="0"/>
              <a:t>Rachel L. Navarro		Belle Liang		Lisa Y. Flores</a:t>
            </a:r>
            <a:endParaRPr lang="en-US" dirty="0"/>
          </a:p>
          <a:p>
            <a:r>
              <a:rPr lang="en-US" dirty="0" smtClean="0"/>
              <a:t>U of North Dakota		Boston College	U of Missouri</a:t>
            </a:r>
            <a:endParaRPr lang="en-US" dirty="0"/>
          </a:p>
        </p:txBody>
      </p:sp>
    </p:spTree>
    <p:extLst>
      <p:ext uri="{BB962C8B-B14F-4D97-AF65-F5344CB8AC3E}">
        <p14:creationId xmlns:p14="http://schemas.microsoft.com/office/powerpoint/2010/main" val="203002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95" y="1436267"/>
            <a:ext cx="5557446" cy="5151967"/>
          </a:xfrm>
          <a:prstGeom prst="rect">
            <a:avLst/>
          </a:prstGeom>
          <a:ln w="57150">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2243" y="126095"/>
            <a:ext cx="4145647" cy="3326944"/>
          </a:xfrm>
          <a:prstGeom prst="rect">
            <a:avLst/>
          </a:prstGeom>
          <a:ln w="57150">
            <a:solidFill>
              <a:schemeClr val="tx1"/>
            </a:solidFill>
          </a:ln>
        </p:spPr>
      </p:pic>
      <p:sp>
        <p:nvSpPr>
          <p:cNvPr id="2" name="Title 1"/>
          <p:cNvSpPr>
            <a:spLocks noGrp="1"/>
          </p:cNvSpPr>
          <p:nvPr>
            <p:ph type="title"/>
          </p:nvPr>
        </p:nvSpPr>
        <p:spPr>
          <a:xfrm>
            <a:off x="1426018" y="0"/>
            <a:ext cx="5077623" cy="1609344"/>
          </a:xfrm>
          <a:ln w="57150">
            <a:noFill/>
          </a:ln>
        </p:spPr>
        <p:txBody>
          <a:bodyPr>
            <a:normAutofit/>
          </a:bodyPr>
          <a:lstStyle/>
          <a:p>
            <a:r>
              <a:rPr lang="en-US" sz="4800" dirty="0" smtClean="0"/>
              <a:t>Hunger strike &amp; </a:t>
            </a:r>
            <a:br>
              <a:rPr lang="en-US" sz="4800" dirty="0" smtClean="0"/>
            </a:br>
            <a:r>
              <a:rPr lang="en-US" sz="4800" dirty="0" smtClean="0"/>
              <a:t>Football boycott</a:t>
            </a:r>
            <a:endParaRPr lang="en-US" sz="4800" dirty="0"/>
          </a:p>
        </p:txBody>
      </p:sp>
      <p:pic>
        <p:nvPicPr>
          <p:cNvPr id="7" name="Picture 6"/>
          <p:cNvPicPr>
            <a:picLocks noChangeAspect="1"/>
          </p:cNvPicPr>
          <p:nvPr/>
        </p:nvPicPr>
        <p:blipFill>
          <a:blip r:embed="rId5"/>
          <a:stretch>
            <a:fillRect/>
          </a:stretch>
        </p:blipFill>
        <p:spPr>
          <a:xfrm>
            <a:off x="7039644" y="3715438"/>
            <a:ext cx="4310843" cy="2872796"/>
          </a:xfrm>
          <a:prstGeom prst="rect">
            <a:avLst/>
          </a:prstGeom>
          <a:ln w="57150">
            <a:solidFill>
              <a:schemeClr val="tx1"/>
            </a:solidFill>
          </a:ln>
        </p:spPr>
      </p:pic>
    </p:spTree>
    <p:extLst>
      <p:ext uri="{BB962C8B-B14F-4D97-AF65-F5344CB8AC3E}">
        <p14:creationId xmlns:p14="http://schemas.microsoft.com/office/powerpoint/2010/main" val="317740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Boston College</a:t>
            </a:r>
            <a:endParaRPr lang="en-US" dirty="0"/>
          </a:p>
        </p:txBody>
      </p:sp>
      <p:pic>
        <p:nvPicPr>
          <p:cNvPr id="4" name="Content Placeholder 3" descr="standwithmizzou.jpg">
            <a:hlinkClick r:id="rId3"/>
            <a:hlinkHover r:id="" action="ppaction://hlinkfile"/>
          </p:cNvPr>
          <p:cNvPicPr>
            <a:picLocks noGrp="1" noChangeAspect="1"/>
          </p:cNvPicPr>
          <p:nvPr>
            <p:ph idx="1"/>
          </p:nvPr>
        </p:nvPicPr>
        <p:blipFill>
          <a:blip r:embed="rId4">
            <a:extLst>
              <a:ext uri="{28A0092B-C50C-407E-A947-70E740481C1C}">
                <a14:useLocalDpi xmlns:a14="http://schemas.microsoft.com/office/drawing/2010/main" val="0"/>
              </a:ext>
            </a:extLst>
          </a:blip>
          <a:srcRect t="19718" b="19718"/>
          <a:stretch>
            <a:fillRect/>
          </a:stretch>
        </p:blipFill>
        <p:spPr>
          <a:xfrm>
            <a:off x="1069975" y="2120900"/>
            <a:ext cx="10058400" cy="4051300"/>
          </a:xfrm>
        </p:spPr>
      </p:pic>
    </p:spTree>
    <p:extLst>
      <p:ext uri="{BB962C8B-B14F-4D97-AF65-F5344CB8AC3E}">
        <p14:creationId xmlns:p14="http://schemas.microsoft.com/office/powerpoint/2010/main" val="136533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a:hlinkHover r:id="" action="ppaction://hlinkfile"/>
          </p:cNvPr>
          <p:cNvPicPr>
            <a:picLocks noGrp="1" noChangeAspect="1"/>
          </p:cNvPicPr>
          <p:nvPr>
            <p:ph idx="1"/>
          </p:nvPr>
        </p:nvPicPr>
        <p:blipFill>
          <a:blip r:embed="rId4">
            <a:extLst>
              <a:ext uri="{28A0092B-C50C-407E-A947-70E740481C1C}">
                <a14:useLocalDpi xmlns:a14="http://schemas.microsoft.com/office/drawing/2010/main" val="0"/>
              </a:ext>
            </a:extLst>
          </a:blip>
          <a:srcRect l="-9" r="-9"/>
          <a:stretch>
            <a:fillRect/>
          </a:stretch>
        </p:blipFill>
        <p:spPr>
          <a:xfrm>
            <a:off x="4297431" y="0"/>
            <a:ext cx="3822700" cy="4051300"/>
          </a:xfrm>
        </p:spPr>
      </p:pic>
      <p:pic>
        <p:nvPicPr>
          <p:cNvPr id="5" name="Content Placeholder 3">
            <a:hlinkClick r:id="rId3"/>
            <a:hlinkHover r:id=""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70098"/>
            <a:ext cx="4541009" cy="4559123"/>
          </a:xfrm>
          <a:prstGeom prst="rect">
            <a:avLst/>
          </a:prstGeom>
        </p:spPr>
      </p:pic>
      <p:pic>
        <p:nvPicPr>
          <p:cNvPr id="6" name="Content Placeholder 3">
            <a:hlinkClick r:id="rId3"/>
            <a:hlinkHover r:id="" action="ppaction://hlinkfil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9207" y="3871000"/>
            <a:ext cx="3959065" cy="2987000"/>
          </a:xfrm>
          <a:prstGeom prst="rect">
            <a:avLst/>
          </a:prstGeom>
        </p:spPr>
      </p:pic>
      <p:pic>
        <p:nvPicPr>
          <p:cNvPr id="7" name="Content Placeholder 3">
            <a:hlinkClick r:id="rId3"/>
            <a:hlinkHover r:id="" action="ppaction://hlinkfil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73070" y="2452703"/>
            <a:ext cx="3718930" cy="4405297"/>
          </a:xfrm>
          <a:prstGeom prst="rect">
            <a:avLst/>
          </a:prstGeom>
        </p:spPr>
      </p:pic>
    </p:spTree>
    <p:extLst>
      <p:ext uri="{BB962C8B-B14F-4D97-AF65-F5344CB8AC3E}">
        <p14:creationId xmlns:p14="http://schemas.microsoft.com/office/powerpoint/2010/main" val="13128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a:hlinkHover r:id="" action="ppaction://hlinkfile"/>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392709" y="191346"/>
            <a:ext cx="5236948" cy="6666653"/>
          </a:xfrm>
        </p:spPr>
      </p:pic>
    </p:spTree>
    <p:extLst>
      <p:ext uri="{BB962C8B-B14F-4D97-AF65-F5344CB8AC3E}">
        <p14:creationId xmlns:p14="http://schemas.microsoft.com/office/powerpoint/2010/main" val="102472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a:hlinkHover r:id="" action="ppaction://hlinkfile"/>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65709" y="3001054"/>
            <a:ext cx="2680447" cy="2327068"/>
          </a:xfrm>
        </p:spPr>
      </p:pic>
      <p:pic>
        <p:nvPicPr>
          <p:cNvPr id="7" name="Content Placeholder 3">
            <a:hlinkClick r:id="rId3"/>
            <a:hlinkHover r:id="" action="ppaction://hlinkfile"/>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550341" y="4638281"/>
            <a:ext cx="2679700" cy="2009775"/>
          </a:xfrm>
          <a:prstGeom prst="rect">
            <a:avLst/>
          </a:prstGeom>
        </p:spPr>
      </p:pic>
      <p:pic>
        <p:nvPicPr>
          <p:cNvPr id="8" name="Content Placeholder 3">
            <a:hlinkClick r:id="rId3"/>
            <a:hlinkHover r:id="" action="ppaction://hlinkfil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9288" y="3992572"/>
            <a:ext cx="2327068" cy="2327068"/>
          </a:xfrm>
          <a:prstGeom prst="rect">
            <a:avLst/>
          </a:prstGeom>
        </p:spPr>
      </p:pic>
      <p:pic>
        <p:nvPicPr>
          <p:cNvPr id="9" name="Content Placeholder 3">
            <a:hlinkClick r:id="rId3"/>
            <a:hlinkHover r:id="" action="ppaction://hlinkfil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6693" y="-100"/>
            <a:ext cx="5028167" cy="4714160"/>
          </a:xfrm>
          <a:prstGeom prst="rect">
            <a:avLst/>
          </a:prstGeom>
        </p:spPr>
      </p:pic>
    </p:spTree>
    <p:extLst>
      <p:ext uri="{BB962C8B-B14F-4D97-AF65-F5344CB8AC3E}">
        <p14:creationId xmlns:p14="http://schemas.microsoft.com/office/powerpoint/2010/main" val="137203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 of North Dakota</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1751" y="4740842"/>
            <a:ext cx="5143500" cy="1574800"/>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1946" y="2093976"/>
            <a:ext cx="4826302" cy="251258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9048" y="4852509"/>
            <a:ext cx="4290599" cy="1795780"/>
          </a:xfrm>
          <a:prstGeom prst="rect">
            <a:avLst/>
          </a:prstGeom>
        </p:spPr>
      </p:pic>
      <p:pic>
        <p:nvPicPr>
          <p:cNvPr id="8"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7251" y="1872392"/>
            <a:ext cx="3492500" cy="2324100"/>
          </a:xfrm>
          <a:prstGeom prst="rect">
            <a:avLst/>
          </a:prstGeom>
        </p:spPr>
      </p:pic>
    </p:spTree>
    <p:extLst>
      <p:ext uri="{BB962C8B-B14F-4D97-AF65-F5344CB8AC3E}">
        <p14:creationId xmlns:p14="http://schemas.microsoft.com/office/powerpoint/2010/main" val="208559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84914" y="174171"/>
            <a:ext cx="6727372" cy="6683829"/>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143" y="2231571"/>
            <a:ext cx="3810000" cy="2133600"/>
          </a:xfrm>
          <a:prstGeom prst="rect">
            <a:avLst/>
          </a:prstGeom>
        </p:spPr>
      </p:pic>
      <p:sp>
        <p:nvSpPr>
          <p:cNvPr id="8" name="TextBox 7"/>
          <p:cNvSpPr txBox="1"/>
          <p:nvPr/>
        </p:nvSpPr>
        <p:spPr>
          <a:xfrm>
            <a:off x="0" y="370113"/>
            <a:ext cx="4082143" cy="861774"/>
          </a:xfrm>
          <a:prstGeom prst="rect">
            <a:avLst/>
          </a:prstGeom>
          <a:noFill/>
        </p:spPr>
        <p:txBody>
          <a:bodyPr wrap="square" rtlCol="0">
            <a:spAutoFit/>
          </a:bodyPr>
          <a:lstStyle/>
          <a:p>
            <a:r>
              <a:rPr lang="en-US" sz="2500" b="1" dirty="0" smtClean="0"/>
              <a:t>Long History of Racial Tension on Campus</a:t>
            </a:r>
            <a:endParaRPr lang="en-US" sz="2500" b="1" dirty="0"/>
          </a:p>
        </p:txBody>
      </p:sp>
    </p:spTree>
    <p:extLst>
      <p:ext uri="{BB962C8B-B14F-4D97-AF65-F5344CB8AC3E}">
        <p14:creationId xmlns:p14="http://schemas.microsoft.com/office/powerpoint/2010/main" val="132523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5135" y="444500"/>
            <a:ext cx="5206106" cy="3191329"/>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0600" y="128815"/>
            <a:ext cx="2425700" cy="33528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1259" y="509815"/>
            <a:ext cx="2730500" cy="29718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9538" y="4386943"/>
            <a:ext cx="3797300" cy="21336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9143" y="3635829"/>
            <a:ext cx="3315607" cy="3220357"/>
          </a:xfrm>
          <a:prstGeom prst="rect">
            <a:avLst/>
          </a:prstGeom>
        </p:spPr>
      </p:pic>
    </p:spTree>
    <p:extLst>
      <p:ext uri="{BB962C8B-B14F-4D97-AF65-F5344CB8AC3E}">
        <p14:creationId xmlns:p14="http://schemas.microsoft.com/office/powerpoint/2010/main" val="174700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52054" y="522514"/>
            <a:ext cx="3831772" cy="2460172"/>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5081" y="3442820"/>
            <a:ext cx="3810000" cy="311819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282" y="307735"/>
            <a:ext cx="3891892" cy="288973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282" y="3739803"/>
            <a:ext cx="4603624" cy="2821214"/>
          </a:xfrm>
          <a:prstGeom prst="rect">
            <a:avLst/>
          </a:prstGeom>
        </p:spPr>
      </p:pic>
    </p:spTree>
    <p:extLst>
      <p:ext uri="{BB962C8B-B14F-4D97-AF65-F5344CB8AC3E}">
        <p14:creationId xmlns:p14="http://schemas.microsoft.com/office/powerpoint/2010/main" val="163158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93508" y="3853542"/>
            <a:ext cx="5401733" cy="2841171"/>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60" y="117928"/>
            <a:ext cx="6254037" cy="351971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1126" y="250370"/>
            <a:ext cx="3788229" cy="3283857"/>
          </a:xfrm>
          <a:prstGeom prst="rect">
            <a:avLst/>
          </a:prstGeom>
        </p:spPr>
      </p:pic>
    </p:spTree>
    <p:extLst>
      <p:ext uri="{BB962C8B-B14F-4D97-AF65-F5344CB8AC3E}">
        <p14:creationId xmlns:p14="http://schemas.microsoft.com/office/powerpoint/2010/main" val="89091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912" y="371242"/>
            <a:ext cx="5755447" cy="1569660"/>
          </a:xfrm>
          <a:prstGeom prst="rect">
            <a:avLst/>
          </a:prstGeom>
        </p:spPr>
        <p:txBody>
          <a:bodyPr wrap="square">
            <a:spAutoFit/>
          </a:bodyPr>
          <a:lstStyle/>
          <a:p>
            <a:r>
              <a:rPr lang="en-US" sz="2400" b="1" dirty="0" smtClean="0">
                <a:solidFill>
                  <a:prstClr val="black"/>
                </a:solidFill>
              </a:rPr>
              <a:t>Campus Protests Are Spreading Like Wildfire (Mother Jones)</a:t>
            </a:r>
          </a:p>
          <a:p>
            <a:pPr algn="ctr"/>
            <a:r>
              <a:rPr lang="fr-FR" sz="4800" dirty="0" smtClean="0">
                <a:solidFill>
                  <a:prstClr val="black"/>
                </a:solidFill>
                <a:latin typeface="FontAwesome" charset="0"/>
              </a:rPr>
              <a:t>	</a:t>
            </a:r>
            <a:endParaRPr lang="en-US" dirty="0"/>
          </a:p>
        </p:txBody>
      </p:sp>
      <p:sp>
        <p:nvSpPr>
          <p:cNvPr id="14" name="Rectangle 13"/>
          <p:cNvSpPr/>
          <p:nvPr/>
        </p:nvSpPr>
        <p:spPr>
          <a:xfrm>
            <a:off x="6206314" y="709957"/>
            <a:ext cx="6047757" cy="1200329"/>
          </a:xfrm>
          <a:prstGeom prst="rect">
            <a:avLst/>
          </a:prstGeom>
        </p:spPr>
        <p:txBody>
          <a:bodyPr wrap="square">
            <a:spAutoFit/>
          </a:bodyPr>
          <a:lstStyle/>
          <a:p>
            <a:r>
              <a:rPr lang="en-US" sz="2400" b="1" dirty="0">
                <a:solidFill>
                  <a:prstClr val="black"/>
                </a:solidFill>
              </a:rPr>
              <a:t>What's </a:t>
            </a:r>
            <a:r>
              <a:rPr lang="en-US" sz="2400" b="1" dirty="0" smtClean="0">
                <a:solidFill>
                  <a:prstClr val="black"/>
                </a:solidFill>
              </a:rPr>
              <a:t>Different </a:t>
            </a:r>
            <a:r>
              <a:rPr lang="en-US" sz="2400" b="1" dirty="0">
                <a:solidFill>
                  <a:prstClr val="black"/>
                </a:solidFill>
              </a:rPr>
              <a:t>about the </a:t>
            </a:r>
            <a:r>
              <a:rPr lang="en-US" sz="2400" b="1" dirty="0" smtClean="0">
                <a:solidFill>
                  <a:prstClr val="black"/>
                </a:solidFill>
              </a:rPr>
              <a:t>Latest </a:t>
            </a:r>
            <a:r>
              <a:rPr lang="en-US" sz="2400" b="1" dirty="0">
                <a:solidFill>
                  <a:prstClr val="black"/>
                </a:solidFill>
              </a:rPr>
              <a:t>W</a:t>
            </a:r>
            <a:r>
              <a:rPr lang="en-US" sz="2400" b="1" dirty="0" smtClean="0">
                <a:solidFill>
                  <a:prstClr val="black"/>
                </a:solidFill>
              </a:rPr>
              <a:t>ave </a:t>
            </a:r>
            <a:r>
              <a:rPr lang="en-US" sz="2400" b="1" dirty="0">
                <a:solidFill>
                  <a:prstClr val="black"/>
                </a:solidFill>
              </a:rPr>
              <a:t>of </a:t>
            </a:r>
            <a:r>
              <a:rPr lang="en-US" sz="2400" b="1" dirty="0" smtClean="0">
                <a:solidFill>
                  <a:prstClr val="black"/>
                </a:solidFill>
              </a:rPr>
              <a:t>College Activism? (Los Angeles Times)</a:t>
            </a:r>
            <a:endParaRPr lang="en-US" sz="2400" b="1" dirty="0"/>
          </a:p>
        </p:txBody>
      </p:sp>
      <p:sp>
        <p:nvSpPr>
          <p:cNvPr id="16" name="TextBox 15"/>
          <p:cNvSpPr txBox="1"/>
          <p:nvPr/>
        </p:nvSpPr>
        <p:spPr>
          <a:xfrm>
            <a:off x="2188030" y="2633400"/>
            <a:ext cx="7726228" cy="1754326"/>
          </a:xfrm>
          <a:prstGeom prst="rect">
            <a:avLst/>
          </a:prstGeom>
          <a:noFill/>
        </p:spPr>
        <p:txBody>
          <a:bodyPr wrap="square" rtlCol="0">
            <a:spAutoFit/>
          </a:bodyPr>
          <a:lstStyle/>
          <a:p>
            <a:pPr algn="ctr"/>
            <a:r>
              <a:rPr lang="en-US" sz="5400" b="1" dirty="0" smtClean="0">
                <a:ln w="22225">
                  <a:solidFill>
                    <a:schemeClr val="tx1"/>
                  </a:solidFill>
                  <a:prstDash val="solid"/>
                </a:ln>
                <a:solidFill>
                  <a:srgbClr val="FFD579"/>
                </a:solidFill>
              </a:rPr>
              <a:t>CAMPUS PROTESTS </a:t>
            </a:r>
          </a:p>
          <a:p>
            <a:pPr algn="ctr"/>
            <a:r>
              <a:rPr lang="en-US" sz="5400" b="1" dirty="0" smtClean="0">
                <a:ln w="22225">
                  <a:solidFill>
                    <a:schemeClr val="tx1"/>
                  </a:solidFill>
                  <a:prstDash val="solid"/>
                </a:ln>
                <a:solidFill>
                  <a:srgbClr val="FFD579"/>
                </a:solidFill>
              </a:rPr>
              <a:t>AGAINST RACISM </a:t>
            </a:r>
            <a:endParaRPr lang="en-US" sz="5400" b="1" dirty="0">
              <a:ln w="22225">
                <a:solidFill>
                  <a:schemeClr val="tx1"/>
                </a:solidFill>
                <a:prstDash val="solid"/>
              </a:ln>
              <a:solidFill>
                <a:srgbClr val="FFD579"/>
              </a:solidFill>
            </a:endParaRPr>
          </a:p>
        </p:txBody>
      </p:sp>
      <p:sp>
        <p:nvSpPr>
          <p:cNvPr id="2" name="TextBox 1"/>
          <p:cNvSpPr txBox="1"/>
          <p:nvPr/>
        </p:nvSpPr>
        <p:spPr>
          <a:xfrm>
            <a:off x="3213914" y="5833953"/>
            <a:ext cx="6700343" cy="830997"/>
          </a:xfrm>
          <a:prstGeom prst="rect">
            <a:avLst/>
          </a:prstGeom>
          <a:noFill/>
        </p:spPr>
        <p:txBody>
          <a:bodyPr wrap="square" rtlCol="0">
            <a:spAutoFit/>
          </a:bodyPr>
          <a:lstStyle/>
          <a:p>
            <a:r>
              <a:rPr lang="en-US" sz="2400" b="1" dirty="0" smtClean="0"/>
              <a:t>Racial Discrimination Protests Ignite at Colleges across the U.S. (New York Times)</a:t>
            </a:r>
            <a:endParaRPr lang="en-US" sz="2400" b="1" dirty="0"/>
          </a:p>
        </p:txBody>
      </p:sp>
      <p:sp>
        <p:nvSpPr>
          <p:cNvPr id="3" name="TextBox 2"/>
          <p:cNvSpPr txBox="1"/>
          <p:nvPr/>
        </p:nvSpPr>
        <p:spPr>
          <a:xfrm>
            <a:off x="1283579" y="1733601"/>
            <a:ext cx="5053364" cy="830997"/>
          </a:xfrm>
          <a:prstGeom prst="rect">
            <a:avLst/>
          </a:prstGeom>
          <a:noFill/>
        </p:spPr>
        <p:txBody>
          <a:bodyPr wrap="square" rtlCol="0">
            <a:spAutoFit/>
          </a:bodyPr>
          <a:lstStyle/>
          <a:p>
            <a:r>
              <a:rPr lang="en-US" sz="2400" b="1" dirty="0" smtClean="0"/>
              <a:t>Epidemic of Racist Incidents (Inside Higher Education)</a:t>
            </a:r>
            <a:endParaRPr lang="en-US" sz="2400" b="1" dirty="0"/>
          </a:p>
        </p:txBody>
      </p:sp>
      <p:sp>
        <p:nvSpPr>
          <p:cNvPr id="11" name="TextBox 10"/>
          <p:cNvSpPr txBox="1"/>
          <p:nvPr/>
        </p:nvSpPr>
        <p:spPr>
          <a:xfrm>
            <a:off x="7007255" y="4510675"/>
            <a:ext cx="5246816" cy="1200329"/>
          </a:xfrm>
          <a:prstGeom prst="rect">
            <a:avLst/>
          </a:prstGeom>
          <a:noFill/>
        </p:spPr>
        <p:txBody>
          <a:bodyPr wrap="square" rtlCol="0">
            <a:spAutoFit/>
          </a:bodyPr>
          <a:lstStyle/>
          <a:p>
            <a:r>
              <a:rPr lang="en-US" sz="2400" b="1" dirty="0" smtClean="0"/>
              <a:t>University Students hold Anti-Racism Protests across U.S. (The Guardian)</a:t>
            </a:r>
            <a:endParaRPr lang="en-US" sz="2400" b="1" dirty="0"/>
          </a:p>
        </p:txBody>
      </p:sp>
      <p:sp>
        <p:nvSpPr>
          <p:cNvPr id="12" name="TextBox 11"/>
          <p:cNvSpPr txBox="1"/>
          <p:nvPr/>
        </p:nvSpPr>
        <p:spPr>
          <a:xfrm>
            <a:off x="306912" y="4348644"/>
            <a:ext cx="6179932" cy="830997"/>
          </a:xfrm>
          <a:prstGeom prst="rect">
            <a:avLst/>
          </a:prstGeom>
          <a:noFill/>
        </p:spPr>
        <p:txBody>
          <a:bodyPr wrap="square" rtlCol="0">
            <a:spAutoFit/>
          </a:bodyPr>
          <a:lstStyle/>
          <a:p>
            <a:r>
              <a:rPr lang="en-US" sz="2400" b="1" dirty="0" smtClean="0"/>
              <a:t>Racism on College Campuses: Students on Where We are Now (USA Today)</a:t>
            </a:r>
            <a:endParaRPr lang="en-US" sz="2400" b="1" dirty="0"/>
          </a:p>
        </p:txBody>
      </p:sp>
    </p:spTree>
    <p:extLst>
      <p:ext uri="{BB962C8B-B14F-4D97-AF65-F5344CB8AC3E}">
        <p14:creationId xmlns:p14="http://schemas.microsoft.com/office/powerpoint/2010/main" val="27759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26875" y="172995"/>
            <a:ext cx="4893276" cy="6030097"/>
          </a:xfr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9242"/>
            <a:ext cx="6844355" cy="3311611"/>
          </a:xfrm>
          <a:prstGeom prst="rect">
            <a:avLst/>
          </a:prstGeom>
        </p:spPr>
      </p:pic>
    </p:spTree>
    <p:extLst>
      <p:ext uri="{BB962C8B-B14F-4D97-AF65-F5344CB8AC3E}">
        <p14:creationId xmlns:p14="http://schemas.microsoft.com/office/powerpoint/2010/main" val="170240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86801" y="3049571"/>
            <a:ext cx="6705200" cy="3808429"/>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5486800" cy="6858000"/>
          </a:xfrm>
          <a:prstGeom prst="rect">
            <a:avLst/>
          </a:prstGeom>
        </p:spPr>
      </p:pic>
      <p:pic>
        <p:nvPicPr>
          <p:cNvPr id="5"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486800" y="0"/>
            <a:ext cx="6705200" cy="3049571"/>
          </a:xfrm>
        </p:spPr>
      </p:pic>
    </p:spTree>
    <p:extLst>
      <p:ext uri="{BB962C8B-B14F-4D97-AF65-F5344CB8AC3E}">
        <p14:creationId xmlns:p14="http://schemas.microsoft.com/office/powerpoint/2010/main" val="136321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09" y="156536"/>
            <a:ext cx="6060778" cy="220165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586" y="0"/>
            <a:ext cx="5395913"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442" y="2358189"/>
            <a:ext cx="6761747" cy="4499811"/>
          </a:xfrm>
          <a:prstGeom prst="rect">
            <a:avLst/>
          </a:prstGeom>
        </p:spPr>
      </p:pic>
    </p:spTree>
    <p:extLst>
      <p:ext uri="{BB962C8B-B14F-4D97-AF65-F5344CB8AC3E}">
        <p14:creationId xmlns:p14="http://schemas.microsoft.com/office/powerpoint/2010/main" val="3261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7532" y="0"/>
            <a:ext cx="6402673" cy="3608173"/>
          </a:xfr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7990" y="0"/>
            <a:ext cx="548401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531" y="3608173"/>
            <a:ext cx="6402673" cy="3293076"/>
          </a:xfrm>
          <a:prstGeom prst="rect">
            <a:avLst/>
          </a:prstGeom>
        </p:spPr>
      </p:pic>
    </p:spTree>
    <p:extLst>
      <p:ext uri="{BB962C8B-B14F-4D97-AF65-F5344CB8AC3E}">
        <p14:creationId xmlns:p14="http://schemas.microsoft.com/office/powerpoint/2010/main" val="108862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067" y="254000"/>
            <a:ext cx="8898822" cy="6400800"/>
          </a:xfrm>
          <a:prstGeom prst="rect">
            <a:avLst/>
          </a:prstGeom>
          <a:ln>
            <a:solidFill>
              <a:schemeClr val="tx1"/>
            </a:solidFill>
          </a:ln>
        </p:spPr>
      </p:pic>
    </p:spTree>
    <p:extLst>
      <p:ext uri="{BB962C8B-B14F-4D97-AF65-F5344CB8AC3E}">
        <p14:creationId xmlns:p14="http://schemas.microsoft.com/office/powerpoint/2010/main" val="211674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itle 4"/>
          <p:cNvSpPr>
            <a:spLocks noGrp="1"/>
          </p:cNvSpPr>
          <p:nvPr>
            <p:ph type="title"/>
          </p:nvPr>
        </p:nvSpPr>
        <p:spPr/>
        <p:txBody>
          <a:bodyPr/>
          <a:lstStyle/>
          <a:p>
            <a:r>
              <a:rPr lang="en-US" dirty="0" smtClean="0"/>
              <a:t>Main issues facing higher education</a:t>
            </a:r>
            <a:endParaRPr lang="en-US" dirty="0"/>
          </a:p>
        </p:txBody>
      </p:sp>
      <p:sp>
        <p:nvSpPr>
          <p:cNvPr id="6" name="Vertical Text Placeholder 5"/>
          <p:cNvSpPr>
            <a:spLocks noGrp="1"/>
          </p:cNvSpPr>
          <p:nvPr>
            <p:ph idx="1"/>
          </p:nvPr>
        </p:nvSpPr>
        <p:spPr/>
        <p:txBody>
          <a:bodyPr>
            <a:normAutofit fontScale="85000" lnSpcReduction="20000"/>
          </a:bodyPr>
          <a:lstStyle/>
          <a:p>
            <a:r>
              <a:rPr lang="en-US" sz="3200" dirty="0" smtClean="0"/>
              <a:t>Faculty Recruitment and Retention</a:t>
            </a:r>
          </a:p>
          <a:p>
            <a:endParaRPr lang="en-US" sz="3200" dirty="0" smtClean="0"/>
          </a:p>
          <a:p>
            <a:r>
              <a:rPr lang="en-US" sz="3200" dirty="0" smtClean="0"/>
              <a:t>Recruitment and Retention of Students of Color</a:t>
            </a:r>
          </a:p>
          <a:p>
            <a:endParaRPr lang="en-US" sz="3200" dirty="0" smtClean="0"/>
          </a:p>
          <a:p>
            <a:r>
              <a:rPr lang="en-US" sz="3200" dirty="0" smtClean="0"/>
              <a:t>Curriculum that Reflects the Browning of America</a:t>
            </a:r>
          </a:p>
          <a:p>
            <a:endParaRPr lang="en-US" sz="3200" dirty="0" smtClean="0"/>
          </a:p>
          <a:p>
            <a:r>
              <a:rPr lang="en-US" sz="3200" dirty="0" smtClean="0"/>
              <a:t>Community Involvement</a:t>
            </a:r>
          </a:p>
          <a:p>
            <a:endParaRPr lang="en-US" sz="3200" dirty="0" smtClean="0"/>
          </a:p>
          <a:p>
            <a:r>
              <a:rPr lang="en-US" sz="3200" dirty="0" smtClean="0"/>
              <a:t>People of Color in Administrative Roles</a:t>
            </a:r>
            <a:endParaRPr lang="en-US" sz="3200" dirty="0"/>
          </a:p>
        </p:txBody>
      </p:sp>
      <p:sp>
        <p:nvSpPr>
          <p:cNvPr id="2" name="TextBox 1"/>
          <p:cNvSpPr txBox="1"/>
          <p:nvPr/>
        </p:nvSpPr>
        <p:spPr>
          <a:xfrm>
            <a:off x="9340066" y="6199632"/>
            <a:ext cx="1788182" cy="369332"/>
          </a:xfrm>
          <a:prstGeom prst="rect">
            <a:avLst/>
          </a:prstGeom>
          <a:noFill/>
        </p:spPr>
        <p:txBody>
          <a:bodyPr wrap="none" rtlCol="0">
            <a:spAutoFit/>
          </a:bodyPr>
          <a:lstStyle/>
          <a:p>
            <a:r>
              <a:rPr lang="en-US" smtClean="0"/>
              <a:t>Joe White, 2016</a:t>
            </a:r>
            <a:endParaRPr lang="en-US"/>
          </a:p>
        </p:txBody>
      </p:sp>
    </p:spTree>
    <p:extLst>
      <p:ext uri="{BB962C8B-B14F-4D97-AF65-F5344CB8AC3E}">
        <p14:creationId xmlns:p14="http://schemas.microsoft.com/office/powerpoint/2010/main" val="51292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10" name="Content Placeholder 9" descr="defensiveness?.png"/>
          <p:cNvPicPr>
            <a:picLocks noGrp="1" noChangeAspect="1"/>
          </p:cNvPicPr>
          <p:nvPr>
            <p:ph idx="1"/>
          </p:nvPr>
        </p:nvPicPr>
        <p:blipFill>
          <a:blip r:embed="rId3">
            <a:extLst>
              <a:ext uri="{28A0092B-C50C-407E-A947-70E740481C1C}">
                <a14:useLocalDpi xmlns:a14="http://schemas.microsoft.com/office/drawing/2010/main" val="0"/>
              </a:ext>
            </a:extLst>
          </a:blip>
          <a:srcRect t="21177" b="21177"/>
          <a:stretch>
            <a:fillRect/>
          </a:stretch>
        </p:blipFill>
        <p:spPr>
          <a:xfrm>
            <a:off x="1174239" y="1304629"/>
            <a:ext cx="10058400" cy="4954546"/>
          </a:xfrm>
        </p:spPr>
      </p:pic>
      <p:pic>
        <p:nvPicPr>
          <p:cNvPr id="11" name="Content Placeholder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4720" y="677717"/>
            <a:ext cx="10058400" cy="2015969"/>
          </a:xfrm>
          <a:prstGeom prst="rect">
            <a:avLst/>
          </a:prstGeom>
        </p:spPr>
      </p:pic>
    </p:spTree>
    <p:extLst>
      <p:ext uri="{BB962C8B-B14F-4D97-AF65-F5344CB8AC3E}">
        <p14:creationId xmlns:p14="http://schemas.microsoft.com/office/powerpoint/2010/main" val="310675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possible reframes</a:t>
            </a:r>
            <a:r>
              <a:rPr lang="en-US" sz="2800" dirty="0"/>
              <a:t/>
            </a:r>
            <a:br>
              <a:rPr lang="en-US" sz="2800" dirty="0"/>
            </a:br>
            <a:endParaRPr lang="en-US" sz="2800" dirty="0"/>
          </a:p>
        </p:txBody>
      </p:sp>
      <p:sp>
        <p:nvSpPr>
          <p:cNvPr id="3" name="Content Placeholder 2"/>
          <p:cNvSpPr>
            <a:spLocks noGrp="1"/>
          </p:cNvSpPr>
          <p:nvPr>
            <p:ph idx="1"/>
          </p:nvPr>
        </p:nvSpPr>
        <p:spPr>
          <a:xfrm>
            <a:off x="1069848" y="1637415"/>
            <a:ext cx="10058400" cy="4997302"/>
          </a:xfrm>
        </p:spPr>
        <p:txBody>
          <a:bodyPr>
            <a:normAutofit/>
          </a:bodyPr>
          <a:lstStyle/>
          <a:p>
            <a:pPr lvl="0"/>
            <a:r>
              <a:rPr lang="en-US" sz="3200" dirty="0" smtClean="0"/>
              <a:t>Appreciate </a:t>
            </a:r>
            <a:r>
              <a:rPr lang="en-US" sz="3200" dirty="0"/>
              <a:t>their risk-taking. Taking up activism is a challenging task.</a:t>
            </a:r>
          </a:p>
          <a:p>
            <a:pPr lvl="0"/>
            <a:r>
              <a:rPr lang="en-US" sz="3200" dirty="0"/>
              <a:t>Consider power dynamics before framing faculty/administrators as victims. </a:t>
            </a:r>
          </a:p>
          <a:p>
            <a:pPr lvl="0"/>
            <a:r>
              <a:rPr lang="en-US" sz="3200" dirty="0"/>
              <a:t>People in positions of authority in institutions need to be able to receive feedback, to look for the truth in it rather than criticizing how it was delivered, and to respond with meaningful action. </a:t>
            </a:r>
          </a:p>
          <a:p>
            <a:pPr lvl="0"/>
            <a:r>
              <a:rPr lang="en-US" sz="3200" dirty="0"/>
              <a:t>If asking nicely worked…. </a:t>
            </a:r>
          </a:p>
          <a:p>
            <a:endParaRPr lang="en-US" dirty="0"/>
          </a:p>
        </p:txBody>
      </p:sp>
    </p:spTree>
    <p:extLst>
      <p:ext uri="{BB962C8B-B14F-4D97-AF65-F5344CB8AC3E}">
        <p14:creationId xmlns:p14="http://schemas.microsoft.com/office/powerpoint/2010/main" val="340860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and ethical considerations</a:t>
            </a:r>
            <a:endParaRPr lang="en-US" dirty="0"/>
          </a:p>
        </p:txBody>
      </p:sp>
      <p:sp>
        <p:nvSpPr>
          <p:cNvPr id="3" name="Content Placeholder 2"/>
          <p:cNvSpPr>
            <a:spLocks noGrp="1"/>
          </p:cNvSpPr>
          <p:nvPr>
            <p:ph idx="1"/>
          </p:nvPr>
        </p:nvSpPr>
        <p:spPr/>
        <p:txBody>
          <a:bodyPr>
            <a:normAutofit/>
          </a:bodyPr>
          <a:lstStyle/>
          <a:p>
            <a:r>
              <a:rPr lang="en-US" sz="4000" dirty="0" smtClean="0"/>
              <a:t>Do the ends justify the means? Socially just ethics vs. ethical social justice</a:t>
            </a:r>
          </a:p>
          <a:p>
            <a:r>
              <a:rPr lang="en-US" sz="4000" dirty="0" smtClean="0"/>
              <a:t>Use our expertise to address these issues on our campuses </a:t>
            </a:r>
          </a:p>
          <a:p>
            <a:r>
              <a:rPr lang="en-US" sz="4000" dirty="0" smtClean="0"/>
              <a:t>Recognize different processes to achieve shared goals</a:t>
            </a:r>
          </a:p>
          <a:p>
            <a:endParaRPr lang="en-US" sz="4000" dirty="0" smtClean="0"/>
          </a:p>
          <a:p>
            <a:endParaRPr lang="en-US" sz="4000" dirty="0" smtClean="0"/>
          </a:p>
          <a:p>
            <a:endParaRPr lang="en-US" sz="4000" dirty="0" smtClean="0"/>
          </a:p>
          <a:p>
            <a:endParaRPr lang="en-US" sz="4000" dirty="0" smtClean="0">
              <a:solidFill>
                <a:schemeClr val="accent2"/>
              </a:solidFill>
            </a:endParaRPr>
          </a:p>
          <a:p>
            <a:endParaRPr lang="en-US" dirty="0"/>
          </a:p>
        </p:txBody>
      </p:sp>
    </p:spTree>
    <p:extLst>
      <p:ext uri="{BB962C8B-B14F-4D97-AF65-F5344CB8AC3E}">
        <p14:creationId xmlns:p14="http://schemas.microsoft.com/office/powerpoint/2010/main" val="123385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140" y="643468"/>
            <a:ext cx="10058400" cy="5791200"/>
          </a:xfrm>
          <a:ln>
            <a:solidFill>
              <a:schemeClr val="tx1"/>
            </a:solidFill>
          </a:ln>
        </p:spPr>
        <p:txBody>
          <a:bodyPr>
            <a:normAutofit/>
          </a:bodyPr>
          <a:lstStyle/>
          <a:p>
            <a:pPr algn="ctr"/>
            <a:r>
              <a:rPr lang="en-US" dirty="0" smtClean="0"/>
              <a:t>Discussion</a:t>
            </a:r>
            <a:br>
              <a:rPr lang="en-US" dirty="0" smtClean="0"/>
            </a:br>
            <a:r>
              <a:rPr lang="en-US" dirty="0" smtClean="0">
                <a:solidFill>
                  <a:srgbClr val="FFC000"/>
                </a:solidFill>
              </a:rPr>
              <a:t/>
            </a:r>
            <a:br>
              <a:rPr lang="en-US" dirty="0" smtClean="0">
                <a:solidFill>
                  <a:srgbClr val="FFC000"/>
                </a:solidFill>
              </a:rPr>
            </a:br>
            <a:r>
              <a:rPr lang="en-US" cap="none" dirty="0">
                <a:solidFill>
                  <a:schemeClr val="accent1"/>
                </a:solidFill>
              </a:rPr>
              <a:t>H</a:t>
            </a:r>
            <a:r>
              <a:rPr lang="en-US" cap="none" dirty="0" smtClean="0">
                <a:solidFill>
                  <a:schemeClr val="accent1"/>
                </a:solidFill>
              </a:rPr>
              <a:t>ow can counseling psychology programs take an active role in shaping campus culture and policy to address issues of marginalization, discrimination, and oppression?</a:t>
            </a:r>
            <a:endParaRPr lang="en-US" dirty="0">
              <a:solidFill>
                <a:schemeClr val="accent1"/>
              </a:solidFill>
            </a:endParaRPr>
          </a:p>
        </p:txBody>
      </p:sp>
    </p:spTree>
    <p:extLst>
      <p:ext uri="{BB962C8B-B14F-4D97-AF65-F5344CB8AC3E}">
        <p14:creationId xmlns:p14="http://schemas.microsoft.com/office/powerpoint/2010/main" val="283622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74066" y="772878"/>
            <a:ext cx="11164186" cy="4457975"/>
          </a:xfrm>
        </p:spPr>
        <p:txBody>
          <a:bodyPr>
            <a:noAutofit/>
          </a:bodyPr>
          <a:lstStyle/>
          <a:p>
            <a:pPr marL="0" indent="0">
              <a:buNone/>
            </a:pPr>
            <a:r>
              <a:rPr lang="en-US" sz="4400" b="1" i="1" dirty="0" smtClean="0"/>
              <a:t>Organizations</a:t>
            </a:r>
            <a:r>
              <a:rPr lang="is-IS" sz="4400" b="1" i="1" dirty="0" smtClean="0"/>
              <a:t>….</a:t>
            </a:r>
            <a:r>
              <a:rPr lang="en-US" sz="4400" i="1" dirty="0" smtClean="0"/>
              <a:t>are the vessels in which a society holds hard-won treasures from the past. </a:t>
            </a:r>
            <a:r>
              <a:rPr lang="en-US" sz="4400" b="1" i="1" dirty="0" smtClean="0"/>
              <a:t>Movements</a:t>
            </a:r>
            <a:r>
              <a:rPr lang="is-IS" sz="4400" b="1" i="1" dirty="0" smtClean="0"/>
              <a:t>….</a:t>
            </a:r>
            <a:r>
              <a:rPr lang="en-US" sz="4400" i="1" dirty="0" smtClean="0"/>
              <a:t>are the process through which a society channels its energies for renewal and transformation. </a:t>
            </a:r>
            <a:r>
              <a:rPr lang="en-US" sz="4400" b="1" i="1" dirty="0" smtClean="0"/>
              <a:t>A healthy society will encourage interplay between the two.</a:t>
            </a:r>
          </a:p>
          <a:p>
            <a:pPr marL="0" indent="0">
              <a:buNone/>
            </a:pPr>
            <a:endParaRPr lang="en-US" sz="3300" i="1" dirty="0" smtClean="0"/>
          </a:p>
          <a:p>
            <a:pPr marL="0" indent="0" algn="r">
              <a:buNone/>
            </a:pPr>
            <a:r>
              <a:rPr lang="en-US" sz="3300" i="1" dirty="0" smtClean="0"/>
              <a:t> </a:t>
            </a:r>
            <a:r>
              <a:rPr lang="en-US" sz="3300" dirty="0" smtClean="0"/>
              <a:t>(Palmer, 1998; </a:t>
            </a:r>
            <a:r>
              <a:rPr lang="en-US" sz="3300" i="1" dirty="0" smtClean="0"/>
              <a:t>The Courage to Teach</a:t>
            </a:r>
            <a:r>
              <a:rPr lang="en-US" sz="3300" dirty="0" smtClean="0"/>
              <a:t>)</a:t>
            </a:r>
            <a:endParaRPr lang="en-US" sz="3300" dirty="0"/>
          </a:p>
        </p:txBody>
      </p:sp>
    </p:spTree>
    <p:extLst>
      <p:ext uri="{BB962C8B-B14F-4D97-AF65-F5344CB8AC3E}">
        <p14:creationId xmlns:p14="http://schemas.microsoft.com/office/powerpoint/2010/main" val="47793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Outline</a:t>
            </a:r>
            <a:endParaRPr lang="en-US" dirty="0"/>
          </a:p>
        </p:txBody>
      </p:sp>
      <p:sp>
        <p:nvSpPr>
          <p:cNvPr id="3" name="Content Placeholder 2"/>
          <p:cNvSpPr>
            <a:spLocks noGrp="1"/>
          </p:cNvSpPr>
          <p:nvPr>
            <p:ph idx="1"/>
          </p:nvPr>
        </p:nvSpPr>
        <p:spPr>
          <a:xfrm>
            <a:off x="1069848" y="1896555"/>
            <a:ext cx="10058400" cy="4050792"/>
          </a:xfrm>
        </p:spPr>
        <p:txBody>
          <a:bodyPr>
            <a:noAutofit/>
          </a:bodyPr>
          <a:lstStyle/>
          <a:p>
            <a:r>
              <a:rPr lang="en-US" sz="3200" dirty="0" smtClean="0"/>
              <a:t>What happened at MU, BC and UND?</a:t>
            </a:r>
          </a:p>
          <a:p>
            <a:pPr lvl="1"/>
            <a:r>
              <a:rPr lang="en-US" sz="3200" dirty="0" smtClean="0"/>
              <a:t>What spurred these protests?</a:t>
            </a:r>
          </a:p>
          <a:p>
            <a:pPr lvl="1"/>
            <a:r>
              <a:rPr lang="en-US" sz="3200" dirty="0" smtClean="0"/>
              <a:t>Outcomes</a:t>
            </a:r>
          </a:p>
          <a:p>
            <a:r>
              <a:rPr lang="en-US" sz="3200" dirty="0" smtClean="0"/>
              <a:t>Main Concerns related to Campus Racial Climate</a:t>
            </a:r>
          </a:p>
          <a:p>
            <a:r>
              <a:rPr lang="en-US" sz="3200" dirty="0" smtClean="0"/>
              <a:t>Issues Facing Higher Education</a:t>
            </a:r>
          </a:p>
          <a:p>
            <a:r>
              <a:rPr lang="en-US" sz="3200" dirty="0" smtClean="0"/>
              <a:t>Challenges and Ethical Considerations</a:t>
            </a:r>
            <a:endParaRPr lang="en-US" sz="3200" dirty="0"/>
          </a:p>
          <a:p>
            <a:r>
              <a:rPr lang="en-US" sz="3200" dirty="0" smtClean="0"/>
              <a:t>Discussion and Action Plans</a:t>
            </a:r>
          </a:p>
        </p:txBody>
      </p:sp>
    </p:spTree>
    <p:extLst>
      <p:ext uri="{BB962C8B-B14F-4D97-AF65-F5344CB8AC3E}">
        <p14:creationId xmlns:p14="http://schemas.microsoft.com/office/powerpoint/2010/main" val="227306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 analysis</a:t>
            </a:r>
            <a:endParaRPr lang="en-US" dirty="0"/>
          </a:p>
        </p:txBody>
      </p:sp>
      <p:sp>
        <p:nvSpPr>
          <p:cNvPr id="3" name="Content Placeholder 2"/>
          <p:cNvSpPr>
            <a:spLocks noGrp="1"/>
          </p:cNvSpPr>
          <p:nvPr>
            <p:ph idx="1"/>
          </p:nvPr>
        </p:nvSpPr>
        <p:spPr/>
        <p:txBody>
          <a:bodyPr>
            <a:normAutofit fontScale="92500" lnSpcReduction="20000"/>
          </a:bodyPr>
          <a:lstStyle/>
          <a:p>
            <a:pPr>
              <a:lnSpc>
                <a:spcPct val="150000"/>
              </a:lnSpc>
            </a:pPr>
            <a:r>
              <a:rPr lang="en-US" sz="2800" dirty="0" smtClean="0"/>
              <a:t>Observations</a:t>
            </a:r>
          </a:p>
          <a:p>
            <a:pPr>
              <a:lnSpc>
                <a:spcPct val="150000"/>
              </a:lnSpc>
            </a:pPr>
            <a:r>
              <a:rPr lang="en-US" sz="2800" dirty="0" smtClean="0"/>
              <a:t>Main messages</a:t>
            </a:r>
          </a:p>
          <a:p>
            <a:pPr>
              <a:lnSpc>
                <a:spcPct val="150000"/>
              </a:lnSpc>
            </a:pPr>
            <a:r>
              <a:rPr lang="en-US" sz="2800" dirty="0" smtClean="0">
                <a:hlinkClick r:id="rId3"/>
              </a:rPr>
              <a:t>Descriptions of protests</a:t>
            </a:r>
            <a:endParaRPr lang="en-US" sz="2800" dirty="0" smtClean="0"/>
          </a:p>
          <a:p>
            <a:pPr>
              <a:lnSpc>
                <a:spcPct val="150000"/>
              </a:lnSpc>
            </a:pPr>
            <a:r>
              <a:rPr lang="en-US" sz="2800" dirty="0" smtClean="0"/>
              <a:t>Description of student protesters</a:t>
            </a:r>
          </a:p>
          <a:p>
            <a:pPr>
              <a:lnSpc>
                <a:spcPct val="150000"/>
              </a:lnSpc>
            </a:pPr>
            <a:r>
              <a:rPr lang="en-US" sz="2800" dirty="0" smtClean="0"/>
              <a:t>Voices represented</a:t>
            </a:r>
          </a:p>
          <a:p>
            <a:pPr>
              <a:lnSpc>
                <a:spcPct val="150000"/>
              </a:lnSpc>
            </a:pPr>
            <a:r>
              <a:rPr lang="en-US" sz="2800" dirty="0" smtClean="0"/>
              <a:t>Stereotypes</a:t>
            </a:r>
            <a:endParaRPr lang="en-US" sz="2800" dirty="0"/>
          </a:p>
        </p:txBody>
      </p:sp>
    </p:spTree>
    <p:extLst>
      <p:ext uri="{BB962C8B-B14F-4D97-AF65-F5344CB8AC3E}">
        <p14:creationId xmlns:p14="http://schemas.microsoft.com/office/powerpoint/2010/main" val="149205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 of Missouri</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363" y="1844366"/>
            <a:ext cx="7474711" cy="4438110"/>
          </a:xfrm>
          <a:prstGeom prst="rect">
            <a:avLst/>
          </a:prstGeom>
          <a:ln w="57150">
            <a:solidFill>
              <a:schemeClr val="tx1"/>
            </a:solidFill>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3198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2032" y="1575603"/>
            <a:ext cx="4234734" cy="3421665"/>
          </a:xfrm>
          <a:prstGeom prst="rect">
            <a:avLst/>
          </a:prstGeom>
          <a:ln w="57150">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3145" y="774925"/>
            <a:ext cx="5023023" cy="5023023"/>
          </a:xfrm>
          <a:prstGeom prst="rect">
            <a:avLst/>
          </a:prstGeom>
          <a:ln w="57150">
            <a:solidFill>
              <a:schemeClr val="tx1"/>
            </a:solidFill>
          </a:ln>
        </p:spPr>
      </p:pic>
    </p:spTree>
    <p:extLst>
      <p:ext uri="{BB962C8B-B14F-4D97-AF65-F5344CB8AC3E}">
        <p14:creationId xmlns:p14="http://schemas.microsoft.com/office/powerpoint/2010/main" val="169547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 of Missouri: Fall 2015</a:t>
            </a:r>
            <a:endParaRPr lang="en-US" dirty="0"/>
          </a:p>
        </p:txBody>
      </p:sp>
      <p:pic>
        <p:nvPicPr>
          <p:cNvPr id="4" name="Picture 3" descr="GSR prote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164" y="1765285"/>
            <a:ext cx="5187187" cy="3991243"/>
          </a:xfrm>
          <a:prstGeom prst="rect">
            <a:avLst/>
          </a:prstGeom>
          <a:ln w="57150">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7035" y="1765286"/>
            <a:ext cx="5324489" cy="3991243"/>
          </a:xfrm>
          <a:prstGeom prst="rect">
            <a:avLst/>
          </a:prstGeom>
          <a:ln w="57150">
            <a:solidFill>
              <a:schemeClr val="tx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9117" y="4709933"/>
            <a:ext cx="1192048" cy="89288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572" y="1853837"/>
            <a:ext cx="1380943" cy="1380943"/>
          </a:xfrm>
          <a:prstGeom prst="rect">
            <a:avLst/>
          </a:prstGeom>
          <a:ln w="57150">
            <a:noFill/>
          </a:ln>
        </p:spPr>
      </p:pic>
    </p:spTree>
    <p:extLst>
      <p:ext uri="{BB962C8B-B14F-4D97-AF65-F5344CB8AC3E}">
        <p14:creationId xmlns:p14="http://schemas.microsoft.com/office/powerpoint/2010/main" val="170905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42753" y="372617"/>
            <a:ext cx="11249247" cy="1609344"/>
          </a:xfrm>
        </p:spPr>
        <p:txBody>
          <a:bodyPr/>
          <a:lstStyle/>
          <a:p>
            <a:r>
              <a:rPr lang="en-US" dirty="0" smtClean="0"/>
              <a:t>Mizzou </a:t>
            </a:r>
            <a:r>
              <a:rPr lang="en-US" smtClean="0"/>
              <a:t>Homecoming 2015: A turning point</a:t>
            </a:r>
            <a:endParaRPr lang="en-US" dirty="0"/>
          </a:p>
        </p:txBody>
      </p:sp>
      <p:pic>
        <p:nvPicPr>
          <p:cNvPr id="6" name="Content Placeholder 3"/>
          <p:cNvPicPr>
            <a:picLocks noChangeAspect="1"/>
          </p:cNvPicPr>
          <p:nvPr/>
        </p:nvPicPr>
        <p:blipFill>
          <a:blip r:embed="rId3"/>
          <a:srcRect t="8469" b="8469"/>
          <a:stretch>
            <a:fillRect/>
          </a:stretch>
        </p:blipFill>
        <p:spPr>
          <a:xfrm>
            <a:off x="1931938" y="2032971"/>
            <a:ext cx="7856781" cy="4320532"/>
          </a:xfrm>
          <a:prstGeom prst="rect">
            <a:avLst/>
          </a:prstGeom>
          <a:ln w="57150">
            <a:solidFill>
              <a:schemeClr val="tx1"/>
            </a:solidFill>
          </a:ln>
        </p:spPr>
      </p:pic>
    </p:spTree>
    <p:extLst>
      <p:ext uri="{BB962C8B-B14F-4D97-AF65-F5344CB8AC3E}">
        <p14:creationId xmlns:p14="http://schemas.microsoft.com/office/powerpoint/2010/main" val="111248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1653</TotalTime>
  <Words>371</Words>
  <Application>Microsoft Macintosh PowerPoint</Application>
  <PresentationFormat>Widescreen</PresentationFormat>
  <Paragraphs>121</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Calibri</vt:lpstr>
      <vt:lpstr>FontAwesome</vt:lpstr>
      <vt:lpstr>Rockwell</vt:lpstr>
      <vt:lpstr>Rockwell Condensed</vt:lpstr>
      <vt:lpstr>Wingdings</vt:lpstr>
      <vt:lpstr>Wood Type</vt:lpstr>
      <vt:lpstr>Social justice advocacy and responses to campus racism: Roles, Challenges and opportunities</vt:lpstr>
      <vt:lpstr>PowerPoint Presentation</vt:lpstr>
      <vt:lpstr>PowerPoint Presentation</vt:lpstr>
      <vt:lpstr>Presentation Outline</vt:lpstr>
      <vt:lpstr>Media analysis</vt:lpstr>
      <vt:lpstr>University of Missouri</vt:lpstr>
      <vt:lpstr>PowerPoint Presentation</vt:lpstr>
      <vt:lpstr>University of Missouri: Fall 2015</vt:lpstr>
      <vt:lpstr>Mizzou Homecoming 2015: A turning point</vt:lpstr>
      <vt:lpstr>Hunger strike &amp;  Football boycott</vt:lpstr>
      <vt:lpstr>Boston College</vt:lpstr>
      <vt:lpstr>PowerPoint Presentation</vt:lpstr>
      <vt:lpstr>PowerPoint Presentation</vt:lpstr>
      <vt:lpstr>PowerPoint Presentation</vt:lpstr>
      <vt:lpstr>University of North Dakota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 issues facing higher education</vt:lpstr>
      <vt:lpstr>PowerPoint Presentation</vt:lpstr>
      <vt:lpstr>possible reframes </vt:lpstr>
      <vt:lpstr>Challenges and ethical considerations</vt:lpstr>
      <vt:lpstr>Discussion  How can counseling psychology programs take an active role in shaping campus culture and policy to address issues of marginalization, discrimination, and oppression?</vt:lpstr>
    </vt:vector>
  </TitlesOfParts>
  <Company>University of Missouri - Columbia</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 Campus Protests</dc:title>
  <dc:creator>Flores, Lisa Y.</dc:creator>
  <cp:lastModifiedBy>Microsoft Office User</cp:lastModifiedBy>
  <cp:revision>144</cp:revision>
  <cp:lastPrinted>2016-06-22T20:36:06Z</cp:lastPrinted>
  <dcterms:created xsi:type="dcterms:W3CDTF">2016-06-20T17:11:37Z</dcterms:created>
  <dcterms:modified xsi:type="dcterms:W3CDTF">2017-03-09T17:36:35Z</dcterms:modified>
</cp:coreProperties>
</file>