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2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9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5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5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5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8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5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5DAC-87B4-9B4E-9C2E-7B44B722D81D}" type="datetimeFigureOut">
              <a:rPr lang="en-US" smtClean="0"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637C-393F-E94E-8EA5-4986244A2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 Training Program</a:t>
            </a:r>
            <a:br>
              <a:rPr lang="en-US" dirty="0" smtClean="0"/>
            </a:br>
            <a:r>
              <a:rPr lang="en-US" dirty="0" smtClean="0"/>
              <a:t>Counseling Psychology,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Task Group Members: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Scheel</a:t>
            </a:r>
            <a:r>
              <a:rPr lang="en-US" dirty="0" smtClean="0"/>
              <a:t> &amp; Sally </a:t>
            </a:r>
            <a:r>
              <a:rPr lang="en-US" dirty="0" err="1" smtClean="0"/>
              <a:t>Stabb</a:t>
            </a:r>
            <a:r>
              <a:rPr lang="en-US" dirty="0" smtClean="0"/>
              <a:t>, Co-chairs</a:t>
            </a:r>
          </a:p>
          <a:p>
            <a:r>
              <a:rPr lang="en-US" dirty="0" smtClean="0"/>
              <a:t>Eric Sauer, </a:t>
            </a:r>
            <a:r>
              <a:rPr lang="en-US" dirty="0" err="1" smtClean="0"/>
              <a:t>Changming</a:t>
            </a:r>
            <a:r>
              <a:rPr lang="en-US" dirty="0" smtClean="0"/>
              <a:t> </a:t>
            </a:r>
            <a:r>
              <a:rPr lang="en-US" dirty="0" err="1" smtClean="0"/>
              <a:t>Duan</a:t>
            </a:r>
            <a:r>
              <a:rPr lang="en-US" dirty="0" smtClean="0"/>
              <a:t>, Tracy Cohn</a:t>
            </a:r>
          </a:p>
        </p:txBody>
      </p:sp>
    </p:spTree>
    <p:extLst>
      <p:ext uri="{BB962C8B-B14F-4D97-AF65-F5344CB8AC3E}">
        <p14:creationId xmlns:p14="http://schemas.microsoft.com/office/powerpoint/2010/main" val="13700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STG’s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Jim </a:t>
            </a:r>
            <a:r>
              <a:rPr lang="en-US" dirty="0"/>
              <a:t>Lichtenberg, President of SCP/Div. 17 from August, 2015 to August, 2016 </a:t>
            </a:r>
            <a:r>
              <a:rPr lang="en-US" dirty="0" smtClean="0"/>
              <a:t>created </a:t>
            </a:r>
            <a:r>
              <a:rPr lang="en-US" dirty="0"/>
              <a:t>a Special Task Group (STG) charged with drafting a new MTP.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The STG’s process began </a:t>
            </a:r>
            <a:r>
              <a:rPr lang="en-US" dirty="0"/>
              <a:t>early in the winter of 2016 with the appointment of a five-person </a:t>
            </a:r>
            <a:r>
              <a:rPr lang="en-US" dirty="0" smtClean="0"/>
              <a:t>committee. STG </a:t>
            </a:r>
            <a:r>
              <a:rPr lang="en-US" dirty="0"/>
              <a:t>members </a:t>
            </a:r>
            <a:r>
              <a:rPr lang="en-US" dirty="0" smtClean="0"/>
              <a:t>represent </a:t>
            </a:r>
            <a:r>
              <a:rPr lang="en-US" dirty="0"/>
              <a:t>different types of </a:t>
            </a:r>
            <a:r>
              <a:rPr lang="en-US" dirty="0" smtClean="0"/>
              <a:t>training programs </a:t>
            </a:r>
            <a:r>
              <a:rPr lang="en-US" dirty="0"/>
              <a:t>(Ph.D., </a:t>
            </a:r>
            <a:r>
              <a:rPr lang="en-US" dirty="0" err="1"/>
              <a:t>Psy.D</a:t>
            </a:r>
            <a:r>
              <a:rPr lang="en-US" dirty="0"/>
              <a:t>.), different </a:t>
            </a:r>
            <a:r>
              <a:rPr lang="en-US" dirty="0" smtClean="0"/>
              <a:t>training </a:t>
            </a:r>
            <a:r>
              <a:rPr lang="en-US" dirty="0"/>
              <a:t>models (scientist-practitioner, practitioner-scholar, practitioner-scientist), and different stages of professional career development (ECP, mid-career, later career).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STG’s documents cited and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Council </a:t>
            </a:r>
            <a:r>
              <a:rPr lang="en-US" dirty="0"/>
              <a:t>on the Recognition of Specialties and Proficiencies in Professional Psychology (CRSPPP);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Benchmark </a:t>
            </a:r>
            <a:r>
              <a:rPr lang="en-US" dirty="0"/>
              <a:t>Competencies in Professional Psychology (Fouad et al., 2009);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Murdock</a:t>
            </a:r>
            <a:r>
              <a:rPr lang="en-US" dirty="0"/>
              <a:t>, Alcorn, </a:t>
            </a:r>
            <a:r>
              <a:rPr lang="en-US" dirty="0" err="1"/>
              <a:t>Heesacker</a:t>
            </a:r>
            <a:r>
              <a:rPr lang="en-US" dirty="0"/>
              <a:t>, &amp; Stoltenberg (1998) Model Training Program in Counseling </a:t>
            </a:r>
            <a:r>
              <a:rPr lang="en-US" dirty="0" smtClean="0"/>
              <a:t>Psychology; </a:t>
            </a:r>
          </a:p>
          <a:p>
            <a:pPr marL="514350" indent="-514350">
              <a:buAutoNum type="arabicParenR"/>
            </a:pPr>
            <a:r>
              <a:rPr lang="en-US" dirty="0" smtClean="0"/>
              <a:t>the </a:t>
            </a:r>
            <a:r>
              <a:rPr lang="en-US" dirty="0"/>
              <a:t>2005 Model Training Program in Counseling Psychology (Epperson, Fouad, Murdock, &amp; Stoltenberg, 2005);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Counseling </a:t>
            </a:r>
            <a:r>
              <a:rPr lang="en-US" dirty="0"/>
              <a:t>Psychology Core Competencies (Covey, Fouad, Jackson, </a:t>
            </a:r>
            <a:r>
              <a:rPr lang="en-US" dirty="0" err="1"/>
              <a:t>Juntunen</a:t>
            </a:r>
            <a:r>
              <a:rPr lang="en-US" dirty="0"/>
              <a:t>, Sauer, </a:t>
            </a:r>
            <a:r>
              <a:rPr lang="en-US" dirty="0" err="1"/>
              <a:t>Stabb</a:t>
            </a:r>
            <a:r>
              <a:rPr lang="en-US" dirty="0"/>
              <a:t>, Varghese, &amp; </a:t>
            </a:r>
            <a:r>
              <a:rPr lang="en-US" dirty="0" err="1"/>
              <a:t>Voelkel</a:t>
            </a:r>
            <a:r>
              <a:rPr lang="en-US" dirty="0"/>
              <a:t>, 2013); 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Counseling </a:t>
            </a:r>
            <a:r>
              <a:rPr lang="en-US" dirty="0"/>
              <a:t>Psychology Model Training Values addressing Diversity (</a:t>
            </a:r>
            <a:r>
              <a:rPr lang="en-US" dirty="0" err="1"/>
              <a:t>Bieschke</a:t>
            </a:r>
            <a:r>
              <a:rPr lang="en-US" dirty="0"/>
              <a:t>, </a:t>
            </a:r>
            <a:r>
              <a:rPr lang="en-US" dirty="0" err="1"/>
              <a:t>Abels</a:t>
            </a:r>
            <a:r>
              <a:rPr lang="en-US" dirty="0"/>
              <a:t>, Adams, </a:t>
            </a:r>
            <a:r>
              <a:rPr lang="en-US" dirty="0" err="1"/>
              <a:t>Miville</a:t>
            </a:r>
            <a:r>
              <a:rPr lang="en-US" dirty="0"/>
              <a:t>, &amp; </a:t>
            </a:r>
            <a:r>
              <a:rPr lang="en-US" dirty="0" err="1"/>
              <a:t>Schreier</a:t>
            </a:r>
            <a:r>
              <a:rPr lang="en-US" dirty="0"/>
              <a:t>, 2006);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Standards </a:t>
            </a:r>
            <a:r>
              <a:rPr lang="en-US" dirty="0"/>
              <a:t>of Accreditation for Health Service Psychology (2015);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APA </a:t>
            </a:r>
            <a:r>
              <a:rPr lang="en-US" dirty="0"/>
              <a:t>Prevention Guidelines (Romano, </a:t>
            </a:r>
            <a:r>
              <a:rPr lang="en-US" dirty="0" err="1"/>
              <a:t>Bogat</a:t>
            </a:r>
            <a:r>
              <a:rPr lang="en-US" dirty="0"/>
              <a:t>, </a:t>
            </a:r>
            <a:r>
              <a:rPr lang="en-US" dirty="0" err="1"/>
              <a:t>Conyne</a:t>
            </a:r>
            <a:r>
              <a:rPr lang="en-US" dirty="0"/>
              <a:t>, Kenney, Mathews, </a:t>
            </a:r>
            <a:r>
              <a:rPr lang="en-US" dirty="0" err="1"/>
              <a:t>Hage</a:t>
            </a:r>
            <a:r>
              <a:rPr lang="en-US" dirty="0"/>
              <a:t>, Horne, Schwartz, Singh, Waldo, &amp; Wong, 2014);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Guidelines </a:t>
            </a:r>
            <a:r>
              <a:rPr lang="en-US" dirty="0"/>
              <a:t>for Psychological Practice with Lesbian, Gay, and Bisexual Clients (2012</a:t>
            </a:r>
            <a:r>
              <a:rPr lang="en-US" dirty="0" smtClean="0"/>
              <a:t>);</a:t>
            </a:r>
          </a:p>
          <a:p>
            <a:pPr marL="514350" indent="-514350">
              <a:buAutoNum type="arabicParenR"/>
            </a:pPr>
            <a:r>
              <a:rPr lang="en-US" dirty="0" smtClean="0"/>
              <a:t>Competencies </a:t>
            </a:r>
            <a:r>
              <a:rPr lang="en-US" dirty="0"/>
              <a:t>in Professional Counseling and Related Human Services </a:t>
            </a:r>
            <a:r>
              <a:rPr lang="en-US" dirty="0" smtClean="0"/>
              <a:t>(i.e., the master’s competencies; </a:t>
            </a:r>
            <a:r>
              <a:rPr lang="en-US" dirty="0" err="1" smtClean="0"/>
              <a:t>Scheel</a:t>
            </a:r>
            <a:r>
              <a:rPr lang="en-US" dirty="0"/>
              <a:t>, Lichtenberg, Fouad, &amp; Jackson, 2011).</a:t>
            </a:r>
          </a:p>
        </p:txBody>
      </p:sp>
    </p:spTree>
    <p:extLst>
      <p:ext uri="{BB962C8B-B14F-4D97-AF65-F5344CB8AC3E}">
        <p14:creationId xmlns:p14="http://schemas.microsoft.com/office/powerpoint/2010/main" val="18046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STG’s Process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3) The </a:t>
            </a:r>
            <a:r>
              <a:rPr lang="en-US" dirty="0"/>
              <a:t>STG met via several conference calls as well as a face-to-face meeting over the July 4</a:t>
            </a:r>
            <a:r>
              <a:rPr lang="en-US" baseline="30000" dirty="0"/>
              <a:t>th</a:t>
            </a:r>
            <a:r>
              <a:rPr lang="en-US" dirty="0"/>
              <a:t> weekend in 2016 in Dallas, TX.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4) </a:t>
            </a:r>
            <a:r>
              <a:rPr lang="en-US" dirty="0"/>
              <a:t>The STG presented their initial ideas to interested constituencies during a 2-hour open meeting at APA in August of 2016.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5) Following </a:t>
            </a:r>
            <a:r>
              <a:rPr lang="en-US" dirty="0"/>
              <a:t>input gained through the meeting, the </a:t>
            </a:r>
            <a:r>
              <a:rPr lang="en-US" dirty="0" smtClean="0"/>
              <a:t>draft MTP </a:t>
            </a:r>
            <a:r>
              <a:rPr lang="en-US" dirty="0"/>
              <a:t>was </a:t>
            </a:r>
            <a:r>
              <a:rPr lang="en-US" dirty="0" smtClean="0"/>
              <a:t>revised. </a:t>
            </a:r>
          </a:p>
          <a:p>
            <a:pPr marL="0" indent="0">
              <a:buNone/>
            </a:pPr>
            <a:r>
              <a:rPr lang="en-US" dirty="0" smtClean="0"/>
              <a:t>6) </a:t>
            </a:r>
            <a:r>
              <a:rPr lang="en-US" dirty="0" smtClean="0"/>
              <a:t>The MTP was presented to the SCP executive board in January in Portland.</a:t>
            </a:r>
          </a:p>
          <a:p>
            <a:pPr marL="0" indent="0">
              <a:buNone/>
            </a:pPr>
            <a:r>
              <a:rPr lang="en-US" dirty="0" smtClean="0"/>
              <a:t>7) The MTP is being presented to </a:t>
            </a:r>
            <a:r>
              <a:rPr lang="en-US" dirty="0" smtClean="0"/>
              <a:t>CCPTP in Puerto Rico</a:t>
            </a:r>
          </a:p>
          <a:p>
            <a:pPr marL="0" indent="0">
              <a:buNone/>
            </a:pPr>
            <a:r>
              <a:rPr lang="en-US" dirty="0" smtClean="0"/>
              <a:t>8) The MTP undergoes repeated revisions based on </a:t>
            </a:r>
            <a:r>
              <a:rPr lang="en-US" dirty="0" smtClean="0"/>
              <a:t>feedback </a:t>
            </a:r>
            <a:r>
              <a:rPr lang="en-US" dirty="0" smtClean="0"/>
              <a:t>from both </a:t>
            </a:r>
            <a:r>
              <a:rPr lang="en-US" dirty="0" smtClean="0"/>
              <a:t>SCP and CCPTP</a:t>
            </a:r>
            <a:r>
              <a:rPr lang="en-US" dirty="0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7) Both SCP exec and CCPTP exec will vote on approval of the MTP </a:t>
            </a:r>
            <a:r>
              <a:rPr lang="en-US" dirty="0" smtClean="0"/>
              <a:t>document.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8) The intent is to publish the MTP in 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Clustered </a:t>
            </a:r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principles organized into 6 clusters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Cluster 1: Counseling Psychology Identity</a:t>
            </a:r>
          </a:p>
          <a:p>
            <a:pPr marL="0" indent="0">
              <a:buNone/>
            </a:pPr>
            <a:r>
              <a:rPr lang="en-US" dirty="0" smtClean="0"/>
              <a:t>Cluster 2: Multiculturalism, Diversity, and Social Justice</a:t>
            </a:r>
          </a:p>
          <a:p>
            <a:pPr marL="0" indent="0">
              <a:buNone/>
            </a:pPr>
            <a:r>
              <a:rPr lang="en-US" dirty="0" smtClean="0"/>
              <a:t>Cluster 3: Core Competencies of Health Service Psychology</a:t>
            </a:r>
          </a:p>
          <a:p>
            <a:pPr marL="0" indent="0">
              <a:buNone/>
            </a:pPr>
            <a:r>
              <a:rPr lang="en-US" dirty="0" smtClean="0"/>
              <a:t>Cluster 4: Developmental, Prevention, and Strength </a:t>
            </a:r>
            <a:r>
              <a:rPr lang="en-US" dirty="0" smtClean="0"/>
              <a:t>Orientations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Cluster 5: Research-Practice Integration</a:t>
            </a:r>
          </a:p>
          <a:p>
            <a:pPr marL="0" indent="0">
              <a:buNone/>
            </a:pPr>
            <a:r>
              <a:rPr lang="en-US" dirty="0" smtClean="0"/>
              <a:t>Cluster 6: Relationships within and between Professional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1: Counseling Psychology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i="1" dirty="0" smtClean="0"/>
              <a:t>1) Fosters </a:t>
            </a:r>
            <a:r>
              <a:rPr lang="en-US" i="1" dirty="0"/>
              <a:t>a strong </a:t>
            </a:r>
            <a:r>
              <a:rPr lang="en-US" b="1" i="1" dirty="0"/>
              <a:t>counseling psychology identity </a:t>
            </a:r>
            <a:r>
              <a:rPr lang="en-US" i="1" dirty="0"/>
              <a:t>among its students and the program that encompasses core counseling psychology values and a scientific mindset.</a:t>
            </a:r>
            <a:endParaRPr lang="en-US" dirty="0"/>
          </a:p>
          <a:p>
            <a:pPr marL="0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2) Prepares </a:t>
            </a:r>
            <a:r>
              <a:rPr lang="en-US" i="1" dirty="0"/>
              <a:t>our students as </a:t>
            </a:r>
            <a:r>
              <a:rPr lang="en-US" b="1" i="1" dirty="0"/>
              <a:t>generalists </a:t>
            </a:r>
            <a:r>
              <a:rPr lang="en-US" i="1" dirty="0"/>
              <a:t>in the practice of psychology; emphasizes methods that flexibly fit with individual </a:t>
            </a:r>
            <a:r>
              <a:rPr lang="en-US" b="1" i="1" dirty="0"/>
              <a:t>client contexts </a:t>
            </a:r>
            <a:r>
              <a:rPr lang="en-US" i="1" dirty="0"/>
              <a:t>and benefits clients through the healing power of the </a:t>
            </a:r>
            <a:r>
              <a:rPr lang="en-US" b="1" i="1" dirty="0"/>
              <a:t>common/non-specific factors </a:t>
            </a:r>
            <a:r>
              <a:rPr lang="en-US" i="1" dirty="0"/>
              <a:t>of therapy. </a:t>
            </a:r>
            <a:endParaRPr lang="en-US" dirty="0"/>
          </a:p>
          <a:p>
            <a:pPr marL="0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3) Educates </a:t>
            </a:r>
            <a:r>
              <a:rPr lang="en-US" i="1" dirty="0"/>
              <a:t>our students to contribute to the research and practice of </a:t>
            </a:r>
            <a:r>
              <a:rPr lang="en-US" b="1" i="1" dirty="0"/>
              <a:t>vocational psychology</a:t>
            </a:r>
            <a:r>
              <a:rPr lang="en-US" i="1" dirty="0"/>
              <a:t> by understanding, investigating, </a:t>
            </a:r>
            <a:r>
              <a:rPr lang="en-US" i="1" dirty="0" smtClean="0"/>
              <a:t>and addressing </a:t>
            </a:r>
            <a:r>
              <a:rPr lang="en-US" i="1" dirty="0"/>
              <a:t>work-related issues that impact the lives of individuals in a changing global economy. 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i="1" dirty="0" smtClean="0"/>
              <a:t>4) Encourages </a:t>
            </a:r>
            <a:r>
              <a:rPr lang="en-US" i="1" dirty="0"/>
              <a:t>students to conceptualize self and others </a:t>
            </a:r>
            <a:r>
              <a:rPr lang="en-US" b="1" i="1" dirty="0"/>
              <a:t>holistically</a:t>
            </a:r>
            <a:r>
              <a:rPr lang="en-US" i="1" dirty="0"/>
              <a:t>, as situated in </a:t>
            </a:r>
            <a:r>
              <a:rPr lang="en-US" b="1" i="1" dirty="0"/>
              <a:t>multiple relational, socio-cultural, and structural contexts </a:t>
            </a:r>
            <a:r>
              <a:rPr lang="en-US" i="1" dirty="0"/>
              <a:t>interacting with intrapersonal experiences.</a:t>
            </a:r>
          </a:p>
          <a:p>
            <a:pPr marL="0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5) Encourages </a:t>
            </a:r>
            <a:r>
              <a:rPr lang="en-US" i="1" dirty="0"/>
              <a:t>ongoing </a:t>
            </a:r>
            <a:r>
              <a:rPr lang="en-US" b="1" i="1" dirty="0"/>
              <a:t>self-reflection </a:t>
            </a:r>
            <a:r>
              <a:rPr lang="en-US" i="1" dirty="0"/>
              <a:t>to assist students in attaining </a:t>
            </a:r>
            <a:r>
              <a:rPr lang="en-US" b="1" i="1" dirty="0"/>
              <a:t>self-awareness and impact of self on others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45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2: Multiculturalism, Diversity, and Social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i="1" dirty="0" smtClean="0"/>
              <a:t>6) Educates </a:t>
            </a:r>
            <a:r>
              <a:rPr lang="en-US" i="1" dirty="0"/>
              <a:t>students to become competent in conducting culturally and methodologically valid research that contributes to </a:t>
            </a:r>
            <a:r>
              <a:rPr lang="en-US" b="1" i="1" dirty="0"/>
              <a:t>multicultural and clinical applications and theory development</a:t>
            </a:r>
            <a:r>
              <a:rPr lang="en-US" i="1" dirty="0"/>
              <a:t>.</a:t>
            </a:r>
          </a:p>
          <a:p>
            <a:pPr marL="0" lvl="0" indent="0">
              <a:buNone/>
            </a:pPr>
            <a:r>
              <a:rPr lang="en-US" i="1" dirty="0" smtClean="0"/>
              <a:t>7) Educates </a:t>
            </a:r>
            <a:r>
              <a:rPr lang="en-US" i="1" dirty="0"/>
              <a:t>students to become </a:t>
            </a:r>
            <a:r>
              <a:rPr lang="en-US" b="1" i="1" dirty="0"/>
              <a:t>effective practitioners with </a:t>
            </a:r>
            <a:r>
              <a:rPr lang="en-US" b="1" i="1" dirty="0" smtClean="0"/>
              <a:t>culturally diverse </a:t>
            </a:r>
            <a:r>
              <a:rPr lang="en-US" b="1" i="1" dirty="0"/>
              <a:t>clients</a:t>
            </a:r>
            <a:r>
              <a:rPr lang="en-US" i="1" dirty="0"/>
              <a:t>, </a:t>
            </a:r>
            <a:r>
              <a:rPr lang="en-US" i="1" dirty="0" smtClean="0"/>
              <a:t>promoting </a:t>
            </a:r>
            <a:r>
              <a:rPr lang="en-US" i="1" dirty="0"/>
              <a:t>healing and growth across social and cultural contexts.</a:t>
            </a:r>
          </a:p>
          <a:p>
            <a:pPr marL="0" lvl="0" indent="0">
              <a:buNone/>
            </a:pPr>
            <a:r>
              <a:rPr lang="en-US" i="1" dirty="0" smtClean="0"/>
              <a:t>8) Educates </a:t>
            </a:r>
            <a:r>
              <a:rPr lang="en-US" i="1" dirty="0"/>
              <a:t>students to show interest in and commitment to research and practice that </a:t>
            </a:r>
            <a:r>
              <a:rPr lang="en-US" b="1" i="1" dirty="0"/>
              <a:t>considers international contexts</a:t>
            </a:r>
            <a:r>
              <a:rPr lang="en-US" i="1" dirty="0"/>
              <a:t>.  </a:t>
            </a:r>
          </a:p>
          <a:p>
            <a:pPr marL="0" lv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9) Educates </a:t>
            </a:r>
            <a:r>
              <a:rPr lang="en-US" i="1" dirty="0"/>
              <a:t>students with a </a:t>
            </a:r>
            <a:r>
              <a:rPr lang="en-US" b="1" i="1" dirty="0"/>
              <a:t>commitment to social justice </a:t>
            </a:r>
            <a:r>
              <a:rPr lang="en-US" i="1" dirty="0"/>
              <a:t>demonstrated through a spectrum of  professional activities as </a:t>
            </a:r>
            <a:r>
              <a:rPr lang="en-US" i="1" dirty="0" smtClean="0"/>
              <a:t>counseling psychologists</a:t>
            </a:r>
            <a:r>
              <a:rPr lang="en-US" i="1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3: Core Competencies of Health Service Psychologists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i="1" dirty="0" smtClean="0"/>
              <a:t>10) Develops </a:t>
            </a:r>
            <a:r>
              <a:rPr lang="en-US" i="1" dirty="0"/>
              <a:t>counseling psychologists to demonstrate knowledge, awareness, and application of the </a:t>
            </a:r>
            <a:r>
              <a:rPr lang="en-US" b="1" i="1" dirty="0"/>
              <a:t>ethical, legal, and professional standards and guidelines </a:t>
            </a:r>
            <a:r>
              <a:rPr lang="en-US" i="1" dirty="0"/>
              <a:t>of psychology. </a:t>
            </a:r>
          </a:p>
          <a:p>
            <a:pPr marL="0" lvl="0" indent="0">
              <a:buNone/>
            </a:pPr>
            <a:r>
              <a:rPr lang="en-US" i="1" dirty="0" smtClean="0"/>
              <a:t>11) Educates </a:t>
            </a:r>
            <a:r>
              <a:rPr lang="en-US" i="1" dirty="0"/>
              <a:t>students in the skills, techniques, and foundational knowledge essential to the practice of </a:t>
            </a:r>
            <a:r>
              <a:rPr lang="en-US" b="1" i="1" dirty="0"/>
              <a:t>supervision and consultation </a:t>
            </a:r>
            <a:r>
              <a:rPr lang="en-US" i="1" dirty="0"/>
              <a:t>as a lifelong learning process contributing to the professional development of Health Service Psychologists.  </a:t>
            </a:r>
          </a:p>
          <a:p>
            <a:pPr marL="0" indent="0">
              <a:buNone/>
            </a:pPr>
            <a:r>
              <a:rPr lang="en-US" i="1" dirty="0" smtClean="0"/>
              <a:t>12) Educates </a:t>
            </a:r>
            <a:r>
              <a:rPr lang="en-US" i="1" dirty="0"/>
              <a:t>students to develop, implement, and conduct </a:t>
            </a:r>
            <a:r>
              <a:rPr lang="en-US" b="1" i="1" dirty="0"/>
              <a:t>psychological assessment and evaluation </a:t>
            </a:r>
            <a:r>
              <a:rPr lang="en-US" i="1" dirty="0"/>
              <a:t>to improve the quality, benefits, safety, and value of psychological practice and research.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4: Developmental, Prevention, and Strength Orientations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i="1" dirty="0" smtClean="0"/>
              <a:t>13) Fosters </a:t>
            </a:r>
            <a:r>
              <a:rPr lang="en-US" i="1" dirty="0"/>
              <a:t>an ongoing emphasis and/or focus on </a:t>
            </a:r>
            <a:r>
              <a:rPr lang="en-US" b="1" i="1" dirty="0"/>
              <a:t>human assets and strengths</a:t>
            </a:r>
            <a:r>
              <a:rPr lang="en-US" i="1" dirty="0"/>
              <a:t>, helping students to develop a </a:t>
            </a:r>
            <a:r>
              <a:rPr lang="en-US" b="1" i="1" dirty="0"/>
              <a:t>strength-based perspective</a:t>
            </a:r>
            <a:r>
              <a:rPr lang="en-US" i="1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i="1" dirty="0" smtClean="0"/>
              <a:t>14) Educates </a:t>
            </a:r>
            <a:r>
              <a:rPr lang="en-US" i="1" dirty="0"/>
              <a:t>students to be knowledgeable about and attentive to </a:t>
            </a:r>
            <a:r>
              <a:rPr lang="en-US" b="1" i="1" dirty="0"/>
              <a:t>human development across the lifespan </a:t>
            </a:r>
            <a:r>
              <a:rPr lang="en-US" i="1" dirty="0"/>
              <a:t>of human functioning. </a:t>
            </a:r>
          </a:p>
          <a:p>
            <a:pPr marL="0" lvl="0" indent="0">
              <a:buNone/>
            </a:pPr>
            <a:r>
              <a:rPr lang="en-US" i="1" dirty="0" smtClean="0"/>
              <a:t>15) Educates </a:t>
            </a:r>
            <a:r>
              <a:rPr lang="en-US" i="1" dirty="0"/>
              <a:t>students in socially and culturally relevant </a:t>
            </a:r>
            <a:r>
              <a:rPr lang="en-US" b="1" i="1" dirty="0"/>
              <a:t>prevention methods</a:t>
            </a:r>
            <a:r>
              <a:rPr lang="en-US" i="1" dirty="0"/>
              <a:t> that limit the length and severity of distress and enhance human functioning.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5: Research-Practice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i="1" dirty="0" smtClean="0"/>
              <a:t>16) Educates </a:t>
            </a:r>
            <a:r>
              <a:rPr lang="en-US" i="1" dirty="0"/>
              <a:t>students as </a:t>
            </a:r>
            <a:r>
              <a:rPr lang="en-US" b="1" i="1" dirty="0"/>
              <a:t>practice-informed scientists and science-informed practitioners</a:t>
            </a:r>
            <a:r>
              <a:rPr lang="en-US" i="1" dirty="0"/>
              <a:t> in advancing and practicing counseling psychology in the 21</a:t>
            </a:r>
            <a:r>
              <a:rPr lang="en-US" i="1" baseline="30000" dirty="0"/>
              <a:t>st</a:t>
            </a:r>
            <a:r>
              <a:rPr lang="en-US" i="1" dirty="0"/>
              <a:t>  Century.</a:t>
            </a:r>
          </a:p>
          <a:p>
            <a:pPr marL="0" lvl="0" indent="0">
              <a:buNone/>
            </a:pPr>
            <a:r>
              <a:rPr lang="en-US" i="1" dirty="0" smtClean="0"/>
              <a:t>17) Strives </a:t>
            </a:r>
            <a:r>
              <a:rPr lang="en-US" i="1" dirty="0"/>
              <a:t>to develop </a:t>
            </a:r>
            <a:r>
              <a:rPr lang="en-US" b="1" i="1" dirty="0"/>
              <a:t>scientific-mindedness and research self-efficacy</a:t>
            </a:r>
            <a:r>
              <a:rPr lang="en-US" i="1" dirty="0"/>
              <a:t> in students through conducive research environments.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6: Relationships within and between Professional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i="1" dirty="0" smtClean="0"/>
              <a:t>18) Fosters </a:t>
            </a:r>
            <a:r>
              <a:rPr lang="en-US" i="1" dirty="0"/>
              <a:t>understanding that Counseling Psychologists value and serve in an important role in the </a:t>
            </a:r>
            <a:r>
              <a:rPr lang="en-US" b="1" i="1" dirty="0"/>
              <a:t>training and development of masters-level students</a:t>
            </a:r>
            <a:r>
              <a:rPr lang="en-US" i="1" dirty="0"/>
              <a:t> in both Counseling Psychology programs and other related disciplines. </a:t>
            </a:r>
          </a:p>
          <a:p>
            <a:pPr marL="0" lvl="0" indent="0">
              <a:buNone/>
            </a:pPr>
            <a:r>
              <a:rPr lang="en-US" i="1" dirty="0" smtClean="0"/>
              <a:t>19) Emphasizes students</a:t>
            </a:r>
            <a:r>
              <a:rPr lang="en-US" i="1" dirty="0"/>
              <a:t>’ development of a sense of responsibility and the acquisition of skills to be </a:t>
            </a:r>
            <a:r>
              <a:rPr lang="en-US" b="1" i="1" dirty="0" err="1"/>
              <a:t>multiculturally</a:t>
            </a:r>
            <a:r>
              <a:rPr lang="en-US" b="1" i="1" dirty="0"/>
              <a:t> effective leaders and mentors</a:t>
            </a:r>
            <a:r>
              <a:rPr lang="en-US" i="1" dirty="0"/>
              <a:t>.    </a:t>
            </a:r>
          </a:p>
          <a:p>
            <a:pPr marL="0" lvl="0" indent="0">
              <a:buNone/>
            </a:pPr>
            <a:r>
              <a:rPr lang="en-US" i="1" dirty="0" smtClean="0"/>
              <a:t>20) Educates </a:t>
            </a:r>
            <a:r>
              <a:rPr lang="en-US" i="1" dirty="0"/>
              <a:t>students to develop </a:t>
            </a:r>
            <a:r>
              <a:rPr lang="en-US" b="1" i="1" dirty="0"/>
              <a:t>transdisciplinary practice, education, and clinical collaboration</a:t>
            </a:r>
            <a:r>
              <a:rPr lang="en-US" i="1" dirty="0"/>
              <a:t> through awareness of clinical expertise, research evidence, and when relevant, client preference.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MTP is </a:t>
            </a:r>
            <a:r>
              <a:rPr lang="en-US" dirty="0"/>
              <a:t>intended to provide future and current Counseling Psychologists with a frame of reference for clarifying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AutoNum type="alphaLcParenBoth"/>
            </a:pPr>
            <a:r>
              <a:rPr lang="en-US" dirty="0" smtClean="0"/>
              <a:t>the </a:t>
            </a:r>
            <a:r>
              <a:rPr lang="en-US" dirty="0"/>
              <a:t>ways in which Counseling Psychologists are </a:t>
            </a:r>
            <a:r>
              <a:rPr lang="en-US" b="1" i="1" dirty="0"/>
              <a:t>different</a:t>
            </a:r>
            <a:r>
              <a:rPr lang="en-US" dirty="0"/>
              <a:t> from those psychologists trained in other </a:t>
            </a:r>
            <a:r>
              <a:rPr lang="en-US" dirty="0" smtClean="0"/>
              <a:t>specialties</a:t>
            </a:r>
            <a:endParaRPr lang="en-US" dirty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AutoNum type="alphaLcParenBoth"/>
            </a:pPr>
            <a:r>
              <a:rPr lang="en-US" dirty="0" smtClean="0"/>
              <a:t>the </a:t>
            </a:r>
            <a:r>
              <a:rPr lang="en-US" dirty="0"/>
              <a:t>ways in which Counseling Psychologists are </a:t>
            </a:r>
            <a:r>
              <a:rPr lang="en-US" b="1" i="1" dirty="0"/>
              <a:t>similar</a:t>
            </a:r>
            <a:r>
              <a:rPr lang="en-US" dirty="0"/>
              <a:t> to psychologists trained in other specialties.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98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 Training Program conveys our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a result of understanding this </a:t>
            </a:r>
            <a:r>
              <a:rPr lang="en-US" dirty="0" smtClean="0"/>
              <a:t>document </a:t>
            </a:r>
          </a:p>
          <a:p>
            <a:r>
              <a:rPr lang="en-US" dirty="0" smtClean="0"/>
              <a:t>individuals </a:t>
            </a:r>
            <a:r>
              <a:rPr lang="en-US" dirty="0"/>
              <a:t>will know what it means to be a Counseling Psychologist.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meaning is rooted in our shared values and identity, and is manifest across our education, training, curriculum, and daily practice as professional psychologists.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Aspirational nature of the 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Model Training Program is not a mandatory </a:t>
            </a:r>
            <a:r>
              <a:rPr lang="en-US" dirty="0" smtClean="0"/>
              <a:t>standard.</a:t>
            </a:r>
          </a:p>
          <a:p>
            <a:r>
              <a:rPr lang="en-US" dirty="0" smtClean="0"/>
              <a:t>The MTP is a </a:t>
            </a:r>
            <a:r>
              <a:rPr lang="en-US" dirty="0"/>
              <a:t>set of </a:t>
            </a:r>
            <a:r>
              <a:rPr lang="en-US" dirty="0" smtClean="0"/>
              <a:t>principles (not guidelines) that </a:t>
            </a:r>
            <a:r>
              <a:rPr lang="en-US" dirty="0"/>
              <a:t>suggest aspirational or exemplary facets of a Counseling Psychology doctoral program. </a:t>
            </a:r>
            <a:endParaRPr lang="en-US" dirty="0" smtClean="0"/>
          </a:p>
          <a:p>
            <a:r>
              <a:rPr lang="en-US" dirty="0" smtClean="0"/>
              <a:t>The MTP is </a:t>
            </a:r>
            <a:r>
              <a:rPr lang="en-US" dirty="0"/>
              <a:t>meant to facilitate the systematic maintenance and development of Counseling Psychology programs, while allowing for flexibility in implementation to reflect a variety of program dimensions.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MTP is thus descriptive, not prescriptive.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7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have been two </a:t>
            </a:r>
            <a:r>
              <a:rPr lang="en-US" dirty="0"/>
              <a:t>previous versions of the Model Training </a:t>
            </a:r>
            <a:r>
              <a:rPr lang="en-US" dirty="0" smtClean="0"/>
              <a:t>Program: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Murdock</a:t>
            </a:r>
            <a:r>
              <a:rPr lang="en-US" dirty="0"/>
              <a:t>, Alcorn, </a:t>
            </a:r>
            <a:r>
              <a:rPr lang="en-US" dirty="0" err="1"/>
              <a:t>Heesacker</a:t>
            </a:r>
            <a:r>
              <a:rPr lang="en-US" dirty="0"/>
              <a:t>, and Stoltenberg (1998) formed the first MTP writing group, jointly appointed by CCPTP and Division 17. Its purpose was to serve as a modal or normative standard for Counseling Psychology.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Epperson</a:t>
            </a:r>
            <a:r>
              <a:rPr lang="en-US" dirty="0"/>
              <a:t>, Fouad, Stoltenberg, and Murdock (2005) </a:t>
            </a:r>
            <a:r>
              <a:rPr lang="en-US" dirty="0" smtClean="0"/>
              <a:t>were jointly </a:t>
            </a:r>
            <a:r>
              <a:rPr lang="en-US" dirty="0"/>
              <a:t>appointed by CCPTP and the Society of Counseling Psychology (SCP). </a:t>
            </a:r>
            <a:r>
              <a:rPr lang="en-US" dirty="0" smtClean="0"/>
              <a:t>The second MTP was </a:t>
            </a:r>
            <a:r>
              <a:rPr lang="en-US" dirty="0"/>
              <a:t>written in response to the creation of three new sets of guidelines</a:t>
            </a:r>
            <a:r>
              <a:rPr lang="en-US" dirty="0" smtClean="0">
                <a:effectLst/>
              </a:rPr>
              <a:t> (i.e., MC; LGB; Older Adults). Organized by CoA Guidelines and Principles.</a:t>
            </a:r>
          </a:p>
        </p:txBody>
      </p:sp>
    </p:spTree>
    <p:extLst>
      <p:ext uri="{BB962C8B-B14F-4D97-AF65-F5344CB8AC3E}">
        <p14:creationId xmlns:p14="http://schemas.microsoft.com/office/powerpoint/2010/main" val="6645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writing of the third MTP was spawned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response to a number of developments in the field</a:t>
            </a:r>
            <a:r>
              <a:rPr lang="en-US" dirty="0"/>
              <a:t> </a:t>
            </a:r>
            <a:r>
              <a:rPr lang="en-US" dirty="0" smtClean="0"/>
              <a:t>of psychology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The increasing globalization of psychology and counseling psychology</a:t>
            </a:r>
          </a:p>
          <a:p>
            <a:pPr>
              <a:buFontTx/>
              <a:buChar char="-"/>
            </a:pPr>
            <a:r>
              <a:rPr lang="en-US" dirty="0" smtClean="0"/>
              <a:t>On the domestic front: the Affordable Care Act, integrated health care, </a:t>
            </a:r>
            <a:r>
              <a:rPr lang="en-US" dirty="0"/>
              <a:t>additional </a:t>
            </a:r>
            <a:r>
              <a:rPr lang="en-US" dirty="0" smtClean="0"/>
              <a:t>need for mental </a:t>
            </a:r>
            <a:r>
              <a:rPr lang="en-US" dirty="0"/>
              <a:t>health assistance for veterans and military </a:t>
            </a:r>
            <a:r>
              <a:rPr lang="en-US" dirty="0" smtClean="0"/>
              <a:t>families, impending changes in political, health, and social policies</a:t>
            </a:r>
          </a:p>
          <a:p>
            <a:pPr>
              <a:buFontTx/>
              <a:buChar char="-"/>
            </a:pPr>
            <a:r>
              <a:rPr lang="en-US" dirty="0" smtClean="0"/>
              <a:t>Psychologists as Health Service Providers (HSP)</a:t>
            </a:r>
          </a:p>
          <a:p>
            <a:pPr>
              <a:buFontTx/>
              <a:buChar char="-"/>
            </a:pPr>
            <a:r>
              <a:rPr lang="en-US" dirty="0" smtClean="0"/>
              <a:t>Competency-based training</a:t>
            </a:r>
          </a:p>
          <a:p>
            <a:pPr>
              <a:buFontTx/>
              <a:buChar char="-"/>
            </a:pPr>
            <a:r>
              <a:rPr lang="en-US" dirty="0" smtClean="0"/>
              <a:t>Change over from the G&amp;P to the Standards of Accreditation </a:t>
            </a:r>
            <a:r>
              <a:rPr lang="en-US" dirty="0" smtClean="0"/>
              <a:t>through </a:t>
            </a:r>
            <a:r>
              <a:rPr lang="en-US" dirty="0" smtClean="0"/>
              <a:t>CoA </a:t>
            </a:r>
          </a:p>
        </p:txBody>
      </p:sp>
    </p:spTree>
    <p:extLst>
      <p:ext uri="{BB962C8B-B14F-4D97-AF65-F5344CB8AC3E}">
        <p14:creationId xmlns:p14="http://schemas.microsoft.com/office/powerpoint/2010/main" val="19446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and developments in Counseling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- Counseling </a:t>
            </a:r>
            <a:r>
              <a:rPr lang="en-US" dirty="0"/>
              <a:t>Psychology’s emphasis on diversity and social justice has emerged with a level of clarity and vigor unsurpassed in its history, providing rich opportunities to address many of the issues of national and global </a:t>
            </a:r>
            <a:r>
              <a:rPr lang="en-US" dirty="0" smtClean="0"/>
              <a:t>concern.  </a:t>
            </a:r>
          </a:p>
          <a:p>
            <a:pPr>
              <a:buFontTx/>
              <a:buChar char="-"/>
            </a:pPr>
            <a:r>
              <a:rPr lang="en-US" dirty="0"/>
              <a:t>G</a:t>
            </a:r>
            <a:r>
              <a:rPr lang="en-US" dirty="0" smtClean="0"/>
              <a:t>rowth </a:t>
            </a:r>
            <a:r>
              <a:rPr lang="en-US" dirty="0"/>
              <a:t>in </a:t>
            </a:r>
            <a:r>
              <a:rPr lang="en-US" dirty="0" err="1"/>
              <a:t>Psy.D</a:t>
            </a:r>
            <a:r>
              <a:rPr lang="en-US" dirty="0"/>
              <a:t>. programs in Counseling Psychology, with several new programs developing and </a:t>
            </a:r>
            <a:r>
              <a:rPr lang="en-US" dirty="0" smtClean="0"/>
              <a:t>accredited</a:t>
            </a:r>
            <a:r>
              <a:rPr lang="en-US" dirty="0"/>
              <a:t>.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Struggles in Counseling </a:t>
            </a:r>
            <a:r>
              <a:rPr lang="en-US" dirty="0"/>
              <a:t>Psychology </a:t>
            </a:r>
            <a:r>
              <a:rPr lang="en-US" dirty="0" smtClean="0"/>
              <a:t>to </a:t>
            </a:r>
            <a:r>
              <a:rPr lang="en-US" dirty="0"/>
              <a:t>remain </a:t>
            </a:r>
            <a:r>
              <a:rPr lang="en-US" dirty="0" smtClean="0"/>
              <a:t>viable in Colleges of Education; </a:t>
            </a:r>
            <a:r>
              <a:rPr lang="en-US" dirty="0" smtClean="0"/>
              <a:t>our </a:t>
            </a:r>
            <a:r>
              <a:rPr lang="en-US" dirty="0"/>
              <a:t>unique history of largely being situated in Colleges of </a:t>
            </a:r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interlocking core values of Counseling Psychology </a:t>
            </a:r>
            <a:r>
              <a:rPr lang="en-US" dirty="0" smtClean="0"/>
              <a:t>form the foundation of</a:t>
            </a:r>
            <a:r>
              <a:rPr lang="en-US" dirty="0" smtClean="0"/>
              <a:t> </a:t>
            </a:r>
            <a:r>
              <a:rPr lang="en-US" dirty="0" smtClean="0"/>
              <a:t>the 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b="1" dirty="0" smtClean="0"/>
              <a:t>Growth towards good </a:t>
            </a:r>
            <a:r>
              <a:rPr lang="en-US" dirty="0" smtClean="0"/>
              <a:t>- value </a:t>
            </a:r>
            <a:r>
              <a:rPr lang="en-US" dirty="0"/>
              <a:t>the humanistic ideal of self-actualization; we believe in peoples’ </a:t>
            </a:r>
            <a:r>
              <a:rPr lang="en-US" dirty="0" smtClean="0"/>
              <a:t>capacity</a:t>
            </a:r>
            <a:r>
              <a:rPr lang="en-US" dirty="0" smtClean="0"/>
              <a:t> </a:t>
            </a:r>
            <a:r>
              <a:rPr lang="en-US" dirty="0"/>
              <a:t>for growth and the realization of potential.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b="1" dirty="0" smtClean="0"/>
              <a:t>Holistic and contextual </a:t>
            </a:r>
            <a:r>
              <a:rPr lang="mr-IN" dirty="0" smtClean="0"/>
              <a:t>–</a:t>
            </a:r>
            <a:r>
              <a:rPr lang="en-US" dirty="0" smtClean="0"/>
              <a:t> context matters; we are greater than the sum of our parts; </a:t>
            </a:r>
            <a:r>
              <a:rPr lang="en-US" dirty="0" smtClean="0"/>
              <a:t>e.g., the </a:t>
            </a:r>
            <a:r>
              <a:rPr lang="en-US" dirty="0" smtClean="0"/>
              <a:t>effects of power, privilege, and oppression on human development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Diversity and social justice </a:t>
            </a:r>
            <a:r>
              <a:rPr lang="mr-IN" dirty="0" smtClean="0"/>
              <a:t>–</a:t>
            </a:r>
            <a:r>
              <a:rPr lang="en-US" dirty="0" smtClean="0"/>
              <a:t> respect </a:t>
            </a:r>
            <a:r>
              <a:rPr lang="en-US" dirty="0" smtClean="0"/>
              <a:t>for diversity </a:t>
            </a:r>
            <a:r>
              <a:rPr lang="en-US" dirty="0" smtClean="0"/>
              <a:t>and inclusiveness; view diversity as a strength to be cultivated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Communitarian perspective </a:t>
            </a:r>
            <a:r>
              <a:rPr lang="en-US" dirty="0" smtClean="0"/>
              <a:t>- instilling</a:t>
            </a:r>
            <a:r>
              <a:rPr lang="en-US" dirty="0"/>
              <a:t>, promoting, and modeling a process of “collegial engagement, caring, and compassion…essential for the well-functioning of any community of professionals” (Johnson, Barnett, Elman, Forrest, &amp; </a:t>
            </a:r>
            <a:r>
              <a:rPr lang="en-US" dirty="0" err="1"/>
              <a:t>Kaslow</a:t>
            </a:r>
            <a:r>
              <a:rPr lang="en-US" dirty="0"/>
              <a:t>, 2014, p. 212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6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 of the 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Compatible with </a:t>
            </a:r>
          </a:p>
          <a:p>
            <a:pPr marL="0" indent="0">
              <a:buNone/>
            </a:pPr>
            <a:r>
              <a:rPr lang="en-US" dirty="0" smtClean="0"/>
              <a:t>1) the Standards of Accreditation</a:t>
            </a:r>
          </a:p>
          <a:p>
            <a:pPr marL="0" indent="0">
              <a:buNone/>
            </a:pPr>
            <a:r>
              <a:rPr lang="en-US" dirty="0" smtClean="0"/>
              <a:t>2) the blueprint for HSP’s</a:t>
            </a:r>
          </a:p>
          <a:p>
            <a:pPr marL="0" indent="0">
              <a:buNone/>
            </a:pPr>
            <a:r>
              <a:rPr lang="en-US" dirty="0" smtClean="0"/>
              <a:t>3) the Counseling Psychology Competencies (Covey</a:t>
            </a:r>
            <a:r>
              <a:rPr lang="en-US" dirty="0"/>
              <a:t>, Fouad, Jackson, </a:t>
            </a:r>
            <a:r>
              <a:rPr lang="en-US" dirty="0" err="1"/>
              <a:t>Juntunen</a:t>
            </a:r>
            <a:r>
              <a:rPr lang="en-US" dirty="0"/>
              <a:t>, Sauer, </a:t>
            </a:r>
            <a:r>
              <a:rPr lang="en-US" dirty="0" err="1"/>
              <a:t>Stabb</a:t>
            </a:r>
            <a:r>
              <a:rPr lang="en-US" dirty="0"/>
              <a:t>, Varghese, &amp; </a:t>
            </a:r>
            <a:r>
              <a:rPr lang="en-US" dirty="0" err="1"/>
              <a:t>Voelkel</a:t>
            </a:r>
            <a:r>
              <a:rPr lang="en-US" dirty="0"/>
              <a:t>, </a:t>
            </a:r>
            <a:r>
              <a:rPr lang="en-US" dirty="0" smtClean="0"/>
              <a:t>2013)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4) the Benchmark Competencies for Psychology </a:t>
            </a:r>
            <a:r>
              <a:rPr lang="en-US" dirty="0" smtClean="0"/>
              <a:t>(Fouad et al., 2009)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 the Counseling Psychology Petition for the Recognition of Specialty in Professional Psychology </a:t>
            </a:r>
            <a:r>
              <a:rPr lang="en-US" dirty="0" smtClean="0"/>
              <a:t>(CRSPPP)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4589</TotalTime>
  <Words>1751</Words>
  <Application>Microsoft Macintosh PowerPoint</Application>
  <PresentationFormat>Widescreen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Mangal</vt:lpstr>
      <vt:lpstr>Arial</vt:lpstr>
      <vt:lpstr>Office Theme</vt:lpstr>
      <vt:lpstr>Model Training Program Counseling Psychology, 2017</vt:lpstr>
      <vt:lpstr>Purpose</vt:lpstr>
      <vt:lpstr>The Model Training Program conveys our identity</vt:lpstr>
      <vt:lpstr>Aspirational nature of the MTP</vt:lpstr>
      <vt:lpstr>History of the MTP</vt:lpstr>
      <vt:lpstr>The writing of the third MTP was spawned</vt:lpstr>
      <vt:lpstr>Changes and developments in Counseling Psychology</vt:lpstr>
      <vt:lpstr>Four interlocking core values of Counseling Psychology form the foundation of the MTP</vt:lpstr>
      <vt:lpstr>Compatibility of the MTP</vt:lpstr>
      <vt:lpstr>The STG’s Process</vt:lpstr>
      <vt:lpstr>STG’s documents cited and used</vt:lpstr>
      <vt:lpstr>STG’s Process (continued)</vt:lpstr>
      <vt:lpstr>20 Clustered Principles</vt:lpstr>
      <vt:lpstr>Cluster 1: Counseling Psychology Identity</vt:lpstr>
      <vt:lpstr>Cluster 2: Multiculturalism, Diversity, and Social Justice</vt:lpstr>
      <vt:lpstr>Cluster 3: Core Competencies of Health Service Psychologists</vt:lpstr>
      <vt:lpstr>Cluster 4: Developmental, Prevention, and Strength Orientations</vt:lpstr>
      <vt:lpstr>Cluster 5: Research-Practice Integration</vt:lpstr>
      <vt:lpstr>Cluster 6: Relationships within and between Professional Organizations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Training Program Counseling Psychology, 2017</dc:title>
  <dc:creator>Microsoft Office User</dc:creator>
  <cp:lastModifiedBy>Microsoft Office User</cp:lastModifiedBy>
  <cp:revision>19</cp:revision>
  <dcterms:created xsi:type="dcterms:W3CDTF">2017-01-02T18:44:24Z</dcterms:created>
  <dcterms:modified xsi:type="dcterms:W3CDTF">2017-02-28T21:12:00Z</dcterms:modified>
</cp:coreProperties>
</file>