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4700"/>
  </p:normalViewPr>
  <p:slideViewPr>
    <p:cSldViewPr snapToGrid="0">
      <p:cViewPr varScale="1">
        <p:scale>
          <a:sx n="96" d="100"/>
          <a:sy n="96" d="100"/>
        </p:scale>
        <p:origin x="-25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37176-E8A2-40F0-83FC-8E334514AFF8}" type="datetimeFigureOut">
              <a:rPr lang="en-US" smtClean="0"/>
              <a:t>3/23/18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ADBF5-8140-4D6A-9323-EC765211F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whole beginning up to activity will last roughly 20 </a:t>
            </a:r>
            <a:r>
              <a:rPr lang="en-US" baseline="0" dirty="0" err="1"/>
              <a:t>mintues</a:t>
            </a:r>
            <a:endParaRPr lang="en-US" baseline="0" dirty="0"/>
          </a:p>
          <a:p>
            <a:endParaRPr lang="en-US" baseline="0" dirty="0"/>
          </a:p>
          <a:p>
            <a:r>
              <a:rPr lang="en-US" dirty="0"/>
              <a:t>Acknowledge</a:t>
            </a:r>
            <a:r>
              <a:rPr lang="en-US" baseline="0" dirty="0"/>
              <a:t> that we have had some </a:t>
            </a:r>
            <a:r>
              <a:rPr lang="en-US" dirty="0"/>
              <a:t>“learning experiences” with this topic</a:t>
            </a:r>
            <a:r>
              <a:rPr lang="en-US" baseline="0" dirty="0"/>
              <a:t> and as a result have dug into the literature and that we have consulted with Nancy Elman and Linda Forrest as we developed these materials, since they could not be here to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ADBF5-8140-4D6A-9323-EC765211F6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10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ADBF5-8140-4D6A-9323-EC765211F6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2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ADBF5-8140-4D6A-9323-EC765211F6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13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ADBF5-8140-4D6A-9323-EC765211F6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3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3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4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11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64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16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328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0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92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3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8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2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2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9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0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0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47B381-45F4-4EBE-A16E-240D1C7AE426}" type="datetimeFigureOut">
              <a:rPr lang="en-US" smtClean="0"/>
              <a:t>3/23/18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82E19F3-0132-4FA2-B770-A66D4ED3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8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apa.org/ed/graduate/competency.asp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Navigating the turbulent waters of competency, remediation, and due process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Salina M. Renninger, Ph.D.</a:t>
            </a:r>
          </a:p>
          <a:p>
            <a:r>
              <a:rPr lang="en-US" dirty="0"/>
              <a:t>Amy Reynolds, Ph.D.</a:t>
            </a:r>
          </a:p>
        </p:txBody>
      </p:sp>
    </p:spTree>
    <p:extLst>
      <p:ext uri="{BB962C8B-B14F-4D97-AF65-F5344CB8AC3E}">
        <p14:creationId xmlns:p14="http://schemas.microsoft.com/office/powerpoint/2010/main" val="108774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60072"/>
            <a:ext cx="8825659" cy="335972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smtClean="0"/>
              <a:t>separate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Started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u="sng" dirty="0"/>
              <a:t>Raise Hands, Who Here Has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done a remediation plan and supervised it.</a:t>
            </a:r>
          </a:p>
          <a:p>
            <a:r>
              <a:rPr lang="en-US" sz="3200" dirty="0"/>
              <a:t>had a student grieve the remediation plan at department, college or university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34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Remediation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Defining what types of actions qualify as in need of remediation/Who needs a plan?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Involvement of people outside the department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Due process and remediation planning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Following your policies/including all faculty or keeping them abreast of what’s going 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40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Remediation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27905" cy="364739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Writing a behaviorally focused target for change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Evaluation and who does it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Deadlines and potential outcomes</a:t>
            </a:r>
          </a:p>
        </p:txBody>
      </p:sp>
    </p:spTree>
    <p:extLst>
      <p:ext uri="{BB962C8B-B14F-4D97-AF65-F5344CB8AC3E}">
        <p14:creationId xmlns:p14="http://schemas.microsoft.com/office/powerpoint/2010/main" val="275711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Know both your university policy and program policy</a:t>
            </a:r>
          </a:p>
          <a:p>
            <a:r>
              <a:rPr lang="en-US" sz="2000" dirty="0"/>
              <a:t>Ensure that students have access to both and that it is spelled out (should be in the Student Handbook)</a:t>
            </a:r>
          </a:p>
          <a:p>
            <a:r>
              <a:rPr lang="en-US" sz="2000" dirty="0"/>
              <a:t>Make sure your policy is solid and as reasonable as possible</a:t>
            </a:r>
          </a:p>
          <a:p>
            <a:r>
              <a:rPr lang="en-US" sz="2000" dirty="0"/>
              <a:t>Due process should not be a trap to “get” people—it actually should be protective and supportive of students and the program/institution</a:t>
            </a:r>
          </a:p>
          <a:p>
            <a:r>
              <a:rPr lang="en-US" sz="2000" dirty="0"/>
              <a:t>Follow due process very closely, you only know how good your policy is until you have to enact 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429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6E82A6-9F24-FA45-B2AB-24599D4D5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Due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1CDC46-E89C-724C-9B8B-3ECA7ECB5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3456"/>
            <a:ext cx="9488062" cy="4122294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Document, document, document</a:t>
            </a:r>
          </a:p>
          <a:p>
            <a:pPr lvl="1"/>
            <a:r>
              <a:rPr lang="en-US" sz="2000" dirty="0"/>
              <a:t>Even low level things that might build to bigger later	</a:t>
            </a:r>
          </a:p>
          <a:p>
            <a:pPr lvl="1"/>
            <a:r>
              <a:rPr lang="en-US" sz="2000" dirty="0"/>
              <a:t>Phone calls</a:t>
            </a:r>
          </a:p>
          <a:p>
            <a:pPr lvl="1"/>
            <a:r>
              <a:rPr lang="en-US" sz="2000" dirty="0"/>
              <a:t>Do not be alone in meetings, need witnesses and summaries of the meetings</a:t>
            </a:r>
          </a:p>
          <a:p>
            <a:pPr lvl="1"/>
            <a:r>
              <a:rPr lang="en-US" sz="2000" dirty="0"/>
              <a:t>Do not communicate via email, even informally, about students</a:t>
            </a:r>
          </a:p>
          <a:p>
            <a:pPr lvl="1"/>
            <a:r>
              <a:rPr lang="en-US" sz="2000" dirty="0"/>
              <a:t>Consult with Dept. Chair and Dean and possibly legal counsel of the institution</a:t>
            </a:r>
          </a:p>
          <a:p>
            <a:r>
              <a:rPr lang="en-US" sz="2000" dirty="0"/>
              <a:t>Challenge of maintaining a relationship with the student during due process—ecological model? </a:t>
            </a:r>
          </a:p>
          <a:p>
            <a:pPr lvl="1"/>
            <a:r>
              <a:rPr lang="en-US" sz="2000" dirty="0"/>
              <a:t>Confidentiality piece—listen and say nothing,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38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76658B-0B85-B34C-9B4C-CE9FFF77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825659" cy="915093"/>
          </a:xfrm>
        </p:spPr>
        <p:txBody>
          <a:bodyPr/>
          <a:lstStyle/>
          <a:p>
            <a:pPr algn="ctr"/>
            <a:r>
              <a:rPr lang="en-US" dirty="0"/>
              <a:t>Concerning Issues/</a:t>
            </a:r>
            <a:br>
              <a:rPr lang="en-US" dirty="0"/>
            </a:br>
            <a:r>
              <a:rPr lang="en-US" dirty="0"/>
              <a:t>Mistakes Made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A189CC-BD58-6E48-9B08-228F28BC5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Holding students to different standards</a:t>
            </a:r>
          </a:p>
          <a:p>
            <a:r>
              <a:rPr lang="en-US" sz="2400" dirty="0"/>
              <a:t>Trying  to help students—in ways that don’t coincide with the Handbook</a:t>
            </a:r>
          </a:p>
          <a:p>
            <a:r>
              <a:rPr lang="en-US" sz="2400" dirty="0"/>
              <a:t>Responding to the pull to be punitive or too easy</a:t>
            </a:r>
          </a:p>
          <a:p>
            <a:r>
              <a:rPr lang="en-US" sz="2400" dirty="0"/>
              <a:t>Reacting to pull to address mental health issues—we want to remediate mental health issues and instead should focus on competencies.  Recommended versus required part of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20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830" y="2520372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Read </a:t>
            </a:r>
            <a:r>
              <a:rPr lang="en-US" sz="2800" dirty="0"/>
              <a:t>the first part of the plan that describes the problems of professional competence and then work together to craft a </a:t>
            </a:r>
            <a:r>
              <a:rPr lang="en-US" sz="2800" dirty="0" smtClean="0"/>
              <a:t>remediation plan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www.apa.org/ed/graduate/competency.aspx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9522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Sharing of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How will this program and the conversations you have had inform your work going forward?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53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{B6C6CED6-E857-7042-97C8-83501ECE2ABF}tf10001076</Template>
  <TotalTime>86</TotalTime>
  <Words>406</Words>
  <Application>Microsoft Macintosh PowerPoint</Application>
  <PresentationFormat>Custom</PresentationFormat>
  <Paragraphs>54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Navigating the turbulent waters of competency, remediation, and due process</vt:lpstr>
      <vt:lpstr>Getting Started </vt:lpstr>
      <vt:lpstr>Remediation Planning</vt:lpstr>
      <vt:lpstr>Remediation Planning</vt:lpstr>
      <vt:lpstr>Due Process</vt:lpstr>
      <vt:lpstr>Due Process</vt:lpstr>
      <vt:lpstr>Concerning Issues/ Mistakes Made </vt:lpstr>
      <vt:lpstr>Activity</vt:lpstr>
      <vt:lpstr>Sharing of Implications</vt:lpstr>
      <vt:lpstr>References</vt:lpstr>
    </vt:vector>
  </TitlesOfParts>
  <Company>University of St. Thomas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the turbulent waters of competency, remediation, and due process</dc:title>
  <dc:creator>Renninger, Salina M.</dc:creator>
  <cp:lastModifiedBy>Debra Nolan</cp:lastModifiedBy>
  <cp:revision>13</cp:revision>
  <dcterms:created xsi:type="dcterms:W3CDTF">2018-02-15T16:28:26Z</dcterms:created>
  <dcterms:modified xsi:type="dcterms:W3CDTF">2018-03-23T18:56:23Z</dcterms:modified>
</cp:coreProperties>
</file>