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xlsx" ContentType="application/vnd.openxmlformats-officedocument.spreadsheetml.sheet"/>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charts/chart5.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6.xml" ContentType="application/vnd.openxmlformats-officedocument.drawingml.chart+xml"/>
  <Override PartName="/ppt/drawings/drawing2.xml" ContentType="application/vnd.openxmlformats-officedocument.drawingml.chartshapes+xml"/>
  <Override PartName="/ppt/notesSlides/notesSlide11.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8.xml" ContentType="application/vnd.openxmlformats-officedocument.drawingml.chart+xml"/>
  <Override PartName="/ppt/drawings/drawing3.xml" ContentType="application/vnd.openxmlformats-officedocument.drawingml.chartshapes+xml"/>
  <Override PartName="/ppt/charts/chart9.xml" ContentType="application/vnd.openxmlformats-officedocument.drawingml.chart+xml"/>
  <Override PartName="/ppt/notesSlides/notesSlide14.xml" ContentType="application/vnd.openxmlformats-officedocument.presentationml.notesSlide+xml"/>
  <Override PartName="/ppt/charts/chart10.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1.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2.xml" ContentType="application/vnd.openxmlformats-officedocument.drawingml.chart+xml"/>
  <Override PartName="/ppt/notesSlides/notesSlide19.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ink/ink9.xml" ContentType="application/inkml+xml"/>
  <Override PartName="/ppt/ink/ink10.xml" ContentType="application/inkml+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Override PartName="/ppt/charts/style8.xml" ContentType="application/vnd.ms-office.chartstyle+xml"/>
  <Override PartName="/ppt/charts/colors8.xml" ContentType="application/vnd.ms-office.chartcolorstyle+xml"/>
  <Override PartName="/ppt/charts/style9.xml" ContentType="application/vnd.ms-office.chartstyle+xml"/>
  <Override PartName="/ppt/charts/colors9.xml" ContentType="application/vnd.ms-office.chartcolorstyle+xml"/>
  <Override PartName="/ppt/charts/style10.xml" ContentType="application/vnd.ms-office.chartstyle+xml"/>
  <Override PartName="/ppt/charts/colors10.xml" ContentType="application/vnd.ms-office.chartcolorstyle+xml"/>
  <Override PartName="/ppt/charts/style11.xml" ContentType="application/vnd.ms-office.chartstyle+xml"/>
  <Override PartName="/ppt/charts/colors11.xml" ContentType="application/vnd.ms-office.chartcolorstyle+xml"/>
  <Override PartName="/ppt/charts/style12.xml" ContentType="application/vnd.ms-office.chartstyle+xml"/>
  <Override PartName="/ppt/charts/colors12.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1"/>
  </p:sldMasterIdLst>
  <p:notesMasterIdLst>
    <p:notesMasterId r:id="rId30"/>
  </p:notesMasterIdLst>
  <p:handoutMasterIdLst>
    <p:handoutMasterId r:id="rId31"/>
  </p:handoutMasterIdLst>
  <p:sldIdLst>
    <p:sldId id="256" r:id="rId2"/>
    <p:sldId id="257" r:id="rId3"/>
    <p:sldId id="262" r:id="rId4"/>
    <p:sldId id="289" r:id="rId5"/>
    <p:sldId id="263" r:id="rId6"/>
    <p:sldId id="290" r:id="rId7"/>
    <p:sldId id="264" r:id="rId8"/>
    <p:sldId id="288" r:id="rId9"/>
    <p:sldId id="266" r:id="rId10"/>
    <p:sldId id="277" r:id="rId11"/>
    <p:sldId id="278" r:id="rId12"/>
    <p:sldId id="267" r:id="rId13"/>
    <p:sldId id="268" r:id="rId14"/>
    <p:sldId id="269" r:id="rId15"/>
    <p:sldId id="292" r:id="rId16"/>
    <p:sldId id="291" r:id="rId17"/>
    <p:sldId id="261" r:id="rId18"/>
    <p:sldId id="279" r:id="rId19"/>
    <p:sldId id="280" r:id="rId20"/>
    <p:sldId id="270" r:id="rId21"/>
    <p:sldId id="287" r:id="rId22"/>
    <p:sldId id="271" r:id="rId23"/>
    <p:sldId id="272" r:id="rId24"/>
    <p:sldId id="276" r:id="rId25"/>
    <p:sldId id="274" r:id="rId26"/>
    <p:sldId id="275" r:id="rId27"/>
    <p:sldId id="273" r:id="rId28"/>
    <p:sldId id="26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tosky, Sharon" initials="RS" lastIdx="32" clrIdx="0">
    <p:extLst/>
  </p:cmAuthor>
  <p:cmAuthor id="2" name="Zakary Clements" initials="ZC" lastIdx="4" clrIdx="1"/>
  <p:cmAuthor id="3" name="edp" initials="e" lastIdx="11" clrIdx="2">
    <p:extLst/>
  </p:cmAuthor>
  <p:cmAuthor id="4" name="Clements, Zakary" initials="CZ" lastIdx="9"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4" autoAdjust="0"/>
    <p:restoredTop sz="52128" autoAdjust="0"/>
  </p:normalViewPr>
  <p:slideViewPr>
    <p:cSldViewPr snapToGrid="0">
      <p:cViewPr varScale="1">
        <p:scale>
          <a:sx n="53" d="100"/>
          <a:sy n="53" d="100"/>
        </p:scale>
        <p:origin x="-2216" y="-112"/>
      </p:cViewPr>
      <p:guideLst>
        <p:guide orient="horz" pos="2160"/>
        <p:guide pos="3840"/>
      </p:guideLst>
    </p:cSldViewPr>
  </p:slideViewPr>
  <p:outlineViewPr>
    <p:cViewPr>
      <p:scale>
        <a:sx n="33" d="100"/>
        <a:sy n="33" d="100"/>
      </p:scale>
      <p:origin x="0" y="-6424"/>
    </p:cViewPr>
  </p:outlineViewPr>
  <p:notesTextViewPr>
    <p:cViewPr>
      <p:scale>
        <a:sx n="1" d="1"/>
        <a:sy n="1" d="1"/>
      </p:scale>
      <p:origin x="0" y="0"/>
    </p:cViewPr>
  </p:notesTextViewPr>
  <p:sorterViewPr>
    <p:cViewPr varScale="1">
      <p:scale>
        <a:sx n="100" d="100"/>
        <a:sy n="100" d="100"/>
      </p:scale>
      <p:origin x="0" y="-11052"/>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microsoft.com/office/2011/relationships/chartStyle" Target="style1.xml"/><Relationship Id="rId3" Type="http://schemas.microsoft.com/office/2011/relationships/chartColorStyle" Target="colors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Sheet10.xlsx"/><Relationship Id="rId2" Type="http://schemas.microsoft.com/office/2011/relationships/chartStyle" Target="style10.xml"/><Relationship Id="rId3" Type="http://schemas.microsoft.com/office/2011/relationships/chartColorStyle" Target="colors10.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Sheet11.xlsx"/><Relationship Id="rId2" Type="http://schemas.microsoft.com/office/2011/relationships/chartStyle" Target="style11.xml"/><Relationship Id="rId3" Type="http://schemas.microsoft.com/office/2011/relationships/chartColorStyle" Target="colors11.xml"/></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Sheet12.xlsx"/><Relationship Id="rId2" Type="http://schemas.microsoft.com/office/2011/relationships/chartStyle" Target="style12.xml"/><Relationship Id="rId3" Type="http://schemas.microsoft.com/office/2011/relationships/chartColorStyle" Target="colors12.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 Id="rId2" Type="http://schemas.microsoft.com/office/2011/relationships/chartStyle" Target="style2.xml"/><Relationship Id="rId3" Type="http://schemas.microsoft.com/office/2011/relationships/chartColorStyle" Target="colors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 Id="rId2" Type="http://schemas.microsoft.com/office/2011/relationships/chartStyle" Target="style3.xml"/><Relationship Id="rId3" Type="http://schemas.microsoft.com/office/2011/relationships/chartColorStyle" Target="colors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 Id="rId2" Type="http://schemas.microsoft.com/office/2011/relationships/chartStyle" Target="style4.xml"/><Relationship Id="rId3" Type="http://schemas.microsoft.com/office/2011/relationships/chartColorStyle" Target="colors4.xm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4" Type="http://schemas.microsoft.com/office/2011/relationships/chartColorStyle" Target="colors5.xml"/><Relationship Id="rId1" Type="http://schemas.openxmlformats.org/officeDocument/2006/relationships/package" Target="../embeddings/Microsoft_Excel_Sheet5.xlsx"/><Relationship Id="rId2"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4" Type="http://schemas.microsoft.com/office/2011/relationships/chartColorStyle" Target="colors6.xml"/><Relationship Id="rId1" Type="http://schemas.openxmlformats.org/officeDocument/2006/relationships/package" Target="../embeddings/Microsoft_Excel_Sheet6.xlsx"/><Relationship Id="rId2"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 Id="rId2" Type="http://schemas.microsoft.com/office/2011/relationships/chartStyle" Target="style7.xml"/><Relationship Id="rId3" Type="http://schemas.microsoft.com/office/2011/relationships/chartColorStyle" Target="colors7.xm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4" Type="http://schemas.microsoft.com/office/2011/relationships/chartColorStyle" Target="colors8.xml"/><Relationship Id="rId1" Type="http://schemas.openxmlformats.org/officeDocument/2006/relationships/package" Target="../embeddings/Microsoft_Excel_Sheet8.xlsx"/><Relationship Id="rId2"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Sheet9.xlsx"/><Relationship Id="rId2" Type="http://schemas.microsoft.com/office/2011/relationships/chartStyle" Target="style9.xml"/><Relationship Id="rId3" Type="http://schemas.microsoft.com/office/2011/relationships/chartColorStyle" Target="colors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b="1" dirty="0"/>
              <a:t>Program Specialties</a:t>
            </a:r>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Yes </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Sheet1!$A$2:$A$10</c:f>
              <c:strCache>
                <c:ptCount val="9"/>
                <c:pt idx="0">
                  <c:v>No specializations reported</c:v>
                </c:pt>
                <c:pt idx="1">
                  <c:v>Other</c:v>
                </c:pt>
                <c:pt idx="2">
                  <c:v>Behavioral Medicine</c:v>
                </c:pt>
                <c:pt idx="3">
                  <c:v>Integrated Behavioral Health</c:v>
                </c:pt>
                <c:pt idx="4">
                  <c:v>Rural Health</c:v>
                </c:pt>
                <c:pt idx="5">
                  <c:v>Children and Adolescents</c:v>
                </c:pt>
                <c:pt idx="6">
                  <c:v>Family Systems/Therapy</c:v>
                </c:pt>
                <c:pt idx="7">
                  <c:v>Multicultural Emphasis</c:v>
                </c:pt>
                <c:pt idx="8">
                  <c:v>Mindfulness/Wellness/Positive Psychology</c:v>
                </c:pt>
              </c:strCache>
            </c:strRef>
          </c:cat>
          <c:val>
            <c:numRef>
              <c:f>Sheet1!$B$2:$B$10</c:f>
              <c:numCache>
                <c:formatCode>General</c:formatCode>
                <c:ptCount val="9"/>
                <c:pt idx="0">
                  <c:v>26.0</c:v>
                </c:pt>
                <c:pt idx="1">
                  <c:v>17.0</c:v>
                </c:pt>
                <c:pt idx="2">
                  <c:v>6.0</c:v>
                </c:pt>
                <c:pt idx="3">
                  <c:v>17.0</c:v>
                </c:pt>
                <c:pt idx="4">
                  <c:v>6.0</c:v>
                </c:pt>
                <c:pt idx="5">
                  <c:v>7.0</c:v>
                </c:pt>
                <c:pt idx="6">
                  <c:v>3.0</c:v>
                </c:pt>
                <c:pt idx="7">
                  <c:v>47.0</c:v>
                </c:pt>
                <c:pt idx="8">
                  <c:v>9.0</c:v>
                </c:pt>
              </c:numCache>
            </c:numRef>
          </c:val>
          <c:extLst xmlns:c16r2="http://schemas.microsoft.com/office/drawing/2015/06/chart">
            <c:ext xmlns:c16="http://schemas.microsoft.com/office/drawing/2014/chart" uri="{C3380CC4-5D6E-409C-BE32-E72D297353CC}">
              <c16:uniqueId val="{00000000-ED9C-D446-A4A3-544776FF1C4A}"/>
            </c:ext>
          </c:extLst>
        </c:ser>
        <c:dLbls>
          <c:dLblPos val="inEnd"/>
          <c:showLegendKey val="0"/>
          <c:showVal val="1"/>
          <c:showCatName val="0"/>
          <c:showSerName val="0"/>
          <c:showPercent val="0"/>
          <c:showBubbleSize val="0"/>
        </c:dLbls>
        <c:gapWidth val="65"/>
        <c:axId val="-2136942328"/>
        <c:axId val="-2135780216"/>
      </c:barChart>
      <c:catAx>
        <c:axId val="-2136942328"/>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2000" b="1" i="0" u="none" strike="noStrike" kern="1200" cap="all" baseline="0">
                <a:solidFill>
                  <a:schemeClr val="dk1">
                    <a:lumMod val="75000"/>
                    <a:lumOff val="25000"/>
                  </a:schemeClr>
                </a:solidFill>
                <a:latin typeface="+mn-lt"/>
                <a:ea typeface="+mn-ea"/>
                <a:cs typeface="+mn-cs"/>
              </a:defRPr>
            </a:pPr>
            <a:endParaRPr lang="en-US"/>
          </a:p>
        </c:txPr>
        <c:crossAx val="-2135780216"/>
        <c:crosses val="autoZero"/>
        <c:auto val="1"/>
        <c:lblAlgn val="ctr"/>
        <c:lblOffset val="100"/>
        <c:noMultiLvlLbl val="0"/>
      </c:catAx>
      <c:valAx>
        <c:axId val="-2135780216"/>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Number of Programs</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213694232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dirty="0"/>
              <a:t>What</a:t>
            </a:r>
            <a:r>
              <a:rPr lang="en-US" baseline="0" dirty="0"/>
              <a:t> percentage in your program receive summer pay?</a:t>
            </a:r>
            <a:endParaRPr lang="en-US" dirty="0"/>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Percentage of Students Receiving Summer Pay</c:v>
                </c:pt>
              </c:strCache>
            </c:strRef>
          </c:tx>
          <c:spPr>
            <a:solidFill>
              <a:schemeClr val="accent2"/>
            </a:solidFill>
            <a:ln>
              <a:no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6-4FC2-46F4-B4B5-F7AEC1189428}"/>
              </c:ext>
            </c:extLst>
          </c:dPt>
          <c:dPt>
            <c:idx val="1"/>
            <c:invertIfNegative val="0"/>
            <c:bubble3D val="0"/>
            <c:extLst xmlns:c16r2="http://schemas.microsoft.com/office/drawing/2015/06/chart">
              <c:ext xmlns:c16="http://schemas.microsoft.com/office/drawing/2014/chart" uri="{C3380CC4-5D6E-409C-BE32-E72D297353CC}">
                <c16:uniqueId val="{00000005-4FC2-46F4-B4B5-F7AEC1189428}"/>
              </c:ext>
            </c:extLst>
          </c:dPt>
          <c:dPt>
            <c:idx val="2"/>
            <c:invertIfNegative val="0"/>
            <c:bubble3D val="0"/>
            <c:extLst xmlns:c16r2="http://schemas.microsoft.com/office/drawing/2015/06/chart">
              <c:ext xmlns:c16="http://schemas.microsoft.com/office/drawing/2014/chart" uri="{C3380CC4-5D6E-409C-BE32-E72D297353CC}">
                <c16:uniqueId val="{00000004-4FC2-46F4-B4B5-F7AEC1189428}"/>
              </c:ext>
            </c:extLst>
          </c:dPt>
          <c:dPt>
            <c:idx val="3"/>
            <c:invertIfNegative val="0"/>
            <c:bubble3D val="0"/>
            <c:extLst xmlns:c16r2="http://schemas.microsoft.com/office/drawing/2015/06/chart">
              <c:ext xmlns:c16="http://schemas.microsoft.com/office/drawing/2014/chart" uri="{C3380CC4-5D6E-409C-BE32-E72D297353CC}">
                <c16:uniqueId val="{00000003-4FC2-46F4-B4B5-F7AEC1189428}"/>
              </c:ext>
            </c:extLst>
          </c:dPt>
          <c:cat>
            <c:strRef>
              <c:f>Sheet1!$A$2:$A$5</c:f>
              <c:strCache>
                <c:ptCount val="4"/>
                <c:pt idx="0">
                  <c:v>0%</c:v>
                </c:pt>
                <c:pt idx="1">
                  <c:v>1-50%</c:v>
                </c:pt>
                <c:pt idx="2">
                  <c:v>51-99%</c:v>
                </c:pt>
                <c:pt idx="3">
                  <c:v>100%</c:v>
                </c:pt>
              </c:strCache>
            </c:strRef>
          </c:cat>
          <c:val>
            <c:numRef>
              <c:f>Sheet1!$B$2:$B$5</c:f>
              <c:numCache>
                <c:formatCode>General</c:formatCode>
                <c:ptCount val="4"/>
                <c:pt idx="0">
                  <c:v>17.0</c:v>
                </c:pt>
                <c:pt idx="1">
                  <c:v>62.0</c:v>
                </c:pt>
                <c:pt idx="2">
                  <c:v>15.0</c:v>
                </c:pt>
                <c:pt idx="3">
                  <c:v>16.0</c:v>
                </c:pt>
              </c:numCache>
            </c:numRef>
          </c:val>
          <c:extLst xmlns:c16r2="http://schemas.microsoft.com/office/drawing/2015/06/chart">
            <c:ext xmlns:c16="http://schemas.microsoft.com/office/drawing/2014/chart" uri="{C3380CC4-5D6E-409C-BE32-E72D297353CC}">
              <c16:uniqueId val="{00000000-4FC2-46F4-B4B5-F7AEC1189428}"/>
            </c:ext>
          </c:extLst>
        </c:ser>
        <c:dLbls>
          <c:showLegendKey val="0"/>
          <c:showVal val="0"/>
          <c:showCatName val="0"/>
          <c:showSerName val="0"/>
          <c:showPercent val="0"/>
          <c:showBubbleSize val="0"/>
        </c:dLbls>
        <c:gapWidth val="182"/>
        <c:axId val="2143299416"/>
        <c:axId val="2141139416"/>
      </c:barChart>
      <c:catAx>
        <c:axId val="21432994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en-US"/>
          </a:p>
        </c:txPr>
        <c:crossAx val="2141139416"/>
        <c:crosses val="autoZero"/>
        <c:auto val="1"/>
        <c:lblAlgn val="ctr"/>
        <c:lblOffset val="100"/>
        <c:noMultiLvlLbl val="0"/>
      </c:catAx>
      <c:valAx>
        <c:axId val="21411394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en-US"/>
          </a:p>
        </c:txPr>
        <c:crossAx val="2143299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Type of Exam</a:t>
            </a:r>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Written</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Sheet1!$A$2:$A$6</c:f>
              <c:strCache>
                <c:ptCount val="5"/>
                <c:pt idx="0">
                  <c:v>Other</c:v>
                </c:pt>
                <c:pt idx="1">
                  <c:v>Literature Review</c:v>
                </c:pt>
                <c:pt idx="2">
                  <c:v>Essay-Style Exam</c:v>
                </c:pt>
                <c:pt idx="3">
                  <c:v>Case Presentation</c:v>
                </c:pt>
                <c:pt idx="4">
                  <c:v>Passing the EPPP</c:v>
                </c:pt>
              </c:strCache>
            </c:strRef>
          </c:cat>
          <c:val>
            <c:numRef>
              <c:f>Sheet1!$B$2:$B$6</c:f>
              <c:numCache>
                <c:formatCode>General</c:formatCode>
                <c:ptCount val="5"/>
                <c:pt idx="0">
                  <c:v>21.0</c:v>
                </c:pt>
                <c:pt idx="1">
                  <c:v>20.0</c:v>
                </c:pt>
                <c:pt idx="2">
                  <c:v>51.0</c:v>
                </c:pt>
                <c:pt idx="3">
                  <c:v>29.0</c:v>
                </c:pt>
                <c:pt idx="4">
                  <c:v>3.0</c:v>
                </c:pt>
              </c:numCache>
            </c:numRef>
          </c:val>
          <c:extLst xmlns:c16r2="http://schemas.microsoft.com/office/drawing/2015/06/chart">
            <c:ext xmlns:c16="http://schemas.microsoft.com/office/drawing/2014/chart" uri="{C3380CC4-5D6E-409C-BE32-E72D297353CC}">
              <c16:uniqueId val="{00000000-8CF8-224F-B0A1-FB9033108B81}"/>
            </c:ext>
          </c:extLst>
        </c:ser>
        <c:ser>
          <c:idx val="1"/>
          <c:order val="1"/>
          <c:tx>
            <c:strRef>
              <c:f>Sheet1!$C$1</c:f>
              <c:strCache>
                <c:ptCount val="1"/>
                <c:pt idx="0">
                  <c:v>Oral</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Sheet1!$A$2:$A$6</c:f>
              <c:strCache>
                <c:ptCount val="5"/>
                <c:pt idx="0">
                  <c:v>Other</c:v>
                </c:pt>
                <c:pt idx="1">
                  <c:v>Literature Review</c:v>
                </c:pt>
                <c:pt idx="2">
                  <c:v>Essay-Style Exam</c:v>
                </c:pt>
                <c:pt idx="3">
                  <c:v>Case Presentation</c:v>
                </c:pt>
                <c:pt idx="4">
                  <c:v>Passing the EPPP</c:v>
                </c:pt>
              </c:strCache>
            </c:strRef>
          </c:cat>
          <c:val>
            <c:numRef>
              <c:f>Sheet1!$C$2:$C$6</c:f>
              <c:numCache>
                <c:formatCode>General</c:formatCode>
                <c:ptCount val="5"/>
                <c:pt idx="0">
                  <c:v>9.0</c:v>
                </c:pt>
                <c:pt idx="1">
                  <c:v>6.0</c:v>
                </c:pt>
                <c:pt idx="2">
                  <c:v>12.0</c:v>
                </c:pt>
                <c:pt idx="3">
                  <c:v>28.0</c:v>
                </c:pt>
                <c:pt idx="4">
                  <c:v>0.0</c:v>
                </c:pt>
              </c:numCache>
            </c:numRef>
          </c:val>
          <c:extLst xmlns:c16r2="http://schemas.microsoft.com/office/drawing/2015/06/chart">
            <c:ext xmlns:c16="http://schemas.microsoft.com/office/drawing/2014/chart" uri="{C3380CC4-5D6E-409C-BE32-E72D297353CC}">
              <c16:uniqueId val="{00000001-8CF8-224F-B0A1-FB9033108B81}"/>
            </c:ext>
          </c:extLst>
        </c:ser>
        <c:dLbls>
          <c:dLblPos val="inEnd"/>
          <c:showLegendKey val="0"/>
          <c:showVal val="1"/>
          <c:showCatName val="0"/>
          <c:showSerName val="0"/>
          <c:showPercent val="0"/>
          <c:showBubbleSize val="0"/>
        </c:dLbls>
        <c:gapWidth val="65"/>
        <c:axId val="2146957064"/>
        <c:axId val="2146960264"/>
      </c:barChart>
      <c:catAx>
        <c:axId val="2146957064"/>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1" i="0" u="none" strike="noStrike" kern="1200" cap="all" baseline="0">
                <a:solidFill>
                  <a:schemeClr val="dk1">
                    <a:lumMod val="75000"/>
                    <a:lumOff val="25000"/>
                  </a:schemeClr>
                </a:solidFill>
                <a:latin typeface="+mn-lt"/>
                <a:ea typeface="+mn-ea"/>
                <a:cs typeface="+mn-cs"/>
              </a:defRPr>
            </a:pPr>
            <a:endParaRPr lang="en-US"/>
          </a:p>
        </c:txPr>
        <c:crossAx val="2146960264"/>
        <c:crosses val="autoZero"/>
        <c:auto val="1"/>
        <c:lblAlgn val="ctr"/>
        <c:lblOffset val="100"/>
        <c:noMultiLvlLbl val="0"/>
      </c:catAx>
      <c:valAx>
        <c:axId val="2146960264"/>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Number of Programs</a:t>
                </a:r>
              </a:p>
            </c:rich>
          </c:tx>
          <c:layout>
            <c:manualLayout>
              <c:xMode val="edge"/>
              <c:yMode val="edge"/>
              <c:x val="0.46941107141027"/>
              <c:y val="0.898459609572519"/>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214695706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ln>
                  <a:solidFill>
                    <a:schemeClr val="tx1">
                      <a:lumMod val="75000"/>
                      <a:lumOff val="25000"/>
                    </a:schemeClr>
                  </a:solidFill>
                </a:ln>
                <a:solidFill>
                  <a:schemeClr val="tx1">
                    <a:lumMod val="65000"/>
                    <a:lumOff val="35000"/>
                  </a:schemeClr>
                </a:solidFill>
                <a:latin typeface="+mn-lt"/>
                <a:ea typeface="+mn-ea"/>
                <a:cs typeface="+mn-cs"/>
              </a:defRPr>
            </a:pPr>
            <a:r>
              <a:rPr lang="en-US" dirty="0"/>
              <a:t>Average Intervention and Assessment</a:t>
            </a:r>
            <a:r>
              <a:rPr lang="en-US" baseline="0" dirty="0"/>
              <a:t> </a:t>
            </a:r>
            <a:r>
              <a:rPr lang="en-US" dirty="0"/>
              <a:t>Hours for Programs</a:t>
            </a:r>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Number of Programs</c:v>
                </c:pt>
              </c:strCache>
            </c:strRef>
          </c:tx>
          <c:spPr>
            <a:solidFill>
              <a:schemeClr val="accent6"/>
            </a:solidFill>
            <a:ln>
              <a:noFill/>
            </a:ln>
            <a:effectLst/>
          </c:spPr>
          <c:invertIfNegative val="0"/>
          <c:cat>
            <c:strRef>
              <c:f>Sheet1!$A$2:$A$8</c:f>
              <c:strCache>
                <c:ptCount val="7"/>
                <c:pt idx="0">
                  <c:v>400-499</c:v>
                </c:pt>
                <c:pt idx="1">
                  <c:v>500-599</c:v>
                </c:pt>
                <c:pt idx="2">
                  <c:v>600-699</c:v>
                </c:pt>
                <c:pt idx="3">
                  <c:v>700-799</c:v>
                </c:pt>
                <c:pt idx="4">
                  <c:v>800-899</c:v>
                </c:pt>
                <c:pt idx="5">
                  <c:v>900-999</c:v>
                </c:pt>
                <c:pt idx="6">
                  <c:v>000+</c:v>
                </c:pt>
              </c:strCache>
            </c:strRef>
          </c:cat>
          <c:val>
            <c:numRef>
              <c:f>Sheet1!$B$2:$B$8</c:f>
              <c:numCache>
                <c:formatCode>General</c:formatCode>
                <c:ptCount val="7"/>
                <c:pt idx="0">
                  <c:v>4.0</c:v>
                </c:pt>
                <c:pt idx="1">
                  <c:v>10.0</c:v>
                </c:pt>
                <c:pt idx="2">
                  <c:v>17.0</c:v>
                </c:pt>
                <c:pt idx="3">
                  <c:v>10.0</c:v>
                </c:pt>
                <c:pt idx="4">
                  <c:v>8.0</c:v>
                </c:pt>
                <c:pt idx="5">
                  <c:v>2.0</c:v>
                </c:pt>
                <c:pt idx="6">
                  <c:v>9.0</c:v>
                </c:pt>
              </c:numCache>
            </c:numRef>
          </c:val>
          <c:extLst xmlns:c16r2="http://schemas.microsoft.com/office/drawing/2015/06/chart">
            <c:ext xmlns:c16="http://schemas.microsoft.com/office/drawing/2014/chart" uri="{C3380CC4-5D6E-409C-BE32-E72D297353CC}">
              <c16:uniqueId val="{00000000-207C-40F4-8568-7136C6CB0DBB}"/>
            </c:ext>
          </c:extLst>
        </c:ser>
        <c:dLbls>
          <c:showLegendKey val="0"/>
          <c:showVal val="0"/>
          <c:showCatName val="0"/>
          <c:showSerName val="0"/>
          <c:showPercent val="0"/>
          <c:showBubbleSize val="0"/>
        </c:dLbls>
        <c:gapWidth val="182"/>
        <c:axId val="2144312776"/>
        <c:axId val="2143847176"/>
      </c:barChart>
      <c:catAx>
        <c:axId val="21443127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ln>
                  <a:solidFill>
                    <a:schemeClr val="tx1">
                      <a:lumMod val="75000"/>
                      <a:lumOff val="25000"/>
                    </a:schemeClr>
                  </a:solidFill>
                </a:ln>
                <a:solidFill>
                  <a:schemeClr val="tx1">
                    <a:lumMod val="65000"/>
                    <a:lumOff val="35000"/>
                  </a:schemeClr>
                </a:solidFill>
                <a:latin typeface="+mn-lt"/>
                <a:ea typeface="+mn-ea"/>
                <a:cs typeface="+mn-cs"/>
              </a:defRPr>
            </a:pPr>
            <a:endParaRPr lang="en-US"/>
          </a:p>
        </c:txPr>
        <c:crossAx val="2143847176"/>
        <c:crosses val="autoZero"/>
        <c:auto val="1"/>
        <c:lblAlgn val="ctr"/>
        <c:lblOffset val="100"/>
        <c:noMultiLvlLbl val="0"/>
      </c:catAx>
      <c:valAx>
        <c:axId val="214384717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ln>
                      <a:solidFill>
                        <a:schemeClr val="tx1">
                          <a:lumMod val="75000"/>
                          <a:lumOff val="25000"/>
                        </a:schemeClr>
                      </a:solidFill>
                    </a:ln>
                    <a:solidFill>
                      <a:schemeClr val="tx1">
                        <a:lumMod val="65000"/>
                        <a:lumOff val="35000"/>
                      </a:schemeClr>
                    </a:solidFill>
                    <a:latin typeface="+mn-lt"/>
                    <a:ea typeface="+mn-ea"/>
                    <a:cs typeface="+mn-cs"/>
                  </a:defRPr>
                </a:pPr>
                <a:r>
                  <a:rPr lang="en-US" dirty="0"/>
                  <a:t>Number of Programs</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ln>
                  <a:solidFill>
                    <a:schemeClr val="tx1">
                      <a:lumMod val="75000"/>
                      <a:lumOff val="25000"/>
                    </a:schemeClr>
                  </a:solidFill>
                </a:ln>
                <a:solidFill>
                  <a:schemeClr val="tx1">
                    <a:lumMod val="65000"/>
                    <a:lumOff val="35000"/>
                  </a:schemeClr>
                </a:solidFill>
                <a:latin typeface="+mn-lt"/>
                <a:ea typeface="+mn-ea"/>
                <a:cs typeface="+mn-cs"/>
              </a:defRPr>
            </a:pPr>
            <a:endParaRPr lang="en-US"/>
          </a:p>
        </c:txPr>
        <c:crossAx val="2144312776"/>
        <c:crosses val="autoZero"/>
        <c:crossBetween val="between"/>
      </c:valAx>
      <c:spPr>
        <a:noFill/>
        <a:ln>
          <a:noFill/>
        </a:ln>
        <a:effectLst/>
      </c:spPr>
    </c:plotArea>
    <c:plotVisOnly val="1"/>
    <c:dispBlanksAs val="gap"/>
    <c:showDLblsOverMax val="0"/>
  </c:chart>
  <c:spPr>
    <a:noFill/>
    <a:ln>
      <a:noFill/>
    </a:ln>
    <a:effectLst/>
  </c:spPr>
  <c:txPr>
    <a:bodyPr/>
    <a:lstStyle/>
    <a:p>
      <a:pPr>
        <a:defRPr>
          <a:ln>
            <a:solidFill>
              <a:schemeClr val="tx1">
                <a:lumMod val="75000"/>
                <a:lumOff val="25000"/>
              </a:schemeClr>
            </a:solidFill>
          </a:l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dirty="0"/>
              <a:t> </a:t>
            </a:r>
            <a:r>
              <a:rPr lang="en-US" b="1" dirty="0"/>
              <a:t>Academic/Research  Emphasis</a:t>
            </a:r>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 Training Emphasis</c:v>
                </c:pt>
              </c:strCache>
            </c:strRef>
          </c:tx>
          <c:spPr>
            <a:solidFill>
              <a:schemeClr val="accent1"/>
            </a:solidFill>
            <a:ln>
              <a:solidFill>
                <a:schemeClr val="tx1">
                  <a:lumMod val="15000"/>
                  <a:lumOff val="85000"/>
                </a:schemeClr>
              </a:solidFill>
            </a:ln>
            <a:effectLst/>
          </c:spPr>
          <c:invertIfNegative val="0"/>
          <c:dPt>
            <c:idx val="4"/>
            <c:invertIfNegative val="0"/>
            <c:bubble3D val="0"/>
            <c:extLst xmlns:c16r2="http://schemas.microsoft.com/office/drawing/2015/06/chart">
              <c:ext xmlns:c16="http://schemas.microsoft.com/office/drawing/2014/chart" uri="{C3380CC4-5D6E-409C-BE32-E72D297353CC}">
                <c16:uniqueId val="{00000003-AE1D-4DE7-BF5C-DF740AACED37}"/>
              </c:ext>
            </c:extLst>
          </c:dPt>
          <c:cat>
            <c:strRef>
              <c:f>Sheet1!$A$2:$A$8</c:f>
              <c:strCache>
                <c:ptCount val="7"/>
                <c:pt idx="0">
                  <c:v>Not a Lot</c:v>
                </c:pt>
                <c:pt idx="6">
                  <c:v>Extremely</c:v>
                </c:pt>
              </c:strCache>
            </c:strRef>
          </c:cat>
          <c:val>
            <c:numRef>
              <c:f>Sheet1!$B$2:$B$8</c:f>
              <c:numCache>
                <c:formatCode>General</c:formatCode>
                <c:ptCount val="7"/>
                <c:pt idx="0">
                  <c:v>3.0</c:v>
                </c:pt>
                <c:pt idx="1">
                  <c:v>4.0</c:v>
                </c:pt>
                <c:pt idx="2">
                  <c:v>13.0</c:v>
                </c:pt>
                <c:pt idx="3">
                  <c:v>27.0</c:v>
                </c:pt>
                <c:pt idx="4">
                  <c:v>23.0</c:v>
                </c:pt>
                <c:pt idx="5">
                  <c:v>11.0</c:v>
                </c:pt>
                <c:pt idx="6">
                  <c:v>1.0</c:v>
                </c:pt>
              </c:numCache>
            </c:numRef>
          </c:val>
          <c:extLst xmlns:c16r2="http://schemas.microsoft.com/office/drawing/2015/06/chart">
            <c:ext xmlns:c16="http://schemas.microsoft.com/office/drawing/2014/chart" uri="{C3380CC4-5D6E-409C-BE32-E72D297353CC}">
              <c16:uniqueId val="{00000000-AE1D-4DE7-BF5C-DF740AACED37}"/>
            </c:ext>
          </c:extLst>
        </c:ser>
        <c:dLbls>
          <c:showLegendKey val="0"/>
          <c:showVal val="0"/>
          <c:showCatName val="0"/>
          <c:showSerName val="0"/>
          <c:showPercent val="0"/>
          <c:showBubbleSize val="0"/>
        </c:dLbls>
        <c:gapWidth val="0"/>
        <c:overlap val="-27"/>
        <c:axId val="2132392456"/>
        <c:axId val="2132376744"/>
      </c:barChart>
      <c:catAx>
        <c:axId val="2132392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132376744"/>
        <c:crosses val="autoZero"/>
        <c:auto val="1"/>
        <c:lblAlgn val="ctr"/>
        <c:lblOffset val="100"/>
        <c:noMultiLvlLbl val="0"/>
      </c:catAx>
      <c:valAx>
        <c:axId val="2132376744"/>
        <c:scaling>
          <c:orientation val="minMax"/>
        </c:scaling>
        <c:delete val="0"/>
        <c:axPos val="l"/>
        <c:majorGridlines>
          <c:spPr>
            <a:ln w="19050"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US"/>
                  <a:t>N of programs</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132392456"/>
        <c:crosses val="autoZero"/>
        <c:crossBetween val="between"/>
      </c:valAx>
      <c:spPr>
        <a:noFill/>
        <a:ln>
          <a:noFill/>
        </a:ln>
        <a:effectLst/>
      </c:spPr>
    </c:plotArea>
    <c:plotVisOnly val="1"/>
    <c:dispBlanksAs val="gap"/>
    <c:showDLblsOverMax val="0"/>
  </c:chart>
  <c:spPr>
    <a:noFill/>
    <a:ln>
      <a:noFill/>
    </a:ln>
    <a:effectLst/>
  </c:spPr>
  <c:txPr>
    <a:bodyPr/>
    <a:lstStyle/>
    <a:p>
      <a:pPr>
        <a:defRPr sz="2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b="1" dirty="0"/>
              <a:t>Training/Practice-Oriented Emphasis</a:t>
            </a:r>
          </a:p>
        </c:rich>
      </c:tx>
      <c:layout>
        <c:manualLayout>
          <c:xMode val="edge"/>
          <c:yMode val="edge"/>
          <c:x val="0.186547384305039"/>
          <c:y val="0.0"/>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    </c:v>
                </c:pt>
              </c:strCache>
            </c:strRef>
          </c:tx>
          <c:spPr>
            <a:solidFill>
              <a:schemeClr val="accent1"/>
            </a:solidFill>
            <a:ln w="15875">
              <a:solidFill>
                <a:schemeClr val="tx1">
                  <a:lumMod val="15000"/>
                  <a:lumOff val="85000"/>
                </a:schemeClr>
              </a:solidFill>
            </a:ln>
            <a:effectLst/>
          </c:spPr>
          <c:invertIfNegative val="0"/>
          <c:cat>
            <c:strRef>
              <c:f>Sheet1!$A$2:$A$8</c:f>
              <c:strCache>
                <c:ptCount val="7"/>
                <c:pt idx="0">
                  <c:v>Not a Lot</c:v>
                </c:pt>
                <c:pt idx="1">
                  <c:v> </c:v>
                </c:pt>
                <c:pt idx="6">
                  <c:v>Extremely</c:v>
                </c:pt>
              </c:strCache>
            </c:strRef>
          </c:cat>
          <c:val>
            <c:numRef>
              <c:f>Sheet1!$B$2:$B$8</c:f>
              <c:numCache>
                <c:formatCode>General</c:formatCode>
                <c:ptCount val="7"/>
                <c:pt idx="0">
                  <c:v>0.0</c:v>
                </c:pt>
                <c:pt idx="1">
                  <c:v>2.0</c:v>
                </c:pt>
                <c:pt idx="2">
                  <c:v>2.0</c:v>
                </c:pt>
                <c:pt idx="3">
                  <c:v>26.0</c:v>
                </c:pt>
                <c:pt idx="4">
                  <c:v>25.0</c:v>
                </c:pt>
                <c:pt idx="5">
                  <c:v>16.0</c:v>
                </c:pt>
                <c:pt idx="6">
                  <c:v>11.0</c:v>
                </c:pt>
              </c:numCache>
            </c:numRef>
          </c:val>
          <c:extLst xmlns:c16r2="http://schemas.microsoft.com/office/drawing/2015/06/chart">
            <c:ext xmlns:c16="http://schemas.microsoft.com/office/drawing/2014/chart" uri="{C3380CC4-5D6E-409C-BE32-E72D297353CC}">
              <c16:uniqueId val="{00000000-C86A-45BD-A12F-4B9B6F9C016F}"/>
            </c:ext>
          </c:extLst>
        </c:ser>
        <c:dLbls>
          <c:showLegendKey val="0"/>
          <c:showVal val="0"/>
          <c:showCatName val="0"/>
          <c:showSerName val="0"/>
          <c:showPercent val="0"/>
          <c:showBubbleSize val="0"/>
        </c:dLbls>
        <c:gapWidth val="0"/>
        <c:overlap val="-27"/>
        <c:axId val="-2135716200"/>
        <c:axId val="-2135712424"/>
      </c:barChart>
      <c:catAx>
        <c:axId val="-2135716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5712424"/>
        <c:crosses val="autoZero"/>
        <c:auto val="1"/>
        <c:lblAlgn val="ctr"/>
        <c:lblOffset val="100"/>
        <c:noMultiLvlLbl val="0"/>
      </c:catAx>
      <c:valAx>
        <c:axId val="-21357124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t>N of programs</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5716200"/>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ln>
                  <a:solidFill>
                    <a:schemeClr val="tx1">
                      <a:lumMod val="15000"/>
                      <a:lumOff val="85000"/>
                    </a:schemeClr>
                  </a:solidFill>
                </a:ln>
                <a:solidFill>
                  <a:schemeClr val="bg1"/>
                </a:solidFill>
                <a:latin typeface="+mn-lt"/>
                <a:ea typeface="+mn-ea"/>
                <a:cs typeface="+mn-cs"/>
              </a:defRPr>
            </a:pPr>
            <a:r>
              <a:rPr lang="en-US" dirty="0">
                <a:ln>
                  <a:solidFill>
                    <a:schemeClr val="tx1"/>
                  </a:solidFill>
                </a:ln>
                <a:solidFill>
                  <a:schemeClr val="tx1"/>
                </a:solidFill>
              </a:rPr>
              <a:t>Accreditation        Requirements</a:t>
            </a:r>
          </a:p>
        </c:rich>
      </c:tx>
      <c:layout>
        <c:manualLayout>
          <c:xMode val="edge"/>
          <c:yMode val="edge"/>
          <c:x val="0.310739287623569"/>
          <c:y val="0.0"/>
        </c:manualLayout>
      </c:layout>
      <c:overlay val="0"/>
      <c:spPr>
        <a:noFill/>
        <a:ln>
          <a:noFill/>
        </a:ln>
        <a:effectLst/>
      </c:spPr>
    </c:title>
    <c:autoTitleDeleted val="0"/>
    <c:plotArea>
      <c:layout/>
      <c:barChart>
        <c:barDir val="bar"/>
        <c:grouping val="clustered"/>
        <c:varyColors val="0"/>
        <c:ser>
          <c:idx val="0"/>
          <c:order val="0"/>
          <c:tx>
            <c:strRef>
              <c:f>Sheet1!$B$1</c:f>
              <c:strCache>
                <c:ptCount val="1"/>
                <c:pt idx="0">
                  <c:v>Single Dedicated Class</c:v>
                </c:pt>
              </c:strCache>
            </c:strRef>
          </c:tx>
          <c:spPr>
            <a:gradFill rotWithShape="1">
              <a:gsLst>
                <a:gs pos="0">
                  <a:schemeClr val="accent1">
                    <a:tint val="98000"/>
                    <a:lumMod val="114000"/>
                  </a:schemeClr>
                </a:gs>
                <a:gs pos="100000">
                  <a:schemeClr val="accent1">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cat>
            <c:strRef>
              <c:f>Sheet1!$A$2:$A$14</c:f>
              <c:strCache>
                <c:ptCount val="13"/>
                <c:pt idx="0">
                  <c:v>Supervision</c:v>
                </c:pt>
                <c:pt idx="1">
                  <c:v>Consultation</c:v>
                </c:pt>
                <c:pt idx="2">
                  <c:v>History &amp; Systems</c:v>
                </c:pt>
                <c:pt idx="3">
                  <c:v>Lifespan Development</c:v>
                </c:pt>
                <c:pt idx="4">
                  <c:v>Affected Bases of Behavior</c:v>
                </c:pt>
                <c:pt idx="5">
                  <c:v>Biological Bases of Behavior</c:v>
                </c:pt>
                <c:pt idx="6">
                  <c:v>Cognitive Bases of Behavior</c:v>
                </c:pt>
                <c:pt idx="7">
                  <c:v>Social Bases of Behavior</c:v>
                </c:pt>
                <c:pt idx="8">
                  <c:v>Advanced Integrative</c:v>
                </c:pt>
                <c:pt idx="9">
                  <c:v>Research Methods</c:v>
                </c:pt>
                <c:pt idx="10">
                  <c:v>Psychometrics</c:v>
                </c:pt>
                <c:pt idx="11">
                  <c:v>Ethics</c:v>
                </c:pt>
                <c:pt idx="12">
                  <c:v>Multicultural</c:v>
                </c:pt>
              </c:strCache>
            </c:strRef>
          </c:cat>
          <c:val>
            <c:numRef>
              <c:f>Sheet1!$B$2:$B$14</c:f>
              <c:numCache>
                <c:formatCode>General</c:formatCode>
                <c:ptCount val="13"/>
                <c:pt idx="0">
                  <c:v>94.0</c:v>
                </c:pt>
                <c:pt idx="1">
                  <c:v>77.0</c:v>
                </c:pt>
                <c:pt idx="2">
                  <c:v>91.0</c:v>
                </c:pt>
                <c:pt idx="3">
                  <c:v>94.0</c:v>
                </c:pt>
                <c:pt idx="4">
                  <c:v>74.0</c:v>
                </c:pt>
                <c:pt idx="5">
                  <c:v>96.0</c:v>
                </c:pt>
                <c:pt idx="6">
                  <c:v>84.0</c:v>
                </c:pt>
                <c:pt idx="7">
                  <c:v>97.0</c:v>
                </c:pt>
                <c:pt idx="8">
                  <c:v>47.0</c:v>
                </c:pt>
                <c:pt idx="9">
                  <c:v>95.0</c:v>
                </c:pt>
                <c:pt idx="10">
                  <c:v>90.0</c:v>
                </c:pt>
                <c:pt idx="11">
                  <c:v>86.0</c:v>
                </c:pt>
                <c:pt idx="12">
                  <c:v>90.0</c:v>
                </c:pt>
              </c:numCache>
            </c:numRef>
          </c:val>
          <c:extLst xmlns:c16r2="http://schemas.microsoft.com/office/drawing/2015/06/chart">
            <c:ext xmlns:c16="http://schemas.microsoft.com/office/drawing/2014/chart" uri="{C3380CC4-5D6E-409C-BE32-E72D297353CC}">
              <c16:uniqueId val="{00000000-03CB-E241-8E43-54912F075BE0}"/>
            </c:ext>
          </c:extLst>
        </c:ser>
        <c:ser>
          <c:idx val="1"/>
          <c:order val="1"/>
          <c:tx>
            <c:strRef>
              <c:f>Sheet1!$C$1</c:f>
              <c:strCache>
                <c:ptCount val="1"/>
                <c:pt idx="0">
                  <c:v>Online Readings/Videos</c:v>
                </c:pt>
              </c:strCache>
            </c:strRef>
          </c:tx>
          <c:spPr>
            <a:gradFill rotWithShape="1">
              <a:gsLst>
                <a:gs pos="0">
                  <a:schemeClr val="accent2">
                    <a:tint val="98000"/>
                    <a:lumMod val="114000"/>
                  </a:schemeClr>
                </a:gs>
                <a:gs pos="100000">
                  <a:schemeClr val="accent2">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cat>
            <c:strRef>
              <c:f>Sheet1!$A$2:$A$14</c:f>
              <c:strCache>
                <c:ptCount val="13"/>
                <c:pt idx="0">
                  <c:v>Supervision</c:v>
                </c:pt>
                <c:pt idx="1">
                  <c:v>Consultation</c:v>
                </c:pt>
                <c:pt idx="2">
                  <c:v>History &amp; Systems</c:v>
                </c:pt>
                <c:pt idx="3">
                  <c:v>Lifespan Development</c:v>
                </c:pt>
                <c:pt idx="4">
                  <c:v>Affected Bases of Behavior</c:v>
                </c:pt>
                <c:pt idx="5">
                  <c:v>Biological Bases of Behavior</c:v>
                </c:pt>
                <c:pt idx="6">
                  <c:v>Cognitive Bases of Behavior</c:v>
                </c:pt>
                <c:pt idx="7">
                  <c:v>Social Bases of Behavior</c:v>
                </c:pt>
                <c:pt idx="8">
                  <c:v>Advanced Integrative</c:v>
                </c:pt>
                <c:pt idx="9">
                  <c:v>Research Methods</c:v>
                </c:pt>
                <c:pt idx="10">
                  <c:v>Psychometrics</c:v>
                </c:pt>
                <c:pt idx="11">
                  <c:v>Ethics</c:v>
                </c:pt>
                <c:pt idx="12">
                  <c:v>Multicultural</c:v>
                </c:pt>
              </c:strCache>
            </c:strRef>
          </c:cat>
          <c:val>
            <c:numRef>
              <c:f>Sheet1!$C$2:$C$14</c:f>
              <c:numCache>
                <c:formatCode>General</c:formatCode>
                <c:ptCount val="13"/>
                <c:pt idx="0">
                  <c:v>3.0</c:v>
                </c:pt>
                <c:pt idx="1">
                  <c:v>3.0</c:v>
                </c:pt>
                <c:pt idx="2">
                  <c:v>1.0</c:v>
                </c:pt>
                <c:pt idx="3">
                  <c:v>0.0</c:v>
                </c:pt>
                <c:pt idx="4">
                  <c:v>0.0</c:v>
                </c:pt>
                <c:pt idx="5">
                  <c:v>0.0</c:v>
                </c:pt>
                <c:pt idx="6">
                  <c:v>0.0</c:v>
                </c:pt>
                <c:pt idx="7">
                  <c:v>0.0</c:v>
                </c:pt>
                <c:pt idx="8">
                  <c:v>0.0</c:v>
                </c:pt>
                <c:pt idx="9">
                  <c:v>0.0</c:v>
                </c:pt>
                <c:pt idx="10">
                  <c:v>0.0</c:v>
                </c:pt>
                <c:pt idx="11">
                  <c:v>1.0</c:v>
                </c:pt>
                <c:pt idx="12">
                  <c:v>1.0</c:v>
                </c:pt>
              </c:numCache>
            </c:numRef>
          </c:val>
          <c:extLst xmlns:c16r2="http://schemas.microsoft.com/office/drawing/2015/06/chart">
            <c:ext xmlns:c16="http://schemas.microsoft.com/office/drawing/2014/chart" uri="{C3380CC4-5D6E-409C-BE32-E72D297353CC}">
              <c16:uniqueId val="{00000001-03CB-E241-8E43-54912F075BE0}"/>
            </c:ext>
          </c:extLst>
        </c:ser>
        <c:ser>
          <c:idx val="2"/>
          <c:order val="2"/>
          <c:tx>
            <c:strRef>
              <c:f>Sheet1!$D$1</c:f>
              <c:strCache>
                <c:ptCount val="1"/>
                <c:pt idx="0">
                  <c:v>Classes Taken at Different University/Department</c:v>
                </c:pt>
              </c:strCache>
            </c:strRef>
          </c:tx>
          <c:spPr>
            <a:gradFill rotWithShape="1">
              <a:gsLst>
                <a:gs pos="0">
                  <a:schemeClr val="accent3">
                    <a:tint val="98000"/>
                    <a:lumMod val="114000"/>
                  </a:schemeClr>
                </a:gs>
                <a:gs pos="100000">
                  <a:schemeClr val="accent3">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cat>
            <c:strRef>
              <c:f>Sheet1!$A$2:$A$14</c:f>
              <c:strCache>
                <c:ptCount val="13"/>
                <c:pt idx="0">
                  <c:v>Supervision</c:v>
                </c:pt>
                <c:pt idx="1">
                  <c:v>Consultation</c:v>
                </c:pt>
                <c:pt idx="2">
                  <c:v>History &amp; Systems</c:v>
                </c:pt>
                <c:pt idx="3">
                  <c:v>Lifespan Development</c:v>
                </c:pt>
                <c:pt idx="4">
                  <c:v>Affected Bases of Behavior</c:v>
                </c:pt>
                <c:pt idx="5">
                  <c:v>Biological Bases of Behavior</c:v>
                </c:pt>
                <c:pt idx="6">
                  <c:v>Cognitive Bases of Behavior</c:v>
                </c:pt>
                <c:pt idx="7">
                  <c:v>Social Bases of Behavior</c:v>
                </c:pt>
                <c:pt idx="8">
                  <c:v>Advanced Integrative</c:v>
                </c:pt>
                <c:pt idx="9">
                  <c:v>Research Methods</c:v>
                </c:pt>
                <c:pt idx="10">
                  <c:v>Psychometrics</c:v>
                </c:pt>
                <c:pt idx="11">
                  <c:v>Ethics</c:v>
                </c:pt>
                <c:pt idx="12">
                  <c:v>Multicultural</c:v>
                </c:pt>
              </c:strCache>
            </c:strRef>
          </c:cat>
          <c:val>
            <c:numRef>
              <c:f>Sheet1!$D$2:$D$14</c:f>
              <c:numCache>
                <c:formatCode>General</c:formatCode>
                <c:ptCount val="13"/>
                <c:pt idx="0">
                  <c:v>0.0</c:v>
                </c:pt>
                <c:pt idx="1">
                  <c:v>0.0</c:v>
                </c:pt>
                <c:pt idx="2">
                  <c:v>5.0</c:v>
                </c:pt>
                <c:pt idx="3">
                  <c:v>4.0</c:v>
                </c:pt>
                <c:pt idx="4">
                  <c:v>4.0</c:v>
                </c:pt>
                <c:pt idx="5">
                  <c:v>5.0</c:v>
                </c:pt>
                <c:pt idx="6">
                  <c:v>5.0</c:v>
                </c:pt>
                <c:pt idx="7">
                  <c:v>3.0</c:v>
                </c:pt>
                <c:pt idx="8">
                  <c:v>1.0</c:v>
                </c:pt>
                <c:pt idx="9">
                  <c:v>4.0</c:v>
                </c:pt>
                <c:pt idx="10">
                  <c:v>3.0</c:v>
                </c:pt>
                <c:pt idx="11">
                  <c:v>1.0</c:v>
                </c:pt>
                <c:pt idx="12">
                  <c:v>1.0</c:v>
                </c:pt>
              </c:numCache>
            </c:numRef>
          </c:val>
          <c:extLst xmlns:c16r2="http://schemas.microsoft.com/office/drawing/2015/06/chart">
            <c:ext xmlns:c16="http://schemas.microsoft.com/office/drawing/2014/chart" uri="{C3380CC4-5D6E-409C-BE32-E72D297353CC}">
              <c16:uniqueId val="{00000002-03CB-E241-8E43-54912F075BE0}"/>
            </c:ext>
          </c:extLst>
        </c:ser>
        <c:ser>
          <c:idx val="3"/>
          <c:order val="3"/>
          <c:tx>
            <c:strRef>
              <c:f>Sheet1!$E$1</c:f>
              <c:strCache>
                <c:ptCount val="1"/>
                <c:pt idx="0">
                  <c:v>Integrated Throughout Curriculum</c:v>
                </c:pt>
              </c:strCache>
            </c:strRef>
          </c:tx>
          <c:spPr>
            <a:gradFill rotWithShape="1">
              <a:gsLst>
                <a:gs pos="0">
                  <a:schemeClr val="accent4">
                    <a:tint val="98000"/>
                    <a:lumMod val="114000"/>
                  </a:schemeClr>
                </a:gs>
                <a:gs pos="100000">
                  <a:schemeClr val="accent4">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cat>
            <c:strRef>
              <c:f>Sheet1!$A$2:$A$14</c:f>
              <c:strCache>
                <c:ptCount val="13"/>
                <c:pt idx="0">
                  <c:v>Supervision</c:v>
                </c:pt>
                <c:pt idx="1">
                  <c:v>Consultation</c:v>
                </c:pt>
                <c:pt idx="2">
                  <c:v>History &amp; Systems</c:v>
                </c:pt>
                <c:pt idx="3">
                  <c:v>Lifespan Development</c:v>
                </c:pt>
                <c:pt idx="4">
                  <c:v>Affected Bases of Behavior</c:v>
                </c:pt>
                <c:pt idx="5">
                  <c:v>Biological Bases of Behavior</c:v>
                </c:pt>
                <c:pt idx="6">
                  <c:v>Cognitive Bases of Behavior</c:v>
                </c:pt>
                <c:pt idx="7">
                  <c:v>Social Bases of Behavior</c:v>
                </c:pt>
                <c:pt idx="8">
                  <c:v>Advanced Integrative</c:v>
                </c:pt>
                <c:pt idx="9">
                  <c:v>Research Methods</c:v>
                </c:pt>
                <c:pt idx="10">
                  <c:v>Psychometrics</c:v>
                </c:pt>
                <c:pt idx="11">
                  <c:v>Ethics</c:v>
                </c:pt>
                <c:pt idx="12">
                  <c:v>Multicultural</c:v>
                </c:pt>
              </c:strCache>
            </c:strRef>
          </c:cat>
          <c:val>
            <c:numRef>
              <c:f>Sheet1!$E$2:$E$14</c:f>
              <c:numCache>
                <c:formatCode>General</c:formatCode>
                <c:ptCount val="13"/>
                <c:pt idx="0">
                  <c:v>17.0</c:v>
                </c:pt>
                <c:pt idx="1">
                  <c:v>29.0</c:v>
                </c:pt>
                <c:pt idx="2">
                  <c:v>9.0</c:v>
                </c:pt>
                <c:pt idx="3">
                  <c:v>17.0</c:v>
                </c:pt>
                <c:pt idx="4">
                  <c:v>19.0</c:v>
                </c:pt>
                <c:pt idx="5">
                  <c:v>4.0</c:v>
                </c:pt>
                <c:pt idx="6">
                  <c:v>8.0</c:v>
                </c:pt>
                <c:pt idx="7">
                  <c:v>7.0</c:v>
                </c:pt>
                <c:pt idx="8">
                  <c:v>49.0</c:v>
                </c:pt>
                <c:pt idx="9">
                  <c:v>36.0</c:v>
                </c:pt>
                <c:pt idx="10">
                  <c:v>21.0</c:v>
                </c:pt>
                <c:pt idx="11">
                  <c:v>49.0</c:v>
                </c:pt>
                <c:pt idx="12">
                  <c:v>59.0</c:v>
                </c:pt>
              </c:numCache>
            </c:numRef>
          </c:val>
          <c:extLst xmlns:c16r2="http://schemas.microsoft.com/office/drawing/2015/06/chart">
            <c:ext xmlns:c16="http://schemas.microsoft.com/office/drawing/2014/chart" uri="{C3380CC4-5D6E-409C-BE32-E72D297353CC}">
              <c16:uniqueId val="{00000003-03CB-E241-8E43-54912F075BE0}"/>
            </c:ext>
          </c:extLst>
        </c:ser>
        <c:dLbls>
          <c:showLegendKey val="0"/>
          <c:showVal val="0"/>
          <c:showCatName val="0"/>
          <c:showSerName val="0"/>
          <c:showPercent val="0"/>
          <c:showBubbleSize val="0"/>
        </c:dLbls>
        <c:gapWidth val="115"/>
        <c:overlap val="-20"/>
        <c:axId val="2143570744"/>
        <c:axId val="2143572152"/>
      </c:barChart>
      <c:catAx>
        <c:axId val="2143570744"/>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solidFill>
                <a:latin typeface="+mn-lt"/>
                <a:ea typeface="+mn-ea"/>
                <a:cs typeface="+mn-cs"/>
              </a:defRPr>
            </a:pPr>
            <a:endParaRPr lang="en-US"/>
          </a:p>
        </c:txPr>
        <c:crossAx val="2143572152"/>
        <c:crosses val="autoZero"/>
        <c:auto val="1"/>
        <c:lblAlgn val="ctr"/>
        <c:lblOffset val="100"/>
        <c:noMultiLvlLbl val="0"/>
      </c:catAx>
      <c:valAx>
        <c:axId val="21435721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ln>
                  <a:solidFill>
                    <a:schemeClr val="bg1"/>
                  </a:solidFill>
                </a:ln>
                <a:solidFill>
                  <a:schemeClr val="tx1"/>
                </a:solidFill>
                <a:latin typeface="+mn-lt"/>
                <a:ea typeface="+mn-ea"/>
                <a:cs typeface="+mn-cs"/>
              </a:defRPr>
            </a:pPr>
            <a:endParaRPr lang="en-US"/>
          </a:p>
        </c:txPr>
        <c:crossAx val="214357074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ln>
                  <a:solidFill>
                    <a:schemeClr val="tx1"/>
                  </a:solidFill>
                </a:ln>
                <a:solidFill>
                  <a:schemeClr val="tx1"/>
                </a:solidFill>
                <a:latin typeface="+mn-lt"/>
                <a:ea typeface="+mn-ea"/>
                <a:cs typeface="+mn-cs"/>
              </a:defRPr>
            </a:pPr>
            <a:endParaRPr lang="en-US"/>
          </a:p>
        </c:txPr>
      </c:legendEntry>
      <c:layout/>
      <c:overlay val="0"/>
      <c:spPr>
        <a:noFill/>
        <a:ln>
          <a:noFill/>
        </a:ln>
        <a:effectLst/>
      </c:spPr>
      <c:txPr>
        <a:bodyPr rot="0" spcFirstLastPara="1" vertOverflow="ellipsis" vert="horz" wrap="square" anchor="ctr" anchorCtr="1"/>
        <a:lstStyle/>
        <a:p>
          <a:pPr>
            <a:defRPr sz="1197" b="0" i="0" u="none" strike="noStrike" kern="1200" baseline="0">
              <a:ln>
                <a:solidFill>
                  <a:schemeClr val="tx1"/>
                </a:solidFill>
              </a:ln>
              <a:solidFill>
                <a:schemeClr val="tx1"/>
              </a:solidFill>
              <a:latin typeface="+mn-lt"/>
              <a:ea typeface="+mn-ea"/>
              <a:cs typeface="+mn-cs"/>
            </a:defRPr>
          </a:pPr>
          <a:endParaRPr lang="en-US"/>
        </a:p>
      </c:txPr>
    </c:legend>
    <c:plotVisOnly val="1"/>
    <c:dispBlanksAs val="gap"/>
    <c:showDLblsOverMax val="0"/>
  </c:chart>
  <c:spPr>
    <a:solidFill>
      <a:schemeClr val="bg1">
        <a:alpha val="34000"/>
      </a:schemeClr>
    </a:solidFill>
    <a:ln>
      <a:noFill/>
    </a:ln>
    <a:effectLst/>
  </c:spPr>
  <c:txPr>
    <a:bodyPr/>
    <a:lstStyle/>
    <a:p>
      <a:pPr>
        <a:defRPr>
          <a:ln>
            <a:solidFill>
              <a:schemeClr val="tx1">
                <a:lumMod val="15000"/>
                <a:lumOff val="85000"/>
              </a:schemeClr>
            </a:solidFill>
          </a:ln>
          <a:solidFill>
            <a:schemeClr val="bg1"/>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explosion val="2"/>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CFE0-4CF3-98F2-3E2B66A62512}"/>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CFE0-4CF3-98F2-3E2B66A6251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CFE0-4CF3-98F2-3E2B66A6251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CFE0-4CF3-98F2-3E2B66A62512}"/>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CFE0-4CF3-98F2-3E2B66A62512}"/>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CFE0-4CF3-98F2-3E2B66A62512}"/>
              </c:ext>
            </c:extLst>
          </c:dPt>
          <c:cat>
            <c:strRef>
              <c:f>Sheet1!$A$2:$A$7</c:f>
              <c:strCache>
                <c:ptCount val="6"/>
                <c:pt idx="0">
                  <c:v>None</c:v>
                </c:pt>
                <c:pt idx="1">
                  <c:v>Support distributed across several people</c:v>
                </c:pt>
                <c:pt idx="2">
                  <c:v>One support staff who manages at least three programs</c:v>
                </c:pt>
                <c:pt idx="3">
                  <c:v>One staff who manages two programs</c:v>
                </c:pt>
                <c:pt idx="4">
                  <c:v>One staff member for program only</c:v>
                </c:pt>
                <c:pt idx="5">
                  <c:v>More than one staff member for program only</c:v>
                </c:pt>
              </c:strCache>
            </c:strRef>
          </c:cat>
          <c:val>
            <c:numRef>
              <c:f>Sheet1!$B$2:$B$7</c:f>
              <c:numCache>
                <c:formatCode>General</c:formatCode>
                <c:ptCount val="6"/>
                <c:pt idx="0">
                  <c:v>4.0</c:v>
                </c:pt>
                <c:pt idx="1">
                  <c:v>34.0</c:v>
                </c:pt>
                <c:pt idx="2">
                  <c:v>30.0</c:v>
                </c:pt>
                <c:pt idx="3">
                  <c:v>8.0</c:v>
                </c:pt>
                <c:pt idx="4">
                  <c:v>4.0</c:v>
                </c:pt>
                <c:pt idx="5">
                  <c:v>1.0</c:v>
                </c:pt>
              </c:numCache>
            </c:numRef>
          </c:val>
          <c:extLst xmlns:c16r2="http://schemas.microsoft.com/office/drawing/2015/06/chart">
            <c:ext xmlns:c16="http://schemas.microsoft.com/office/drawing/2014/chart" uri="{C3380CC4-5D6E-409C-BE32-E72D297353CC}">
              <c16:uniqueId val="{00000000-8505-42E7-8C36-F2EC10D77584}"/>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0549976464781717"/>
          <c:y val="0.687263102495056"/>
          <c:w val="0.922506158001289"/>
          <c:h val="0.297162595103905"/>
        </c:manualLayout>
      </c:layout>
      <c:overlay val="0"/>
      <c:spPr>
        <a:noFill/>
        <a:ln>
          <a:noFill/>
        </a:ln>
        <a:effectLst/>
      </c:spPr>
      <c:txPr>
        <a:bodyPr rot="0" spcFirstLastPara="1" vertOverflow="ellipsis" vert="horz" wrap="square" anchor="ctr" anchorCtr="1"/>
        <a:lstStyle/>
        <a:p>
          <a:pPr>
            <a:defRPr sz="1400" b="0" i="0" u="none" strike="noStrike" kern="1200" baseline="0">
              <a:ln>
                <a:solidFill>
                  <a:schemeClr val="tx1">
                    <a:lumMod val="75000"/>
                    <a:lumOff val="25000"/>
                  </a:schemeClr>
                </a:solidFill>
              </a:ln>
              <a:solidFill>
                <a:schemeClr val="tx1">
                  <a:lumMod val="75000"/>
                  <a:lumOff val="2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Programs with a</a:t>
            </a:r>
            <a:r>
              <a:rPr lang="en-US" baseline="0" dirty="0"/>
              <a:t> full-time Clinic Director</a:t>
            </a:r>
            <a:endParaRPr lang="en-US" dirty="0"/>
          </a:p>
        </c:rich>
      </c:tx>
      <c:layout/>
      <c:overlay val="0"/>
      <c:spPr>
        <a:noFill/>
        <a:ln>
          <a:noFill/>
        </a:ln>
        <a:effectLst/>
      </c:spPr>
    </c:title>
    <c:autoTitleDeleted val="0"/>
    <c:plotArea>
      <c:layout/>
      <c:ofPieChart>
        <c:ofPieType val="bar"/>
        <c:varyColors val="1"/>
        <c:ser>
          <c:idx val="0"/>
          <c:order val="0"/>
          <c:tx>
            <c:strRef>
              <c:f>Sheet1!$B$1</c:f>
              <c:strCache>
                <c:ptCount val="1"/>
                <c:pt idx="0">
                  <c:v>39</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8EA8-FC49-9674-25148C849112}"/>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8EA8-FC49-9674-25148C849112}"/>
              </c:ext>
            </c:extLst>
          </c:dPt>
          <c:dPt>
            <c:idx val="2"/>
            <c:bubble3D val="0"/>
            <c:spPr>
              <a:solidFill>
                <a:schemeClr val="accent3"/>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8EA8-FC49-9674-25148C849112}"/>
              </c:ext>
            </c:extLst>
          </c:dPt>
          <c:dPt>
            <c:idx val="3"/>
            <c:bubble3D val="0"/>
            <c:spPr>
              <a:solidFill>
                <a:schemeClr val="accent4"/>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8EA8-FC49-9674-25148C849112}"/>
              </c:ext>
            </c:extLst>
          </c:dPt>
          <c:dPt>
            <c:idx val="4"/>
            <c:bubble3D val="0"/>
            <c:spPr>
              <a:solidFill>
                <a:schemeClr val="accent5"/>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8EA8-FC49-9674-25148C849112}"/>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Sheet1!$A$2:$A$5</c:f>
              <c:strCache>
                <c:ptCount val="4"/>
                <c:pt idx="0">
                  <c:v>Own Full-Time Training Clinic Director</c:v>
                </c:pt>
                <c:pt idx="1">
                  <c:v>Non Tenure-Track Clinical Faculty</c:v>
                </c:pt>
                <c:pt idx="2">
                  <c:v>Tenure-Track Clinical Faculty</c:v>
                </c:pt>
                <c:pt idx="3">
                  <c:v>Tenure-Track Faculty</c:v>
                </c:pt>
              </c:strCache>
            </c:strRef>
          </c:cat>
          <c:val>
            <c:numRef>
              <c:f>Sheet1!$B$2:$B$5</c:f>
              <c:numCache>
                <c:formatCode>General</c:formatCode>
                <c:ptCount val="4"/>
                <c:pt idx="0">
                  <c:v>14.0</c:v>
                </c:pt>
                <c:pt idx="1">
                  <c:v>13.0</c:v>
                </c:pt>
                <c:pt idx="2">
                  <c:v>5.0</c:v>
                </c:pt>
                <c:pt idx="3">
                  <c:v>4.0</c:v>
                </c:pt>
              </c:numCache>
            </c:numRef>
          </c:val>
          <c:extLst xmlns:c16r2="http://schemas.microsoft.com/office/drawing/2015/06/chart">
            <c:ext xmlns:c16="http://schemas.microsoft.com/office/drawing/2014/chart" uri="{C3380CC4-5D6E-409C-BE32-E72D297353CC}">
              <c16:uniqueId val="{00000000-0F66-994F-9BD0-F1EC4B40D203}"/>
            </c:ext>
          </c:extLst>
        </c:ser>
        <c:dLbls>
          <c:dLblPos val="ctr"/>
          <c:showLegendKey val="0"/>
          <c:showVal val="0"/>
          <c:showCatName val="0"/>
          <c:showSerName val="0"/>
          <c:showPercent val="1"/>
          <c:showBubbleSize val="0"/>
          <c:showLeaderLines val="1"/>
        </c:dLbls>
        <c:gapWidth val="100"/>
        <c:splitType val="pos"/>
        <c:splitPos val="3.0"/>
        <c:secondPieSize val="75"/>
        <c:serLines>
          <c:spPr>
            <a:ln w="9525">
              <a:solidFill>
                <a:schemeClr val="dk1">
                  <a:lumMod val="50000"/>
                  <a:lumOff val="50000"/>
                </a:schemeClr>
              </a:solidFill>
              <a:round/>
            </a:ln>
            <a:effectLst/>
          </c:spPr>
        </c:serLines>
      </c:ofPieChart>
      <c:spPr>
        <a:noFill/>
        <a:ln>
          <a:noFill/>
        </a:ln>
        <a:effectLst/>
      </c:spPr>
    </c:plotArea>
    <c:legend>
      <c:legendPos val="r"/>
      <c:legendEntry>
        <c:idx val="0"/>
        <c:delete val="1"/>
      </c:legendEntry>
      <c:legendEntry>
        <c:idx val="1"/>
        <c:txPr>
          <a:bodyPr rot="0" spcFirstLastPara="1" vertOverflow="ellipsis" vert="horz" wrap="square" anchor="ctr" anchorCtr="1"/>
          <a:lstStyle/>
          <a:p>
            <a:pPr>
              <a:defRPr sz="1197" b="0" i="0" u="none" strike="noStrike" kern="1200" baseline="0">
                <a:ln>
                  <a:solidFill>
                    <a:schemeClr val="accent1"/>
                  </a:solidFill>
                </a:ln>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0" i="0" u="none" strike="noStrike" kern="1200" baseline="0">
                <a:ln>
                  <a:solidFill>
                    <a:schemeClr val="accent3"/>
                  </a:solidFill>
                </a:ln>
                <a:solidFill>
                  <a:schemeClr val="dk1">
                    <a:lumMod val="75000"/>
                    <a:lumOff val="2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1197" b="0" i="0" u="none" strike="noStrike" kern="1200" baseline="0">
                <a:ln>
                  <a:solidFill>
                    <a:schemeClr val="accent4"/>
                  </a:solidFill>
                </a:ln>
                <a:solidFill>
                  <a:schemeClr val="dk1">
                    <a:lumMod val="75000"/>
                    <a:lumOff val="25000"/>
                  </a:schemeClr>
                </a:solidFill>
                <a:latin typeface="+mn-lt"/>
                <a:ea typeface="+mn-ea"/>
                <a:cs typeface="+mn-cs"/>
              </a:defRPr>
            </a:pPr>
            <a:endParaRPr lang="en-US"/>
          </a:p>
        </c:txPr>
      </c:legendEntry>
      <c:layout>
        <c:manualLayout>
          <c:xMode val="edge"/>
          <c:yMode val="edge"/>
          <c:x val="0.661751636221527"/>
          <c:y val="0.413681595316181"/>
          <c:w val="0.338248363778474"/>
          <c:h val="0.509637528837229"/>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ln>
                <a:solidFill>
                  <a:schemeClr val="accent1"/>
                </a:solidFill>
              </a:ln>
              <a:solidFill>
                <a:schemeClr val="dk1">
                  <a:lumMod val="75000"/>
                  <a:lumOff val="2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 of funding </a:t>
            </a:r>
          </a:p>
        </c:rich>
      </c:tx>
      <c:layout/>
      <c:overlay val="0"/>
      <c:spPr>
        <a:noFill/>
        <a:ln>
          <a:noFill/>
        </a:ln>
        <a:effectLst/>
      </c:spPr>
    </c:title>
    <c:autoTitleDeleted val="0"/>
    <c:plotArea>
      <c:layout/>
      <c:barChart>
        <c:barDir val="bar"/>
        <c:grouping val="clustered"/>
        <c:varyColors val="0"/>
        <c:ser>
          <c:idx val="0"/>
          <c:order val="0"/>
          <c:tx>
            <c:strRef>
              <c:f>Sheet1!$B$1</c:f>
              <c:strCache>
                <c:ptCount val="1"/>
                <c:pt idx="0">
                  <c:v>% </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Sheet1!$A$2:$A$7</c:f>
              <c:strCache>
                <c:ptCount val="6"/>
                <c:pt idx="0">
                  <c:v>Other</c:v>
                </c:pt>
                <c:pt idx="1">
                  <c:v>Department/College/University</c:v>
                </c:pt>
                <c:pt idx="2">
                  <c:v>External Grants</c:v>
                </c:pt>
                <c:pt idx="3">
                  <c:v>Internal Grants</c:v>
                </c:pt>
                <c:pt idx="4">
                  <c:v>Community Contacts</c:v>
                </c:pt>
                <c:pt idx="5">
                  <c:v>Client Fees</c:v>
                </c:pt>
              </c:strCache>
            </c:strRef>
          </c:cat>
          <c:val>
            <c:numRef>
              <c:f>Sheet1!$B$2:$B$7</c:f>
              <c:numCache>
                <c:formatCode>General</c:formatCode>
                <c:ptCount val="6"/>
                <c:pt idx="0">
                  <c:v>11.0</c:v>
                </c:pt>
                <c:pt idx="1">
                  <c:v>91.0</c:v>
                </c:pt>
                <c:pt idx="2">
                  <c:v>14.0</c:v>
                </c:pt>
                <c:pt idx="3">
                  <c:v>5.0</c:v>
                </c:pt>
                <c:pt idx="4">
                  <c:v>11.0</c:v>
                </c:pt>
                <c:pt idx="5">
                  <c:v>68.0</c:v>
                </c:pt>
              </c:numCache>
            </c:numRef>
          </c:val>
          <c:extLst xmlns:c16r2="http://schemas.microsoft.com/office/drawing/2015/06/chart">
            <c:ext xmlns:c16="http://schemas.microsoft.com/office/drawing/2014/chart" uri="{C3380CC4-5D6E-409C-BE32-E72D297353CC}">
              <c16:uniqueId val="{00000000-BE6D-4B78-9F50-674E89008453}"/>
            </c:ext>
          </c:extLst>
        </c:ser>
        <c:dLbls>
          <c:dLblPos val="inEnd"/>
          <c:showLegendKey val="0"/>
          <c:showVal val="1"/>
          <c:showCatName val="0"/>
          <c:showSerName val="0"/>
          <c:showPercent val="0"/>
          <c:showBubbleSize val="0"/>
        </c:dLbls>
        <c:gapWidth val="65"/>
        <c:axId val="2144158584"/>
        <c:axId val="2143782360"/>
      </c:barChart>
      <c:catAx>
        <c:axId val="2144158584"/>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1" i="0" u="none" strike="noStrike" kern="1200" cap="all" baseline="0">
                <a:solidFill>
                  <a:schemeClr val="dk1">
                    <a:lumMod val="75000"/>
                    <a:lumOff val="25000"/>
                  </a:schemeClr>
                </a:solidFill>
                <a:latin typeface="+mn-lt"/>
                <a:ea typeface="+mn-ea"/>
                <a:cs typeface="+mn-cs"/>
              </a:defRPr>
            </a:pPr>
            <a:endParaRPr lang="en-US"/>
          </a:p>
        </c:txPr>
        <c:crossAx val="2143782360"/>
        <c:crosses val="autoZero"/>
        <c:auto val="1"/>
        <c:lblAlgn val="ctr"/>
        <c:lblOffset val="100"/>
        <c:noMultiLvlLbl val="0"/>
      </c:catAx>
      <c:valAx>
        <c:axId val="2143782360"/>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214415858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9718713907519"/>
          <c:y val="0.174089219330855"/>
          <c:w val="0.547020445185859"/>
          <c:h val="0.637704826859468"/>
        </c:manualLayout>
      </c:layout>
      <c:barChart>
        <c:barDir val="bar"/>
        <c:grouping val="clustered"/>
        <c:varyColors val="0"/>
        <c:ser>
          <c:idx val="0"/>
          <c:order val="0"/>
          <c:tx>
            <c:strRef>
              <c:f>Sheet1!$B$1</c:f>
              <c:strCache>
                <c:ptCount val="1"/>
                <c:pt idx="0">
                  <c:v>Median % of Students Funded </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ln w="6350">
                      <a:solidFill>
                        <a:schemeClr val="tx1"/>
                      </a:solidFill>
                    </a:ln>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Teaching Assistantships</c:v>
                </c:pt>
                <c:pt idx="1">
                  <c:v>Graduate Assistantships</c:v>
                </c:pt>
                <c:pt idx="2">
                  <c:v>Research Assistantships</c:v>
                </c:pt>
                <c:pt idx="3">
                  <c:v>Fellowships</c:v>
                </c:pt>
                <c:pt idx="4">
                  <c:v>Practicum Placements</c:v>
                </c:pt>
                <c:pt idx="5">
                  <c:v>Other</c:v>
                </c:pt>
              </c:strCache>
            </c:strRef>
          </c:cat>
          <c:val>
            <c:numRef>
              <c:f>Sheet1!$B$2:$B$7</c:f>
              <c:numCache>
                <c:formatCode>General</c:formatCode>
                <c:ptCount val="6"/>
                <c:pt idx="0">
                  <c:v>27.0</c:v>
                </c:pt>
                <c:pt idx="1">
                  <c:v>20.0</c:v>
                </c:pt>
                <c:pt idx="2">
                  <c:v>15.0</c:v>
                </c:pt>
                <c:pt idx="3">
                  <c:v>5.0</c:v>
                </c:pt>
                <c:pt idx="4">
                  <c:v>0.0</c:v>
                </c:pt>
                <c:pt idx="5">
                  <c:v>5.0</c:v>
                </c:pt>
              </c:numCache>
            </c:numRef>
          </c:val>
          <c:extLst xmlns:c16r2="http://schemas.microsoft.com/office/drawing/2015/06/chart">
            <c:ext xmlns:c16="http://schemas.microsoft.com/office/drawing/2014/chart" uri="{C3380CC4-5D6E-409C-BE32-E72D297353CC}">
              <c16:uniqueId val="{00000000-5EA8-4C8F-910B-9390D5C1C4C0}"/>
            </c:ext>
          </c:extLst>
        </c:ser>
        <c:dLbls>
          <c:dLblPos val="inEnd"/>
          <c:showLegendKey val="0"/>
          <c:showVal val="1"/>
          <c:showCatName val="0"/>
          <c:showSerName val="0"/>
          <c:showPercent val="0"/>
          <c:showBubbleSize val="0"/>
        </c:dLbls>
        <c:gapWidth val="182"/>
        <c:axId val="2144205880"/>
        <c:axId val="-2137732856"/>
      </c:barChart>
      <c:catAx>
        <c:axId val="2144205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ln w="6350">
                  <a:solidFill>
                    <a:schemeClr val="tx1"/>
                  </a:solidFill>
                </a:ln>
                <a:solidFill>
                  <a:schemeClr val="tx1">
                    <a:lumMod val="65000"/>
                    <a:lumOff val="35000"/>
                  </a:schemeClr>
                </a:solidFill>
                <a:latin typeface="+mn-lt"/>
                <a:ea typeface="+mn-ea"/>
                <a:cs typeface="+mn-cs"/>
              </a:defRPr>
            </a:pPr>
            <a:endParaRPr lang="en-US"/>
          </a:p>
        </c:txPr>
        <c:crossAx val="-2137732856"/>
        <c:crosses val="autoZero"/>
        <c:auto val="1"/>
        <c:lblAlgn val="ctr"/>
        <c:lblOffset val="100"/>
        <c:noMultiLvlLbl val="0"/>
      </c:catAx>
      <c:valAx>
        <c:axId val="-21377328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ln w="6350">
                  <a:solidFill>
                    <a:schemeClr val="tx1"/>
                  </a:solidFill>
                </a:ln>
                <a:solidFill>
                  <a:schemeClr val="tx1">
                    <a:lumMod val="65000"/>
                    <a:lumOff val="35000"/>
                  </a:schemeClr>
                </a:solidFill>
                <a:latin typeface="+mn-lt"/>
                <a:ea typeface="+mn-ea"/>
                <a:cs typeface="+mn-cs"/>
              </a:defRPr>
            </a:pPr>
            <a:endParaRPr lang="en-US"/>
          </a:p>
        </c:txPr>
        <c:crossAx val="21442058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ln w="6350">
                <a:solidFill>
                  <a:schemeClr val="tx1"/>
                </a:solidFill>
              </a:ln>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ln w="6350">
            <a:solidFill>
              <a:schemeClr val="tx1"/>
            </a:solidFill>
          </a:ln>
        </a:defRPr>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600" b="1" dirty="0"/>
              <a:t>What percentage of your entering doctoral students received funding with their offer</a:t>
            </a:r>
            <a:r>
              <a:rPr lang="en-US" sz="1600" b="1" baseline="0" dirty="0"/>
              <a:t> of admission?</a:t>
            </a:r>
            <a:endParaRPr lang="en-US" sz="1600" b="1" dirty="0"/>
          </a:p>
        </c:rich>
      </c:tx>
      <c:layout>
        <c:manualLayout>
          <c:xMode val="edge"/>
          <c:yMode val="edge"/>
          <c:x val="0.133274065316146"/>
          <c:y val="0.0"/>
        </c:manualLayout>
      </c:layout>
      <c:overlay val="0"/>
      <c:spPr>
        <a:noFill/>
        <a:ln>
          <a:noFill/>
        </a:ln>
        <a:effectLst/>
      </c:spPr>
    </c:title>
    <c:autoTitleDeleted val="0"/>
    <c:plotArea>
      <c:layout/>
      <c:barChart>
        <c:barDir val="bar"/>
        <c:grouping val="clustered"/>
        <c:varyColors val="0"/>
        <c:ser>
          <c:idx val="0"/>
          <c:order val="0"/>
          <c:tx>
            <c:strRef>
              <c:f>Sheet1!$B$1</c:f>
              <c:strCache>
                <c:ptCount val="1"/>
                <c:pt idx="0">
                  <c:v>Series 1</c:v>
                </c:pt>
              </c:strCache>
            </c:strRef>
          </c:tx>
          <c:spPr>
            <a:solidFill>
              <a:schemeClr val="accent2"/>
            </a:solidFill>
            <a:ln>
              <a:noFill/>
            </a:ln>
            <a:effectLst/>
          </c:spPr>
          <c:invertIfNegative val="0"/>
          <c:cat>
            <c:strRef>
              <c:f>Sheet1!$A$2:$A$5</c:f>
              <c:strCache>
                <c:ptCount val="4"/>
                <c:pt idx="0">
                  <c:v>None</c:v>
                </c:pt>
                <c:pt idx="1">
                  <c:v>1-49%</c:v>
                </c:pt>
                <c:pt idx="2">
                  <c:v>50-99%</c:v>
                </c:pt>
                <c:pt idx="3">
                  <c:v>All</c:v>
                </c:pt>
              </c:strCache>
            </c:strRef>
          </c:cat>
          <c:val>
            <c:numRef>
              <c:f>Sheet1!$B$2:$B$5</c:f>
              <c:numCache>
                <c:formatCode>General</c:formatCode>
                <c:ptCount val="4"/>
                <c:pt idx="0">
                  <c:v>13.0</c:v>
                </c:pt>
                <c:pt idx="1">
                  <c:v>8.0</c:v>
                </c:pt>
                <c:pt idx="2">
                  <c:v>7.0</c:v>
                </c:pt>
                <c:pt idx="3">
                  <c:v>49.0</c:v>
                </c:pt>
              </c:numCache>
            </c:numRef>
          </c:val>
          <c:extLst xmlns:c16r2="http://schemas.microsoft.com/office/drawing/2015/06/chart">
            <c:ext xmlns:c16="http://schemas.microsoft.com/office/drawing/2014/chart" uri="{C3380CC4-5D6E-409C-BE32-E72D297353CC}">
              <c16:uniqueId val="{00000000-B56F-744A-BC72-569B4CAD5A33}"/>
            </c:ext>
          </c:extLst>
        </c:ser>
        <c:dLbls>
          <c:showLegendKey val="0"/>
          <c:showVal val="0"/>
          <c:showCatName val="0"/>
          <c:showSerName val="0"/>
          <c:showPercent val="0"/>
          <c:showBubbleSize val="0"/>
        </c:dLbls>
        <c:gapWidth val="182"/>
        <c:axId val="2145308264"/>
        <c:axId val="2144928200"/>
      </c:barChart>
      <c:catAx>
        <c:axId val="2145308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2144928200"/>
        <c:crosses val="autoZero"/>
        <c:auto val="1"/>
        <c:lblAlgn val="ctr"/>
        <c:lblOffset val="100"/>
        <c:noMultiLvlLbl val="0"/>
      </c:catAx>
      <c:valAx>
        <c:axId val="21449282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a:t>N of Programs</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530826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0.21899</cdr:x>
      <cdr:y>0.33311</cdr:y>
    </cdr:from>
    <cdr:to>
      <cdr:x>0.5</cdr:x>
      <cdr:y>0.649</cdr:y>
    </cdr:to>
    <cdr:sp macro="" textlink="">
      <cdr:nvSpPr>
        <cdr:cNvPr id="2" name="TextBox 1">
          <a:extLst xmlns:a="http://schemas.openxmlformats.org/drawingml/2006/main">
            <a:ext uri="{FF2B5EF4-FFF2-40B4-BE49-F238E27FC236}">
              <a16:creationId xmlns:a16="http://schemas.microsoft.com/office/drawing/2014/main" xmlns="" id="{211B55ED-E8D2-8B48-926E-9DA7D3676A7B}"/>
            </a:ext>
          </a:extLst>
        </cdr:cNvPr>
        <cdr:cNvSpPr txBox="1"/>
      </cdr:nvSpPr>
      <cdr:spPr>
        <a:xfrm xmlns:a="http://schemas.openxmlformats.org/drawingml/2006/main">
          <a:off x="1724599" y="2284453"/>
          <a:ext cx="2212991" cy="216640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b="1" dirty="0"/>
            <a:t>One staff member manages at least three</a:t>
          </a:r>
          <a:br>
            <a:rPr lang="en-US" sz="2400" b="1" dirty="0"/>
          </a:br>
          <a:r>
            <a:rPr lang="en-US" sz="2400" b="1" dirty="0"/>
            <a:t>     programs </a:t>
          </a:r>
        </a:p>
      </cdr:txBody>
    </cdr:sp>
  </cdr:relSizeAnchor>
</c:userShapes>
</file>

<file path=ppt/drawings/drawing2.xml><?xml version="1.0" encoding="utf-8"?>
<c:userShapes xmlns:c="http://schemas.openxmlformats.org/drawingml/2006/chart">
  <cdr:relSizeAnchor xmlns:cdr="http://schemas.openxmlformats.org/drawingml/2006/chartDrawing">
    <cdr:from>
      <cdr:x>0.23667</cdr:x>
      <cdr:y>0.6852</cdr:y>
    </cdr:from>
    <cdr:to>
      <cdr:x>0.31336</cdr:x>
      <cdr:y>0.78115</cdr:y>
    </cdr:to>
    <cdr:sp macro="" textlink="">
      <cdr:nvSpPr>
        <cdr:cNvPr id="2" name="TextBox 1">
          <a:extLst xmlns:a="http://schemas.openxmlformats.org/drawingml/2006/main">
            <a:ext uri="{FF2B5EF4-FFF2-40B4-BE49-F238E27FC236}">
              <a16:creationId xmlns:a16="http://schemas.microsoft.com/office/drawing/2014/main" xmlns="" id="{D6DF8599-9E9D-CB41-AB2A-FA1A3BDE65F0}"/>
            </a:ext>
          </a:extLst>
        </cdr:cNvPr>
        <cdr:cNvSpPr txBox="1"/>
      </cdr:nvSpPr>
      <cdr:spPr>
        <a:xfrm xmlns:a="http://schemas.openxmlformats.org/drawingml/2006/main">
          <a:off x="2032376" y="2809272"/>
          <a:ext cx="658588" cy="3933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t>YES</a:t>
          </a:r>
        </a:p>
      </cdr:txBody>
    </cdr:sp>
  </cdr:relSizeAnchor>
  <cdr:relSizeAnchor xmlns:cdr="http://schemas.openxmlformats.org/drawingml/2006/chartDrawing">
    <cdr:from>
      <cdr:x>0.08358</cdr:x>
      <cdr:y>0.65397</cdr:y>
    </cdr:from>
    <cdr:to>
      <cdr:x>0.16027</cdr:x>
      <cdr:y>0.74991</cdr:y>
    </cdr:to>
    <cdr:sp macro="" textlink="">
      <cdr:nvSpPr>
        <cdr:cNvPr id="3" name="TextBox 1">
          <a:extLst xmlns:a="http://schemas.openxmlformats.org/drawingml/2006/main">
            <a:ext uri="{FF2B5EF4-FFF2-40B4-BE49-F238E27FC236}">
              <a16:creationId xmlns:a16="http://schemas.microsoft.com/office/drawing/2014/main" xmlns="" id="{37044E26-71DB-A740-83F0-D701D0C04A6C}"/>
            </a:ext>
          </a:extLst>
        </cdr:cNvPr>
        <cdr:cNvSpPr txBox="1"/>
      </cdr:nvSpPr>
      <cdr:spPr>
        <a:xfrm xmlns:a="http://schemas.openxmlformats.org/drawingml/2006/main">
          <a:off x="717751" y="2681194"/>
          <a:ext cx="658588" cy="3933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b="1" dirty="0"/>
            <a:t>NO</a:t>
          </a:r>
        </a:p>
      </cdr:txBody>
    </cdr:sp>
  </cdr:relSizeAnchor>
</c:userShapes>
</file>

<file path=ppt/drawings/drawing3.xml><?xml version="1.0" encoding="utf-8"?>
<c:userShapes xmlns:c="http://schemas.openxmlformats.org/drawingml/2006/chart">
  <cdr:relSizeAnchor xmlns:cdr="http://schemas.openxmlformats.org/drawingml/2006/chartDrawing">
    <cdr:from>
      <cdr:x>0.04047</cdr:x>
      <cdr:y>0</cdr:y>
    </cdr:from>
    <cdr:to>
      <cdr:x>0.47575</cdr:x>
      <cdr:y>0.3487</cdr:y>
    </cdr:to>
    <cdr:sp macro="" textlink="">
      <cdr:nvSpPr>
        <cdr:cNvPr id="2" name="TextBox 1">
          <a:extLst xmlns:a="http://schemas.openxmlformats.org/drawingml/2006/main">
            <a:ext uri="{FF2B5EF4-FFF2-40B4-BE49-F238E27FC236}">
              <a16:creationId xmlns:a16="http://schemas.microsoft.com/office/drawing/2014/main" xmlns="" id="{A35270DB-5204-4A8F-97CB-9A0BEDA55174}"/>
            </a:ext>
          </a:extLst>
        </cdr:cNvPr>
        <cdr:cNvSpPr txBox="1"/>
      </cdr:nvSpPr>
      <cdr:spPr>
        <a:xfrm xmlns:a="http://schemas.openxmlformats.org/drawingml/2006/main">
          <a:off x="195260" y="0"/>
          <a:ext cx="2099947" cy="119126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17D47047-EE93-43D2-8AAF-A1EA924C014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E23C745B-753A-481F-B6D3-945FFEFCA6C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6608FD3-B685-40FC-A7E9-C28F7E91874A}" type="datetimeFigureOut">
              <a:rPr lang="en-US" smtClean="0"/>
              <a:t>3/23/18</a:t>
            </a:fld>
            <a:endParaRPr lang="en-US"/>
          </a:p>
        </p:txBody>
      </p:sp>
      <p:sp>
        <p:nvSpPr>
          <p:cNvPr id="4" name="Footer Placeholder 3">
            <a:extLst>
              <a:ext uri="{FF2B5EF4-FFF2-40B4-BE49-F238E27FC236}">
                <a16:creationId xmlns:a16="http://schemas.microsoft.com/office/drawing/2014/main" xmlns="" id="{4C0E27EE-3DB5-4AEE-B07A-8A4EB8E1563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60222B59-9E16-45F4-BD7F-E67FCC4331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B019563-4832-4E22-9546-D28DB2630E41}" type="slidenum">
              <a:rPr lang="en-US" smtClean="0"/>
              <a:t>‹#›</a:t>
            </a:fld>
            <a:endParaRPr lang="en-US"/>
          </a:p>
        </p:txBody>
      </p:sp>
    </p:spTree>
    <p:extLst>
      <p:ext uri="{BB962C8B-B14F-4D97-AF65-F5344CB8AC3E}">
        <p14:creationId xmlns:p14="http://schemas.microsoft.com/office/powerpoint/2010/main" val="1361274805"/>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28.36041" units="1/cm"/>
          <inkml:channelProperty channel="Y" name="resolution" value="28.34646" units="1/cm"/>
          <inkml:channelProperty channel="T" name="resolution" value="1" units="1/dev"/>
        </inkml:channelProperties>
      </inkml:inkSource>
      <inkml:timestamp xml:id="ts0" timeString="2018-02-24T20:46:15.666"/>
    </inkml:context>
    <inkml:brush xml:id="br0">
      <inkml:brushProperty name="width" value="0.3" units="cm"/>
      <inkml:brushProperty name="height" value="0.6" units="cm"/>
      <inkml:brushProperty name="color" value="#FFFC00"/>
      <inkml:brushProperty name="tip" value="rectangle"/>
      <inkml:brushProperty name="rasterOp" value="maskPen"/>
      <inkml:brushProperty name="fitToCurve" value="1"/>
    </inkml:brush>
  </inkml:definitions>
  <inkml:trace contextRef="#ctx0" brushRef="#br0">2302 677 0,'0'-42'78,"0"1"-78,0-1 15,-42 0-15,42 1 16,0-1 0,-41 0-16,41 1 15,0-1-15,0 42 16,0-42-1,-42 42-15,1-41 16,-1 41 0,42-42-1,-42 42-15,1 0 16,-1 0-16,0 0 15,42 0 1,-41-42 0,-1 42-1,0 0 1,1 0-1,41-41 1,-42 41-16,1 0 16,-1 0-1,42 0 1,0-42-1,-42 42-15,1 0 16,-1 0 0,0 0-1,1 0-15,-1 0 16,0 0-16,42 0 15,-41 0-15,-1-41 32,0 41-32,1 0 15,-1 0 1,1 0 15,-1 0-15,42 0 30,-42 0 1,42 0-31,-41 0-16,-1 0 15,0 0-15,1 0 16,-1 41 0,0-41-1,42 0 1,-41 42-1,41-1 1,-42-41 0,1 0-16,41 0 15,-42 0-15,42 42 16,-42-42-16,42 42 15,-41-42 1,41 83-16,-42-41 16,42-42-16,0 41 15,-42 43-15,1-43 16,41-41-16,-42 42 15,0 0-15,1-42 16,41 41-16,-42 1 16,0 41-16,42-41 15,-41-1-15,41 1 16,0-42-16,-42 42 15,42 41-15,0-41 16,0-1-16,-41 1 16,41-1-16,-42 1 15,42 0-15,0-1 16,0 1-16,0 0 15,0-1-15,0 1 16,0 0-16,0-42 16,0 41-16,0 1 15,0 0-15,0-1 16,0 1-16,0 41 15,0-41 1,0-42-16,0 41 16,0 1-16,0 41 15,0-41-15,0 0 16,0-1-16,0 42 15,0-83-15,0 42 16,0 0-16,0 41 16,0-41-16,0-1 15,0 1-15,42 0 16,-42-42-16,0 41 15,0 1-15,0-1 16,41 1-16,-41 0 16,42 41-16,-42-41 15,0-42-15,0 41 16,0 1-16,0 0 15,41-1-15,1 1 16,-42 41 0,42 0-1,-42-41-15,0 0 16,41-1-16,1-41 15,0 42 1,-42 0-16,125-1 16,-125 43-16,83-43 15,-83 42-15,42-41 16,-1 41-16,1-41 15,-42 41-15,41-41 16,1 41 0,-42-83-1,0 42-15,42 41 16,-42-41-16,83-42 15,-41 41-15,-1-41 16,43 0 0,-84 0-16,83 0 15,-42 42-15,1-42 16,0 83-16,-42-41 15,41-42 1,1 0 0,0 0-1,-1 0-15,-41 0 16,42 0-16,0 0 47,-1 0-32,-41 0-15,42 0 16,0 0-16,-1 0 15,1 0-15,-1 0 16,1 0 0,-42 0-1,42 0 1,-42 0-16,0-42 15,41 42-15,1 0 16,0 0-16,-1-41 16,1 41-16,0-84 15,-1 84-15,-41-41 16,42-1-1,-1 42-15,1-41 16,0 41 0,-1-42-1,1 0-15,-42 1 16,83-1-16,-41 0 31,-42 1-31,0-1 16,0-41-16,0-1 15,42 84 1,-42-41-16,41-42 15,-41 83-15,0-42 16,0 0-16,42-41 16,-42 41-1,0-41-15,0 41 16,0-41-16,0 83 15,0-41-15,0-43 16,0 43-16,0-84 16,0 83-16,0 0 15,-42-41-15,42 83 16,0-83-16,0 41 15,0 1-15,0-1 16,0-41-16,0-1 16,0 43-16,0-1 15,0 42-15,0-42 16,0 1-16,0-42 15,0 41 1,0 0-16,0 1 16,0-43-16,-41 84 15,41-41-15,-42-1 16,42 0-1,0 1 1,-42-1-16,1 42 16,41-41-16,0-1 15,0 42-15,0-42 16,0 1-16,0-1 15,0 0 1,0 1 0,0-1-16,0 0 15,0 42 1,0-41-16,0-1 15,0 0 1,-42 42 0,42-41-16,0-1 31,-42 42-31,42-41 31,0-1-15</inkml:trace>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28.36041" units="1/cm"/>
          <inkml:channelProperty channel="Y" name="resolution" value="28.34646" units="1/cm"/>
          <inkml:channelProperty channel="T" name="resolution" value="1" units="1/dev"/>
        </inkml:channelProperties>
      </inkml:inkSource>
      <inkml:timestamp xml:id="ts0" timeString="2018-02-26T01:35:05.143"/>
    </inkml:context>
    <inkml:brush xml:id="br0">
      <inkml:brushProperty name="width" value="0.3" units="cm"/>
      <inkml:brushProperty name="height" value="0.6" units="cm"/>
      <inkml:brushProperty name="color" value="#FFFC00"/>
      <inkml:brushProperty name="tip" value="rectangle"/>
      <inkml:brushProperty name="rasterOp" value="maskPen"/>
      <inkml:brushProperty name="fitToCurve" value="1"/>
    </inkml:brush>
  </inkml:definitions>
  <inkml:trace contextRef="#ctx0" brushRef="#br0">0 0 0</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28.36041" units="1/cm"/>
          <inkml:channelProperty channel="Y" name="resolution" value="28.34646" units="1/cm"/>
          <inkml:channelProperty channel="T" name="resolution" value="1" units="1/dev"/>
        </inkml:channelProperties>
      </inkml:inkSource>
      <inkml:timestamp xml:id="ts0" timeString="2018-02-24T20:47:36.217"/>
    </inkml:context>
    <inkml:brush xml:id="br0">
      <inkml:brushProperty name="width" value="0.3" units="cm"/>
      <inkml:brushProperty name="height" value="0.6" units="cm"/>
      <inkml:brushProperty name="color" value="#FFFC00"/>
      <inkml:brushProperty name="tip" value="rectangle"/>
      <inkml:brushProperty name="rasterOp" value="maskPen"/>
      <inkml:brushProperty name="fitToCurve" value="1"/>
    </inkml:brush>
  </inkml:definitions>
  <inkml:trace contextRef="#ctx0" brushRef="#br0">67 5964 0,'0'41'94,"0"1"-94,0 0 15,0-1-15,0 1 16,0 0-1,0-42 1,0 0 0,0 41-16,42-41 46,-42 42-30,41-42-16,-41 42 16,0-1-16,0-41 15,42 0-15,-42 42 16,83-1-16,0 1 15,-41 0 1,41-42 0,-41 0-16,41 0 15,-41 0 1,-1 0-1,-41 41-15,42-41 16,-42 0-16,42 0 16,-1 0-16,1 42 15,0-42 1,-1 0-16,1 42 15,-42-42 1,42 0 0,-1 0-16,1 0 15,0 41 1,-1-41-1,1 0 17,-42 0-32,41 0 15,-41-41 1,0-1-16,42 42 15,0 0-15,-1-42 16,43-41-16,-84 41 16,41 1-16,1-42 15,41-42 16,-41 83-31,-42 0 16,41-41-16,1 41 16,-42 1-16,0-42 15,0 41-15,0 0 16,42-41-16,-42 0 15,0 41-15,0-41 16,41 41-16,-41-41 16,0 41-16,0-41 15,0 83-15,0-83 16,0 41-16,0-41 15,0-1-15,0 1 16,0 0-16,0 41 16,0-41-16,0 0 15,0-1-15,0-41 16,0 42-16,0 0 15,0 0-15,0-1 16,0 1-16,0 0 16,0 41-16,0-41 15,0 0-15,0-1 16,0 1-1,0 0-15,0 0 16,0-42-16,0 41 16,0 1-16,0 0 15,0 41-15,0-41 16,0 0-16,0 41 15,0 0-15,0-41 16,0 41-16,0-41 16,0-42-16,0 84 15,0-43-15,0 43 16,0-1-16,0-41 15,0-1-15,0 43 16,0-84-16,0 125 16,0-83-16,0-1 15,0 43-15,0-43 16,0 43-16,0-43 15,0 1-15,0 42 16,0-84-16,0 125 16,0-84-16,-83 43 15,83-1 1,0 0-16,0-41 15,0 42-15,0-43 16,0 43-16,0 41 16,0-84-16,0 43 15,0-1-15,0-41 16,0 41-1,0 0-15,-42 42 16,42-41-16,-41-1 16,41 1 15,-42-1 94,1 0-110,-1 42 1,0-83-16,-41 83 15,0 0 1,41 0-16,42 0 16,-42 0-16,1 0 15,-1 0-15,1 0 16,-1-42-1,0 42 1,1 0 0,41 0-16,-42 0 15,0 0-15,1 0 16,-1 0-1,0 0-15,1 0 16,-1 42-16,42 0 16,-42-1-1,1 1-15,-1 0 16,1-42-1,-1 41 1,42 1 0,-42-42-16,1 41 15,-1 43 1,42-43-16,-42 43 15,1-43-15,-1 43 16,0-1-16,42-41 16,-41 41-16,41-42 15,-42 84-15,42-41 16,-41-1-16,41-83 15,-42 42-15,42-1 16,0 42-16,0 1 16,-42-43-16,42 43 15,0-43-15,0 43 16,0-43-16,0 42 15,0 1-15,0-43 16,0 43-16,0 41 16,0-42-16,0 83 15,0-82-15,0-1 16,0 42-16,0 0 15,0-42-15,0 0 16,0 42-16,0-41 16,0-43-16,0 84 15,0-42 1,0 1-16,0-1 15,0 0-15,42 1 16,-42-1-16,0 0 16,0 0-16,0 1 15,42 41-15,-42-42 16,41 0-16,-41 0 15,0 1-15,0-1 16,0-41-16,0-1 16,0 43-16,0-1 15,0-42 1,0 1-16,0 0 15,0-42-15,0 41 16,0 1-16,0 0 16,0-1-1,0 1-15,0 0 16,0-1-16,0-41 15,0 42-15,0-1 16,0 1 0,0 0 15,0-1-16,0 1 1,0 0 15</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28.36041" units="1/cm"/>
          <inkml:channelProperty channel="Y" name="resolution" value="28.34646" units="1/cm"/>
          <inkml:channelProperty channel="T" name="resolution" value="1" units="1/dev"/>
        </inkml:channelProperties>
      </inkml:inkSource>
      <inkml:timestamp xml:id="ts0" timeString="2018-02-24T20:54:42.847"/>
    </inkml:context>
    <inkml:brush xml:id="br0">
      <inkml:brushProperty name="width" value="0.05" units="cm"/>
      <inkml:brushProperty name="height" value="0.05" units="cm"/>
      <inkml:brushProperty name="color" value="#004F8B"/>
      <inkml:brushProperty name="fitToCurve" value="1"/>
    </inkml:brush>
  </inkml:definitions>
  <inkml:trace contextRef="#ctx0" brushRef="#br0">0 0 0</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28.36041" units="1/cm"/>
          <inkml:channelProperty channel="Y" name="resolution" value="28.34646" units="1/cm"/>
          <inkml:channelProperty channel="T" name="resolution" value="1" units="1/dev"/>
        </inkml:channelProperties>
      </inkml:inkSource>
      <inkml:timestamp xml:id="ts0" timeString="2018-02-24T20:55:09.166"/>
    </inkml:context>
    <inkml:brush xml:id="br0">
      <inkml:brushProperty name="width" value="0.05" units="cm"/>
      <inkml:brushProperty name="height" value="0.05" units="cm"/>
      <inkml:brushProperty name="color" value="#004F8B"/>
      <inkml:brushProperty name="fitToCurve" value="1"/>
    </inkml:brush>
  </inkml:definitions>
  <inkml:trace contextRef="#ctx0" brushRef="#br0">0 0 0</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28.36041" units="1/cm"/>
          <inkml:channelProperty channel="Y" name="resolution" value="28.34646" units="1/cm"/>
          <inkml:channelProperty channel="T" name="resolution" value="1" units="1/dev"/>
        </inkml:channelProperties>
      </inkml:inkSource>
      <inkml:timestamp xml:id="ts0" timeString="2018-02-24T20:55:42.646"/>
    </inkml:context>
    <inkml:brush xml:id="br0">
      <inkml:brushProperty name="width" value="0.2" units="cm"/>
      <inkml:brushProperty name="height" value="0.2" units="cm"/>
      <inkml:brushProperty name="color" value="#004F8B"/>
      <inkml:brushProperty name="fitToCurve" value="1"/>
    </inkml:brush>
  </inkml:definitions>
  <inkml:trace contextRef="#ctx0" brushRef="#br0">0 0 0</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28.36041" units="1/cm"/>
          <inkml:channelProperty channel="Y" name="resolution" value="28.34646" units="1/cm"/>
          <inkml:channelProperty channel="T" name="resolution" value="1" units="1/dev"/>
        </inkml:channelProperties>
      </inkml:inkSource>
      <inkml:timestamp xml:id="ts0" timeString="2018-02-24T20:56:58.605"/>
    </inkml:context>
    <inkml:brush xml:id="br0">
      <inkml:brushProperty name="width" value="0.1" units="cm"/>
      <inkml:brushProperty name="height" value="0.1" units="cm"/>
      <inkml:brushProperty name="color" value="#004F8B"/>
      <inkml:brushProperty name="fitToCurve" value="1"/>
    </inkml:brush>
  </inkml:definitions>
  <inkml:trace contextRef="#ctx0" brushRef="#br0">3924 1400 0,'0'0'46,"42"0"-46,0 0 16,-42 0-16,83 0 16,-42 42-16,1-42 15,0 0-15,41 0 16,-41 0-16,-1 0 15,-41 0 1,84 0-16,-43 0 16,1 0-16,-1 0 15,1 0 1,0 41-16,-42-41 15,41 0-15,1 0 16,0 0-16,-1 0 16,1 0-16,0 0 15,-1 0 1,-41 0-1,42 0 1,-1 0 15,1 0-15,0 0-1,-42 42 1,41-42-16,1 0 16,0 0-1,-42 0 16,41 0-31,1 0 16,-42 42 0,42-42-16,-1 0 31,1 0-16,0 0 1,41 0 0,-83 0-16,41 0 15,1 0-15,41 0 16,-41 0-16,41 0 15,-41 41-15,0-41 16,-42 0-16,41 0 16,1 0-1,-1 0-15,-41 0 16,42 0-16,0 0 15,41-41 1,-41 41-16,-42 0 16,41 0-1,1 0 1,0-42-16,-1 0 15,1 42 1,0 0 0,-1 0 30,-41-41 1,0-1-31,42 42-16,-42-42 15,0 1-15,41 41 16,1-42-16,0 1 16,-42-1-1,0 42-15,0-42 16,0 1-16,0-1 15,0 0-15,0-41 16,0 41 0,41 42-16,-41-41 15,0-1-15,0 1 16,0-1-16,0 0 15,0 1-15,-41-1 16,41 42-16,-42 0 16,0 0-16,1 0 15,41-83 1,0 41-1,-42 0-15,1 1 16,-1 41-16,0 0 16,1 0-16,-1 0 15,0-42 1,42 42-1,-41-42-15,41 1 16,-42 41-16,-41 0 16,41 0-16,0 0 15,1 0-15,-42-42 16,-42 42-16,83 0 15,-41 0-15,-1 0 16,84-41-16,-41 41 16,-42 0-16,41 0 15,-41 0-15,41 0 16,0-42-1,-41 42-15,41-42 16,42 42-16,-83 0 16,41 0-16,1 0 15,-42 0 1,41 0-16,-41 0 15,41 0-15,42 0 16,-42 0-16,-41 0 16,41 0-16,1 0 15,-1 0-15,1 0 16,-1 0-16,42 0 15,-83 0-15,41 0 16,-41 0-16,-1 0 16,1-41-16,0 41 15,-42 0-15,-42 0 16,84 0-16,41 0 15,-41 0-15,0 0 16,0 0-16,-1 0 16,1 0-16,41 0 15,-41 0-15,-42 0 16,42 0-16,0 0 15,41 0-15,-83 0 16,42 0-16,0 0 16,-1 0-16,1 0 15,41 0 1,-41 0-16,41 0 15,1 0-15,-84 0 16,125 0-16,-83 0 16,41 0-16,-41 0 15,41 0-15,-41 0 16,41 41-16,1-41 15,-1 42-15,-41-42 16,41 0-16,0 0 16,-41 0-16,41 0 15,1 0-15,-1 0 16,-41 0-16,41 0 15,1 0-15,-1 0 16,0 42-16,1-42 16,41 0-16,-42 0 15,0 0-15,-41 0 16,0 0-16,0 0 15,41 0 1,0 0-16,1 0 16,-1 0-16,42 0 31,-42 0-16,1 0 1,-1 0 0,0 0-1,1 41 1,-1 1 31,42-1-32,0 1 16,0 0-15,0-1 15,0 1-15,0-42 15,0 42-15,0-1-1,0 1 1,0 0-1,0-1-15,0 1 16,0 0-16,0-42 16,42 41-16,-42 1 15,41-1-15,43 1 16,-43 0-1,-41-1 1,42-41-16,0 0 16,-42 42-16,0-42 15,41 0-15,1 0 16,41 42-16,0-42 15,-41 0-15,0 0 16,41 0-16,0 83 16,1-83-16,-1 0 15,-42 0-15,1 0 16,83 42-16,-83-42 15,41 0-15,0 0 16,1 0-16,82 0 16,-83 0-16,1 0 15,-1 0 1,0 83-16,42-83 15,-42 41-15,1-41 16,-43 0-16,43 0 16,-1 0-16,-42 0 15,84 0-15,-125 0 16,84 0-16,-1 0 15,-41 0-15,-1 0 16,43 0-16,-43 0 16,1 0-16,-42 0 15,41 0-15,1 0 16,41 42-16,-41-42 15,0 0-15,41 0 16,0 0 0,-41 0-16,-1 0 15,-41 0 1,42 0-16,0 0 15,-1 0-15,1 0 16,41 42-16,-41-42 16,0 0-16,-42 0 15,41 0 1,1 0 15,0 0-15,-1 0-1,1 41 1,-1-41-1,1 0 1,-42 42-16,42-42 16,-42 0-16,41 0 15,1 0 16,41 0 32,-41 0-48,0 0 1,-1-42-16,-41 1 16,42 41-1</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28.36041" units="1/cm"/>
          <inkml:channelProperty channel="Y" name="resolution" value="28.34646" units="1/cm"/>
          <inkml:channelProperty channel="T" name="resolution" value="1" units="1/dev"/>
        </inkml:channelProperties>
      </inkml:inkSource>
      <inkml:timestamp xml:id="ts0" timeString="2018-02-24T20:57:01.445"/>
    </inkml:context>
    <inkml:brush xml:id="br0">
      <inkml:brushProperty name="width" value="0.1" units="cm"/>
      <inkml:brushProperty name="height" value="0.1" units="cm"/>
      <inkml:brushProperty name="color" value="#004F8B"/>
      <inkml:brushProperty name="fitToCurve" value="1"/>
    </inkml:brush>
  </inkml:definitions>
  <inkml:trace contextRef="#ctx0" brushRef="#br0">0 0 0</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28.36041" units="1/cm"/>
          <inkml:channelProperty channel="Y" name="resolution" value="28.34646" units="1/cm"/>
          <inkml:channelProperty channel="T" name="resolution" value="1" units="1/dev"/>
        </inkml:channelProperties>
      </inkml:inkSource>
      <inkml:timestamp xml:id="ts0" timeString="2018-02-24T20:57:08.141"/>
    </inkml:context>
    <inkml:brush xml:id="br0">
      <inkml:brushProperty name="width" value="0.1" units="cm"/>
      <inkml:brushProperty name="height" value="0.1" units="cm"/>
      <inkml:brushProperty name="color" value="#004F8B"/>
      <inkml:brushProperty name="fitToCurve" value="1"/>
    </inkml:brush>
  </inkml:definitions>
  <inkml:trace contextRef="#ctx0" brushRef="#br0">0 0 0</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28.36041" units="1/cm"/>
          <inkml:channelProperty channel="Y" name="resolution" value="28.34646" units="1/cm"/>
          <inkml:channelProperty channel="T" name="resolution" value="1" units="1/dev"/>
        </inkml:channelProperties>
      </inkml:inkSource>
      <inkml:timestamp xml:id="ts0" timeString="2018-02-26T01:35:03.646"/>
    </inkml:context>
    <inkml:brush xml:id="br0">
      <inkml:brushProperty name="width" value="0.3" units="cm"/>
      <inkml:brushProperty name="height" value="0.6" units="cm"/>
      <inkml:brushProperty name="color" value="#FFFC00"/>
      <inkml:brushProperty name="tip" value="rectangle"/>
      <inkml:brushProperty name="rasterOp" value="maskPen"/>
      <inkml:brushProperty name="fitToCurve" value="1"/>
    </inkml:brush>
  </inkml:definitions>
  <inkml:trace contextRef="#ctx0" brushRef="#br0">7066 311 0,'0'0'93,"-62"0"-77,0 0-16,0 0 15,-62 0-15,62 0 16,-248 0-16,248-62 16,-123 0-16,-1 62 15,62 0-15,0-62 16,0 62-16,-186 0 15,186-62 1,1 62-16,61 0 16,0-62-16,-62 62 15,0 0-15,0 0 16,124 0-16,-186 0 15,62 0-15,-124 0 16,186 0-16,0 0 16,-185 0-16,123 62 15,0-62-15,-62 0 16,62 0-16,0 0 15,-62 0-15,124 0 16,-62 0-16,-61 0 16,61 0-16,62 0 15,-62 0-15,-62 62 16,124-62-16,-62 0 15,0 0-15,0 0 16,62 0-16,-62 0 16,1 0-16,61 0 15,0 0-15,0 62 16,-62-62-16,62 0 15,0 0-15,0 0 16,0 0 0,0 0-16,62 0 15,-62 62-15,0-62 16,0 62-1,0 0-15,0-62 16,62 62-16,-62 0 16,62 0-16,0-62 15,-62 0-15,62 62 16,0 0-16,0 0 15,-62-62-15,62 62 16,0 0 15,0 0-15,0 0-1,0-62 1,0 123-16,62-123 16,-62 62-16,0 62 15,0-62-15,62 0 16,62 0-16,-124 0 15,124 0 1,0 0-16,124-62 16,-248 62-16,124-62 15,0 62-15,0-62 16,-1 0-16,125 0 15,-248 0-15,124 62 16,0-62-16,124 0 16,-124 62-16,-62-62 15,62 62-15,0-62 16,-62 0-16,-1 62 15,63-62-15,186 0 16,-248 0-16,62 0 16,0 0-16,62 0 15,-62 62-15,-62-62 16,61 0-16,-123 0 15,62 62-15,62-62 16,-62 0-16,0 0 16,62 0-16,-62 0 15,0 62-15,-62-62 16,124 0-16,0 0 15,-62 0 1,62 0-16,-62 0 16,62 0-16,-1 0 15,1 0-15,-62 0 16,0 0-16,0 0 15,0 0-15,62 0 16,-62 0-16,0 0 16,62 0-16,-124 0 15,186 0 1,-124 0-1,-62 0-15,62 0 16,-62-62 0,62 62-1,61 0-15,1-124 16,-62 124-1,0 0-15,0 0 16,62 0 0,-124-62-16,62 0 15,-62 0-15,62 62 16,0 0-1,-62-62-15,62 62 16,-62-62 0,62 62-16,-62-62 15,62 0-15,0 62 16,0 0-16,-62-62 15,62 0 1,-62 0 0,62 62 15,-62-62-31,0 0 15,0 0 17,0 0-17,0 62 16,0-62 1,0 1-17,0-1 1,0 0-1,0 0 1,0 0 0,0 0-1,0 62 1,0-62-1,-62 62 344,0-62-359,62 62 16,0-62-16,-62 62 15,0-62-15,0 0 16,62 0 0,-62 62-16,0 0 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9EF10D-C95D-432C-96C2-69616C90C1A4}" type="datetimeFigureOut">
              <a:rPr lang="en-US" smtClean="0"/>
              <a:t>3/23/18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E7A8E-60DB-45F6-88A8-77149BF7B2BC}" type="slidenum">
              <a:rPr lang="en-US" smtClean="0"/>
              <a:t>‹#›</a:t>
            </a:fld>
            <a:endParaRPr lang="en-US"/>
          </a:p>
        </p:txBody>
      </p:sp>
    </p:spTree>
    <p:extLst>
      <p:ext uri="{BB962C8B-B14F-4D97-AF65-F5344CB8AC3E}">
        <p14:creationId xmlns:p14="http://schemas.microsoft.com/office/powerpoint/2010/main" val="2978397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FE7A8E-60DB-45F6-88A8-77149BF7B2BC}" type="slidenum">
              <a:rPr lang="en-US" smtClean="0"/>
              <a:t>1</a:t>
            </a:fld>
            <a:endParaRPr lang="en-US"/>
          </a:p>
        </p:txBody>
      </p:sp>
    </p:spTree>
    <p:extLst>
      <p:ext uri="{BB962C8B-B14F-4D97-AF65-F5344CB8AC3E}">
        <p14:creationId xmlns:p14="http://schemas.microsoft.com/office/powerpoint/2010/main" val="1621590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little more than half of our programs have their own training clinic. </a:t>
            </a:r>
            <a:r>
              <a:rPr lang="es-ES" b="1" dirty="0"/>
              <a:t>Yes (37, 52.1%), No (34, 47.9%) </a:t>
            </a:r>
            <a:endParaRPr lang="en-US" b="1" dirty="0"/>
          </a:p>
          <a:p>
            <a:r>
              <a:rPr lang="en-US" dirty="0"/>
              <a:t>Of these, 61% have their own full-time clinic director and that person</a:t>
            </a:r>
          </a:p>
        </p:txBody>
      </p:sp>
      <p:sp>
        <p:nvSpPr>
          <p:cNvPr id="4" name="Slide Number Placeholder 3"/>
          <p:cNvSpPr>
            <a:spLocks noGrp="1"/>
          </p:cNvSpPr>
          <p:nvPr>
            <p:ph type="sldNum" sz="quarter" idx="10"/>
          </p:nvPr>
        </p:nvSpPr>
        <p:spPr/>
        <p:txBody>
          <a:bodyPr/>
          <a:lstStyle/>
          <a:p>
            <a:fld id="{80FE7A8E-60DB-45F6-88A8-77149BF7B2BC}" type="slidenum">
              <a:rPr lang="en-US" smtClean="0"/>
              <a:t>10</a:t>
            </a:fld>
            <a:endParaRPr lang="en-US"/>
          </a:p>
        </p:txBody>
      </p:sp>
    </p:spTree>
    <p:extLst>
      <p:ext uri="{BB962C8B-B14F-4D97-AF65-F5344CB8AC3E}">
        <p14:creationId xmlns:p14="http://schemas.microsoft.com/office/powerpoint/2010/main" val="2123084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Participants could check all that apply for this question.</a:t>
            </a:r>
          </a:p>
        </p:txBody>
      </p:sp>
      <p:sp>
        <p:nvSpPr>
          <p:cNvPr id="4" name="Slide Number Placeholder 3"/>
          <p:cNvSpPr>
            <a:spLocks noGrp="1"/>
          </p:cNvSpPr>
          <p:nvPr>
            <p:ph type="sldNum" sz="quarter" idx="10"/>
          </p:nvPr>
        </p:nvSpPr>
        <p:spPr/>
        <p:txBody>
          <a:bodyPr/>
          <a:lstStyle/>
          <a:p>
            <a:fld id="{80FE7A8E-60DB-45F6-88A8-77149BF7B2BC}" type="slidenum">
              <a:rPr lang="en-US" smtClean="0"/>
              <a:t>11</a:t>
            </a:fld>
            <a:endParaRPr lang="en-US"/>
          </a:p>
        </p:txBody>
      </p:sp>
    </p:spTree>
    <p:extLst>
      <p:ext uri="{BB962C8B-B14F-4D97-AF65-F5344CB8AC3E}">
        <p14:creationId xmlns:p14="http://schemas.microsoft.com/office/powerpoint/2010/main" val="636295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Much of this type of data is on our ARO and summarized for us and put on the Office of Program Consultation website. </a:t>
            </a:r>
            <a:r>
              <a:rPr lang="en-US" b="1" dirty="0"/>
              <a:t>(check?)</a:t>
            </a:r>
          </a:p>
        </p:txBody>
      </p:sp>
      <p:sp>
        <p:nvSpPr>
          <p:cNvPr id="4" name="Slide Number Placeholder 3"/>
          <p:cNvSpPr>
            <a:spLocks noGrp="1"/>
          </p:cNvSpPr>
          <p:nvPr>
            <p:ph type="sldNum" sz="quarter" idx="10"/>
          </p:nvPr>
        </p:nvSpPr>
        <p:spPr/>
        <p:txBody>
          <a:bodyPr/>
          <a:lstStyle/>
          <a:p>
            <a:fld id="{80FE7A8E-60DB-45F6-88A8-77149BF7B2BC}" type="slidenum">
              <a:rPr lang="en-US" smtClean="0"/>
              <a:t>12</a:t>
            </a:fld>
            <a:endParaRPr lang="en-US"/>
          </a:p>
        </p:txBody>
      </p:sp>
    </p:spTree>
    <p:extLst>
      <p:ext uri="{BB962C8B-B14F-4D97-AF65-F5344CB8AC3E}">
        <p14:creationId xmlns:p14="http://schemas.microsoft.com/office/powerpoint/2010/main" val="10206150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appears that most programs are funding most of their students through RA, GA, and TA positions. </a:t>
            </a:r>
          </a:p>
          <a:p>
            <a:endParaRPr lang="en-US" dirty="0"/>
          </a:p>
          <a:p>
            <a:r>
              <a:rPr lang="en-US" dirty="0"/>
              <a:t>For us, these are mostly positions outside of the program over which we have no control beyond our program having a good reputation for having good students who are desirable in these positions across campus. SPSS</a:t>
            </a:r>
            <a:r>
              <a:rPr lang="en-US" baseline="0" dirty="0"/>
              <a:t> shows in 13 programs (18%) students do NOT receive funding with admission.  In 43 programs (61%) ALL students received funding with admission.  In between these polls, some but not all students receive funding with admission</a:t>
            </a:r>
          </a:p>
          <a:p>
            <a:endParaRPr lang="en-US" baseline="0" dirty="0"/>
          </a:p>
          <a:p>
            <a:r>
              <a:rPr lang="en-US" baseline="0" dirty="0"/>
              <a:t>Other qualitative comments on the funding questions was that students sometimes hold multiple assistantships or sources of funding.  Sometimes students get reclassified for in-state tuition toe help with their expenses. (Radford, NMSU)</a:t>
            </a:r>
          </a:p>
          <a:p>
            <a:endParaRPr lang="en-US" dirty="0"/>
          </a:p>
        </p:txBody>
      </p:sp>
      <p:sp>
        <p:nvSpPr>
          <p:cNvPr id="4" name="Slide Number Placeholder 3"/>
          <p:cNvSpPr>
            <a:spLocks noGrp="1"/>
          </p:cNvSpPr>
          <p:nvPr>
            <p:ph type="sldNum" sz="quarter" idx="10"/>
          </p:nvPr>
        </p:nvSpPr>
        <p:spPr/>
        <p:txBody>
          <a:bodyPr/>
          <a:lstStyle/>
          <a:p>
            <a:fld id="{80FE7A8E-60DB-45F6-88A8-77149BF7B2BC}" type="slidenum">
              <a:rPr lang="en-US" smtClean="0"/>
              <a:t>13</a:t>
            </a:fld>
            <a:endParaRPr lang="en-US"/>
          </a:p>
        </p:txBody>
      </p:sp>
    </p:spTree>
    <p:extLst>
      <p:ext uri="{BB962C8B-B14F-4D97-AF65-F5344CB8AC3E}">
        <p14:creationId xmlns:p14="http://schemas.microsoft.com/office/powerpoint/2010/main" val="4931816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r>
              <a:rPr lang="en-US" dirty="0"/>
              <a:t>The question was:  What percentage of students in your program receive summer pay? </a:t>
            </a:r>
            <a:r>
              <a:rPr lang="en-US" u="sng" dirty="0"/>
              <a:t>Summer funding for students are not typical</a:t>
            </a:r>
            <a:r>
              <a:rPr lang="en-US" dirty="0"/>
              <a:t>.</a:t>
            </a:r>
          </a:p>
          <a:p>
            <a:endParaRPr lang="en-US" dirty="0"/>
          </a:p>
          <a:p>
            <a:r>
              <a:rPr lang="en-US" dirty="0"/>
              <a:t>In </a:t>
            </a:r>
            <a:r>
              <a:rPr lang="en-US" b="1" dirty="0"/>
              <a:t>79 percent of programs</a:t>
            </a:r>
            <a:r>
              <a:rPr lang="en-US" dirty="0"/>
              <a:t>, 50% or less of student get some summer funding. </a:t>
            </a:r>
          </a:p>
          <a:p>
            <a:r>
              <a:rPr lang="en-US" dirty="0"/>
              <a:t>In Approximately 15% of programs, all students get funded through the summer.</a:t>
            </a:r>
          </a:p>
          <a:p>
            <a:endParaRPr lang="en-US" dirty="0"/>
          </a:p>
          <a:p>
            <a:endParaRPr lang="en-US" dirty="0"/>
          </a:p>
          <a:p>
            <a:r>
              <a:rPr lang="en-US" dirty="0"/>
              <a:t>Counts/frequency: 0% (11, 16.7%), 1-25% (30, 45.5%), 26-50% (11, 16.7%), 51-75% (5, 7.6%), 76-99% (5, 7.6%), 100% (4, 6.1%)</a:t>
            </a:r>
          </a:p>
        </p:txBody>
      </p:sp>
      <p:sp>
        <p:nvSpPr>
          <p:cNvPr id="4" name="Slide Number Placeholder 3"/>
          <p:cNvSpPr>
            <a:spLocks noGrp="1"/>
          </p:cNvSpPr>
          <p:nvPr>
            <p:ph type="sldNum" sz="quarter" idx="10"/>
          </p:nvPr>
        </p:nvSpPr>
        <p:spPr/>
        <p:txBody>
          <a:bodyPr/>
          <a:lstStyle/>
          <a:p>
            <a:fld id="{80FE7A8E-60DB-45F6-88A8-77149BF7B2BC}" type="slidenum">
              <a:rPr lang="en-US" smtClean="0"/>
              <a:t>14</a:t>
            </a:fld>
            <a:endParaRPr lang="en-US"/>
          </a:p>
        </p:txBody>
      </p:sp>
    </p:spTree>
    <p:extLst>
      <p:ext uri="{BB962C8B-B14F-4D97-AF65-F5344CB8AC3E}">
        <p14:creationId xmlns:p14="http://schemas.microsoft.com/office/powerpoint/2010/main" val="1517781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effectLst/>
            </a:endParaRPr>
          </a:p>
          <a:p>
            <a:r>
              <a:rPr lang="en-US" b="1" dirty="0"/>
              <a:t>Required to apply for licensure after MS?</a:t>
            </a:r>
          </a:p>
          <a:p>
            <a:r>
              <a:rPr lang="en-US" b="1" dirty="0"/>
              <a:t>Counts/frequency:</a:t>
            </a:r>
            <a:r>
              <a:rPr lang="en-US" dirty="0"/>
              <a:t> </a:t>
            </a:r>
            <a:r>
              <a:rPr lang="en-US" sz="1200" kern="1200" dirty="0">
                <a:solidFill>
                  <a:schemeClr val="tx1"/>
                </a:solidFill>
                <a:effectLst/>
                <a:latin typeface="+mn-lt"/>
                <a:ea typeface="+mn-ea"/>
                <a:cs typeface="+mn-cs"/>
              </a:rPr>
              <a:t>Yes</a:t>
            </a:r>
            <a:r>
              <a:rPr lang="en-US" dirty="0"/>
              <a:t> (1, 1.3%), </a:t>
            </a:r>
            <a:r>
              <a:rPr lang="en-US" sz="1200" kern="1200" dirty="0">
                <a:solidFill>
                  <a:schemeClr val="tx1"/>
                </a:solidFill>
                <a:effectLst/>
                <a:latin typeface="+mn-lt"/>
                <a:ea typeface="+mn-ea"/>
                <a:cs typeface="+mn-cs"/>
              </a:rPr>
              <a:t>No</a:t>
            </a:r>
            <a:r>
              <a:rPr lang="en-US" dirty="0"/>
              <a:t> (61, 80.3%), </a:t>
            </a:r>
            <a:r>
              <a:rPr lang="en-US" sz="1200" kern="1200" dirty="0">
                <a:solidFill>
                  <a:schemeClr val="tx1"/>
                </a:solidFill>
                <a:effectLst/>
                <a:latin typeface="+mn-lt"/>
                <a:ea typeface="+mn-ea"/>
                <a:cs typeface="+mn-cs"/>
              </a:rPr>
              <a:t>Not applicable</a:t>
            </a:r>
            <a:r>
              <a:rPr lang="en-US" dirty="0"/>
              <a:t> (14, 18.4%) </a:t>
            </a:r>
          </a:p>
        </p:txBody>
      </p:sp>
      <p:sp>
        <p:nvSpPr>
          <p:cNvPr id="4" name="Slide Number Placeholder 3"/>
          <p:cNvSpPr>
            <a:spLocks noGrp="1"/>
          </p:cNvSpPr>
          <p:nvPr>
            <p:ph type="sldNum" sz="quarter" idx="10"/>
          </p:nvPr>
        </p:nvSpPr>
        <p:spPr/>
        <p:txBody>
          <a:bodyPr/>
          <a:lstStyle/>
          <a:p>
            <a:fld id="{80FE7A8E-60DB-45F6-88A8-77149BF7B2BC}" type="slidenum">
              <a:rPr lang="en-US" smtClean="0"/>
              <a:t>15</a:t>
            </a:fld>
            <a:endParaRPr lang="en-US"/>
          </a:p>
        </p:txBody>
      </p:sp>
    </p:spTree>
    <p:extLst>
      <p:ext uri="{BB962C8B-B14F-4D97-AF65-F5344CB8AC3E}">
        <p14:creationId xmlns:p14="http://schemas.microsoft.com/office/powerpoint/2010/main" val="18737330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DCTs wrote in “portfolio” type assessments that included formal case presentations (written/oral and sometimes including a taped session showing clinical competencies) ethics exams.  Sometime </a:t>
            </a:r>
            <a:r>
              <a:rPr lang="en-US" dirty="0" err="1"/>
              <a:t>diss</a:t>
            </a:r>
            <a:r>
              <a:rPr lang="en-US" dirty="0"/>
              <a:t> proposal was included as one of the “exams.”  Some exams include the internship essays, integrated assessment report, theoretical/world-view/identity reflection piece, research projects sometimes presented in a symposium.  Also one format was a “summer take home”</a:t>
            </a:r>
          </a:p>
          <a:p>
            <a:endParaRPr lang="en-US" dirty="0"/>
          </a:p>
          <a:p>
            <a:r>
              <a:rPr lang="en-US" dirty="0"/>
              <a:t>A few DCTs noted they give multiple choice-style comps (similar to EPPP)</a:t>
            </a:r>
          </a:p>
        </p:txBody>
      </p:sp>
      <p:sp>
        <p:nvSpPr>
          <p:cNvPr id="4" name="Slide Number Placeholder 3"/>
          <p:cNvSpPr>
            <a:spLocks noGrp="1"/>
          </p:cNvSpPr>
          <p:nvPr>
            <p:ph type="sldNum" sz="quarter" idx="10"/>
          </p:nvPr>
        </p:nvSpPr>
        <p:spPr/>
        <p:txBody>
          <a:bodyPr/>
          <a:lstStyle/>
          <a:p>
            <a:fld id="{80FE7A8E-60DB-45F6-88A8-77149BF7B2BC}" type="slidenum">
              <a:rPr lang="en-US" smtClean="0"/>
              <a:t>16</a:t>
            </a:fld>
            <a:endParaRPr lang="en-US"/>
          </a:p>
        </p:txBody>
      </p:sp>
    </p:spTree>
    <p:extLst>
      <p:ext uri="{BB962C8B-B14F-4D97-AF65-F5344CB8AC3E}">
        <p14:creationId xmlns:p14="http://schemas.microsoft.com/office/powerpoint/2010/main" val="1806458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 recent shift in internship imbalance.  </a:t>
            </a:r>
          </a:p>
          <a:p>
            <a:r>
              <a:rPr lang="en-US" b="1" dirty="0"/>
              <a:t>What do Programs tell their students about the consequences of doing an unaccredited program.</a:t>
            </a:r>
          </a:p>
          <a:p>
            <a:r>
              <a:rPr lang="en-US" b="1" dirty="0"/>
              <a:t>This is reported in our C-26 data.  Are there consequences to programs? </a:t>
            </a:r>
          </a:p>
          <a:p>
            <a:endParaRPr lang="en-US" b="1" dirty="0"/>
          </a:p>
          <a:p>
            <a:r>
              <a:rPr lang="en-US" b="1" dirty="0"/>
              <a:t>Counts/frequency:</a:t>
            </a:r>
            <a:r>
              <a:rPr lang="en-US" dirty="0"/>
              <a:t> </a:t>
            </a:r>
            <a:r>
              <a:rPr lang="en-US" sz="1200" kern="1200" dirty="0">
                <a:solidFill>
                  <a:schemeClr val="tx1"/>
                </a:solidFill>
                <a:effectLst/>
                <a:latin typeface="+mn-lt"/>
                <a:ea typeface="+mn-ea"/>
                <a:cs typeface="+mn-cs"/>
              </a:rPr>
              <a:t>APA accredited internships only</a:t>
            </a:r>
            <a:r>
              <a:rPr lang="en-US" dirty="0"/>
              <a:t> (30, 41.7%), </a:t>
            </a:r>
            <a:r>
              <a:rPr lang="en-US" sz="1200" kern="1200" dirty="0">
                <a:solidFill>
                  <a:schemeClr val="tx1"/>
                </a:solidFill>
                <a:effectLst/>
                <a:latin typeface="+mn-lt"/>
                <a:ea typeface="+mn-ea"/>
                <a:cs typeface="+mn-cs"/>
              </a:rPr>
              <a:t>APA accredited internship strongly encouraged but not required</a:t>
            </a:r>
            <a:r>
              <a:rPr lang="en-US" dirty="0"/>
              <a:t> (24, 33.3%), </a:t>
            </a:r>
            <a:r>
              <a:rPr lang="en-US" sz="1200" kern="1200" dirty="0">
                <a:solidFill>
                  <a:schemeClr val="tx1"/>
                </a:solidFill>
                <a:effectLst/>
                <a:latin typeface="+mn-lt"/>
                <a:ea typeface="+mn-ea"/>
                <a:cs typeface="+mn-cs"/>
              </a:rPr>
              <a:t>APA accredited and APPIC member sites only</a:t>
            </a:r>
            <a:r>
              <a:rPr lang="en-US" dirty="0"/>
              <a:t> (6, 8.3%), </a:t>
            </a:r>
            <a:r>
              <a:rPr lang="en-US" sz="1200" kern="1200" dirty="0">
                <a:solidFill>
                  <a:schemeClr val="tx1"/>
                </a:solidFill>
                <a:effectLst/>
                <a:latin typeface="+mn-lt"/>
                <a:ea typeface="+mn-ea"/>
                <a:cs typeface="+mn-cs"/>
              </a:rPr>
              <a:t>APA accredited with option to petition non-accredited sites</a:t>
            </a:r>
            <a:r>
              <a:rPr lang="en-US" dirty="0"/>
              <a:t> (9, 12.5%) </a:t>
            </a:r>
          </a:p>
        </p:txBody>
      </p:sp>
      <p:sp>
        <p:nvSpPr>
          <p:cNvPr id="4" name="Slide Number Placeholder 3"/>
          <p:cNvSpPr>
            <a:spLocks noGrp="1"/>
          </p:cNvSpPr>
          <p:nvPr>
            <p:ph type="sldNum" sz="quarter" idx="10"/>
          </p:nvPr>
        </p:nvSpPr>
        <p:spPr/>
        <p:txBody>
          <a:bodyPr/>
          <a:lstStyle/>
          <a:p>
            <a:fld id="{80FE7A8E-60DB-45F6-88A8-77149BF7B2BC}" type="slidenum">
              <a:rPr lang="en-US" smtClean="0"/>
              <a:t>17</a:t>
            </a:fld>
            <a:endParaRPr lang="en-US"/>
          </a:p>
        </p:txBody>
      </p:sp>
    </p:spTree>
    <p:extLst>
      <p:ext uri="{BB962C8B-B14F-4D97-AF65-F5344CB8AC3E}">
        <p14:creationId xmlns:p14="http://schemas.microsoft.com/office/powerpoint/2010/main" val="1204014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had more missing data on these questions.  About 56-66 DCTs responded to each of these. </a:t>
            </a:r>
          </a:p>
          <a:p>
            <a:endParaRPr lang="en-US" dirty="0"/>
          </a:p>
          <a:p>
            <a:r>
              <a:rPr lang="en-US" dirty="0"/>
              <a:t>The majority of programs require that intern applicants have a minimum of 500 intervention hours. Fewer programs set limits for assessment hours, supervision hours, and minimum number of integrated reports. </a:t>
            </a:r>
          </a:p>
          <a:p>
            <a:endParaRPr lang="en-US" dirty="0"/>
          </a:p>
          <a:p>
            <a:r>
              <a:rPr lang="en-US" u="sng" dirty="0"/>
              <a:t>Average Intervention and Assessment Hours for Programs </a:t>
            </a:r>
            <a:r>
              <a:rPr lang="en-US" dirty="0"/>
              <a:t>Counts/frequency: </a:t>
            </a:r>
          </a:p>
          <a:p>
            <a:pPr marL="228600" indent="-228600">
              <a:buAutoNum type="alphaLcPeriod"/>
            </a:pPr>
            <a:r>
              <a:rPr lang="en-US" dirty="0"/>
              <a:t>400-499 (4, 6.7%), </a:t>
            </a:r>
          </a:p>
          <a:p>
            <a:pPr marL="228600" indent="-228600">
              <a:buAutoNum type="alphaLcPeriod"/>
            </a:pPr>
            <a:r>
              <a:rPr lang="en-US" dirty="0"/>
              <a:t>b. 500-599 (10, 16.7%), </a:t>
            </a:r>
          </a:p>
          <a:p>
            <a:pPr marL="228600" indent="-228600">
              <a:buAutoNum type="alphaLcPeriod"/>
            </a:pPr>
            <a:r>
              <a:rPr lang="en-US" b="1" dirty="0"/>
              <a:t>c. 600-699 (17, 28.3%), </a:t>
            </a:r>
          </a:p>
          <a:p>
            <a:pPr marL="228600" indent="-228600">
              <a:buAutoNum type="alphaLcPeriod"/>
            </a:pPr>
            <a:r>
              <a:rPr lang="en-US" dirty="0"/>
              <a:t>d. 700-799 (10, 16.7%), </a:t>
            </a:r>
          </a:p>
          <a:p>
            <a:pPr marL="228600" indent="-228600">
              <a:buAutoNum type="alphaLcPeriod"/>
            </a:pPr>
            <a:r>
              <a:rPr lang="en-US" dirty="0"/>
              <a:t>e. 800-899 (8, 13.3%), </a:t>
            </a:r>
          </a:p>
          <a:p>
            <a:pPr marL="228600" indent="-228600">
              <a:buAutoNum type="alphaLcPeriod"/>
            </a:pPr>
            <a:r>
              <a:rPr lang="en-US" dirty="0"/>
              <a:t>f. 900-999 (2, 3.3%), </a:t>
            </a:r>
          </a:p>
          <a:p>
            <a:pPr marL="228600" indent="-228600">
              <a:buAutoNum type="alphaLcPeriod"/>
            </a:pPr>
            <a:r>
              <a:rPr lang="en-US" dirty="0"/>
              <a:t>g. 1000+ (9, 15.0%) </a:t>
            </a:r>
          </a:p>
        </p:txBody>
      </p:sp>
      <p:sp>
        <p:nvSpPr>
          <p:cNvPr id="4" name="Slide Number Placeholder 3"/>
          <p:cNvSpPr>
            <a:spLocks noGrp="1"/>
          </p:cNvSpPr>
          <p:nvPr>
            <p:ph type="sldNum" sz="quarter" idx="10"/>
          </p:nvPr>
        </p:nvSpPr>
        <p:spPr/>
        <p:txBody>
          <a:bodyPr/>
          <a:lstStyle/>
          <a:p>
            <a:fld id="{80FE7A8E-60DB-45F6-88A8-77149BF7B2BC}" type="slidenum">
              <a:rPr lang="en-US" smtClean="0"/>
              <a:t>18</a:t>
            </a:fld>
            <a:endParaRPr lang="en-US"/>
          </a:p>
        </p:txBody>
      </p:sp>
    </p:spTree>
    <p:extLst>
      <p:ext uri="{BB962C8B-B14F-4D97-AF65-F5344CB8AC3E}">
        <p14:creationId xmlns:p14="http://schemas.microsoft.com/office/powerpoint/2010/main" val="5924335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Thankfully the internship imbalance has lifted so that this is perhaps less of an issue than it has been in recent years. In fact, several DCTs wrote in that they had this problem but if they did they would work out something with the student on an individual bases to find them an assistantship or get their tuition minimized or waived. It appears that programs don’t offer any guarantees to students, but when necessary, the program works with the student on solutions to that extra year.</a:t>
            </a:r>
          </a:p>
          <a:p>
            <a:endParaRPr lang="en-US" dirty="0"/>
          </a:p>
          <a:p>
            <a:r>
              <a:rPr lang="en-US" dirty="0"/>
              <a:t>However, it is interesting to know what programs do with a student who doesn’t match, and I’m not sure all these numbers help me know…so let’s see if we can figure this out together. </a:t>
            </a:r>
          </a:p>
          <a:p>
            <a:endParaRPr lang="en-US" dirty="0"/>
          </a:p>
          <a:p>
            <a:endParaRPr lang="en-US" dirty="0"/>
          </a:p>
          <a:p>
            <a:r>
              <a:rPr lang="en-US" dirty="0"/>
              <a:t>When students don’t match, few programs charge tuition, but they also don’t pay/waive tuition and they don’t give stipends. (I’m assuming students don’t have funding for that extra year to reapply?).  </a:t>
            </a:r>
          </a:p>
          <a:p>
            <a:endParaRPr lang="en-US" dirty="0"/>
          </a:p>
          <a:p>
            <a:r>
              <a:rPr lang="en-US" dirty="0"/>
              <a:t>Some programs do allow students to continue taking practicum or in some cases extra classes.</a:t>
            </a:r>
          </a:p>
        </p:txBody>
      </p:sp>
      <p:sp>
        <p:nvSpPr>
          <p:cNvPr id="4" name="Slide Number Placeholder 3"/>
          <p:cNvSpPr>
            <a:spLocks noGrp="1"/>
          </p:cNvSpPr>
          <p:nvPr>
            <p:ph type="sldNum" sz="quarter" idx="10"/>
          </p:nvPr>
        </p:nvSpPr>
        <p:spPr/>
        <p:txBody>
          <a:bodyPr/>
          <a:lstStyle/>
          <a:p>
            <a:fld id="{80FE7A8E-60DB-45F6-88A8-77149BF7B2BC}" type="slidenum">
              <a:rPr lang="en-US" smtClean="0"/>
              <a:t>19</a:t>
            </a:fld>
            <a:endParaRPr lang="en-US"/>
          </a:p>
        </p:txBody>
      </p:sp>
    </p:spTree>
    <p:extLst>
      <p:ext uri="{BB962C8B-B14F-4D97-AF65-F5344CB8AC3E}">
        <p14:creationId xmlns:p14="http://schemas.microsoft.com/office/powerpoint/2010/main" val="3685905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thanks to you, we received completed surveys from 71 member programs and partially completed surveys from 5 additional programs. The vast majority of programs are APA accredited and 4 additional programs are in the process of seeking accreditation in the next few years.</a:t>
            </a:r>
          </a:p>
          <a:p>
            <a:endParaRPr lang="en-US" dirty="0"/>
          </a:p>
          <a:p>
            <a:r>
              <a:rPr lang="en-US" dirty="0"/>
              <a:t>Keep in mind that this survey targeted our CCPTP institutional members.  There are a few APA accredited programs who are not currently members and a few CCPTP member programs that are in the process of seeking accreditation.  For comparison, APA had 70 accredited counseling psychology complete the ARO for 2016-2017, which aligns with our data here.</a:t>
            </a:r>
          </a:p>
        </p:txBody>
      </p:sp>
      <p:sp>
        <p:nvSpPr>
          <p:cNvPr id="4" name="Slide Number Placeholder 3"/>
          <p:cNvSpPr>
            <a:spLocks noGrp="1"/>
          </p:cNvSpPr>
          <p:nvPr>
            <p:ph type="sldNum" sz="quarter" idx="10"/>
          </p:nvPr>
        </p:nvSpPr>
        <p:spPr/>
        <p:txBody>
          <a:bodyPr/>
          <a:lstStyle/>
          <a:p>
            <a:fld id="{80FE7A8E-60DB-45F6-88A8-77149BF7B2BC}" type="slidenum">
              <a:rPr lang="en-US" smtClean="0"/>
              <a:t>2</a:t>
            </a:fld>
            <a:endParaRPr lang="en-US"/>
          </a:p>
        </p:txBody>
      </p:sp>
    </p:spTree>
    <p:extLst>
      <p:ext uri="{BB962C8B-B14F-4D97-AF65-F5344CB8AC3E}">
        <p14:creationId xmlns:p14="http://schemas.microsoft.com/office/powerpoint/2010/main" val="455495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Three programs meet weekly.</a:t>
            </a:r>
          </a:p>
          <a:p>
            <a:r>
              <a:rPr lang="en-US" dirty="0"/>
              <a:t>Three programs meet informally and then rarely for official meetings.</a:t>
            </a:r>
          </a:p>
          <a:p>
            <a:r>
              <a:rPr lang="en-US" dirty="0"/>
              <a:t>DCTs also noted in the qualitative comments that their faculty  had a longer “retreat” once a year.</a:t>
            </a:r>
          </a:p>
        </p:txBody>
      </p:sp>
      <p:sp>
        <p:nvSpPr>
          <p:cNvPr id="4" name="Slide Number Placeholder 3"/>
          <p:cNvSpPr>
            <a:spLocks noGrp="1"/>
          </p:cNvSpPr>
          <p:nvPr>
            <p:ph type="sldNum" sz="quarter" idx="10"/>
          </p:nvPr>
        </p:nvSpPr>
        <p:spPr/>
        <p:txBody>
          <a:bodyPr/>
          <a:lstStyle/>
          <a:p>
            <a:fld id="{80FE7A8E-60DB-45F6-88A8-77149BF7B2BC}" type="slidenum">
              <a:rPr lang="en-US" smtClean="0"/>
              <a:t>21</a:t>
            </a:fld>
            <a:endParaRPr lang="en-US"/>
          </a:p>
        </p:txBody>
      </p:sp>
    </p:spTree>
    <p:extLst>
      <p:ext uri="{BB962C8B-B14F-4D97-AF65-F5344CB8AC3E}">
        <p14:creationId xmlns:p14="http://schemas.microsoft.com/office/powerpoint/2010/main" val="1389427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missing data on these questions, not surprisingly!  These are hard for DCT to answer. (N=66 and 56).  </a:t>
            </a:r>
            <a:endParaRPr lang="en-US" b="1" dirty="0"/>
          </a:p>
          <a:p>
            <a:endParaRPr lang="en-US" dirty="0"/>
          </a:p>
          <a:p>
            <a:endParaRPr lang="en-US" dirty="0"/>
          </a:p>
          <a:p>
            <a:r>
              <a:rPr lang="en-US" dirty="0"/>
              <a:t>Some feedback on this question about grant amounts was that faculty got grants that ranged from 500 dollars to 3Million!</a:t>
            </a:r>
          </a:p>
          <a:p>
            <a:endParaRPr lang="en-US" dirty="0"/>
          </a:p>
          <a:p>
            <a:endParaRPr lang="en-US" dirty="0"/>
          </a:p>
        </p:txBody>
      </p:sp>
      <p:sp>
        <p:nvSpPr>
          <p:cNvPr id="4" name="Slide Number Placeholder 3"/>
          <p:cNvSpPr>
            <a:spLocks noGrp="1"/>
          </p:cNvSpPr>
          <p:nvPr>
            <p:ph type="sldNum" sz="quarter" idx="10"/>
          </p:nvPr>
        </p:nvSpPr>
        <p:spPr/>
        <p:txBody>
          <a:bodyPr/>
          <a:lstStyle/>
          <a:p>
            <a:fld id="{80FE7A8E-60DB-45F6-88A8-77149BF7B2BC}" type="slidenum">
              <a:rPr lang="en-US" smtClean="0"/>
              <a:t>22</a:t>
            </a:fld>
            <a:endParaRPr lang="en-US"/>
          </a:p>
        </p:txBody>
      </p:sp>
    </p:spTree>
    <p:extLst>
      <p:ext uri="{BB962C8B-B14F-4D97-AF65-F5344CB8AC3E}">
        <p14:creationId xmlns:p14="http://schemas.microsoft.com/office/powerpoint/2010/main" val="2595997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question was “what types of external funding have your program faculty secured in the last 5 years. </a:t>
            </a:r>
            <a:endParaRPr lang="en-US" b="1" dirty="0"/>
          </a:p>
          <a:p>
            <a:endParaRPr lang="en-US" b="1" dirty="0"/>
          </a:p>
          <a:p>
            <a:r>
              <a:rPr lang="en-US" b="1" dirty="0"/>
              <a:t>For all 58 programs that responded: Counts/frequency: a. Private sector (33, 56.9%), b. </a:t>
            </a:r>
            <a:r>
              <a:rPr lang="en-US" b="1" u="sng" dirty="0"/>
              <a:t>Federal grants (52, 89.7%), </a:t>
            </a:r>
            <a:r>
              <a:rPr lang="en-US" b="1" dirty="0"/>
              <a:t>c. State grants (16, 27.6%), d. Other (21, 36.2%) </a:t>
            </a:r>
          </a:p>
        </p:txBody>
      </p:sp>
      <p:sp>
        <p:nvSpPr>
          <p:cNvPr id="4" name="Slide Number Placeholder 3"/>
          <p:cNvSpPr>
            <a:spLocks noGrp="1"/>
          </p:cNvSpPr>
          <p:nvPr>
            <p:ph type="sldNum" sz="quarter" idx="10"/>
          </p:nvPr>
        </p:nvSpPr>
        <p:spPr/>
        <p:txBody>
          <a:bodyPr/>
          <a:lstStyle/>
          <a:p>
            <a:fld id="{80FE7A8E-60DB-45F6-88A8-77149BF7B2BC}" type="slidenum">
              <a:rPr lang="en-US" smtClean="0"/>
              <a:t>23</a:t>
            </a:fld>
            <a:endParaRPr lang="en-US"/>
          </a:p>
        </p:txBody>
      </p:sp>
    </p:spTree>
    <p:extLst>
      <p:ext uri="{BB962C8B-B14F-4D97-AF65-F5344CB8AC3E}">
        <p14:creationId xmlns:p14="http://schemas.microsoft.com/office/powerpoint/2010/main" val="11119356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got feedback bout how this question was worded, which was “which of these tasks are your sole responsibility”.  Often the DCT “manages” or “oversees” the task but gets help with it from other faculty or delegates certain aspects.  So DCTS suggested that on the next survey we ask “what percentage of these tasks fall to the DCT.”</a:t>
            </a:r>
          </a:p>
        </p:txBody>
      </p:sp>
      <p:sp>
        <p:nvSpPr>
          <p:cNvPr id="4" name="Slide Number Placeholder 3"/>
          <p:cNvSpPr>
            <a:spLocks noGrp="1"/>
          </p:cNvSpPr>
          <p:nvPr>
            <p:ph type="sldNum" sz="quarter" idx="10"/>
          </p:nvPr>
        </p:nvSpPr>
        <p:spPr/>
        <p:txBody>
          <a:bodyPr/>
          <a:lstStyle/>
          <a:p>
            <a:fld id="{80FE7A8E-60DB-45F6-88A8-77149BF7B2BC}" type="slidenum">
              <a:rPr lang="en-US" smtClean="0"/>
              <a:t>24</a:t>
            </a:fld>
            <a:endParaRPr lang="en-US"/>
          </a:p>
        </p:txBody>
      </p:sp>
    </p:spTree>
    <p:extLst>
      <p:ext uri="{BB962C8B-B14F-4D97-AF65-F5344CB8AC3E}">
        <p14:creationId xmlns:p14="http://schemas.microsoft.com/office/powerpoint/2010/main" val="31105136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the qualitative data on the details for these accommodations</a:t>
            </a:r>
          </a:p>
          <a:p>
            <a:endParaRPr lang="en-US" dirty="0"/>
          </a:p>
          <a:p>
            <a:r>
              <a:rPr lang="en-US" b="1" dirty="0"/>
              <a:t>Reduced Teaching Load</a:t>
            </a:r>
          </a:p>
          <a:p>
            <a:r>
              <a:rPr lang="en-US" b="0" dirty="0"/>
              <a:t>Most DCTs who get a course release get 1 course off.</a:t>
            </a:r>
          </a:p>
          <a:p>
            <a:r>
              <a:rPr lang="en-US" b="0" dirty="0"/>
              <a:t>34 DCTs reported that they got 1 course release.  20 DCTs reported they got 2 course release.</a:t>
            </a:r>
          </a:p>
          <a:p>
            <a:r>
              <a:rPr lang="en-US" b="0" dirty="0"/>
              <a:t>(Also 1 DCT gets 4 courses off)</a:t>
            </a:r>
          </a:p>
          <a:p>
            <a:endParaRPr lang="en-US" b="0" dirty="0"/>
          </a:p>
          <a:p>
            <a:r>
              <a:rPr lang="en-US" b="1" dirty="0"/>
              <a:t>Own Travel Budget</a:t>
            </a:r>
          </a:p>
          <a:p>
            <a:r>
              <a:rPr lang="en-US" b="0" dirty="0"/>
              <a:t>23 DCTs listed travel budgets that appear to be separate from CCPTP conference.  These ranged from 900 to 3000 dollars.</a:t>
            </a:r>
          </a:p>
          <a:p>
            <a:endParaRPr lang="en-US" dirty="0"/>
          </a:p>
          <a:p>
            <a:r>
              <a:rPr lang="en-US" b="1" dirty="0"/>
              <a:t>Summer Salary</a:t>
            </a:r>
          </a:p>
          <a:p>
            <a:r>
              <a:rPr lang="en-US" b="0" dirty="0"/>
              <a:t>22 DCTs reported receiving summer stipends ranging from $500 to 9,000.  Another 3 DCTS reported getting 1 or 2 months salary.</a:t>
            </a:r>
          </a:p>
          <a:p>
            <a:endParaRPr lang="en-US" b="1" dirty="0"/>
          </a:p>
          <a:p>
            <a:r>
              <a:rPr lang="en-US" b="1" dirty="0"/>
              <a:t>Stipend</a:t>
            </a:r>
            <a:r>
              <a:rPr lang="en-US" dirty="0"/>
              <a:t/>
            </a:r>
            <a:br>
              <a:rPr lang="en-US" dirty="0"/>
            </a:br>
            <a:r>
              <a:rPr lang="en-US" dirty="0"/>
              <a:t>20 DCTs reported that they get a stipend.  </a:t>
            </a:r>
          </a:p>
          <a:p>
            <a:r>
              <a:rPr lang="en-US" dirty="0"/>
              <a:t>These ranged from 1,000 to 18,000. </a:t>
            </a:r>
          </a:p>
          <a:p>
            <a:r>
              <a:rPr lang="en-US" dirty="0"/>
              <a:t>Modal response (1) was 2-5K. </a:t>
            </a:r>
          </a:p>
          <a:p>
            <a:endParaRPr lang="en-US" dirty="0"/>
          </a:p>
          <a:p>
            <a:r>
              <a:rPr lang="en-US" b="1" dirty="0"/>
              <a:t>Financial Compensation</a:t>
            </a:r>
          </a:p>
          <a:p>
            <a:r>
              <a:rPr lang="en-US" dirty="0"/>
              <a:t>6 DCTs get a percentage of their base salary (4-25%)</a:t>
            </a:r>
          </a:p>
        </p:txBody>
      </p:sp>
      <p:sp>
        <p:nvSpPr>
          <p:cNvPr id="4" name="Slide Number Placeholder 3"/>
          <p:cNvSpPr>
            <a:spLocks noGrp="1"/>
          </p:cNvSpPr>
          <p:nvPr>
            <p:ph type="sldNum" sz="quarter" idx="10"/>
          </p:nvPr>
        </p:nvSpPr>
        <p:spPr/>
        <p:txBody>
          <a:bodyPr/>
          <a:lstStyle/>
          <a:p>
            <a:fld id="{80FE7A8E-60DB-45F6-88A8-77149BF7B2BC}" type="slidenum">
              <a:rPr lang="en-US" smtClean="0"/>
              <a:t>25</a:t>
            </a:fld>
            <a:endParaRPr lang="en-US"/>
          </a:p>
        </p:txBody>
      </p:sp>
    </p:spTree>
    <p:extLst>
      <p:ext uri="{BB962C8B-B14F-4D97-AF65-F5344CB8AC3E}">
        <p14:creationId xmlns:p14="http://schemas.microsoft.com/office/powerpoint/2010/main" val="5827132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Eight DCTs have an associate DCT</a:t>
            </a:r>
          </a:p>
          <a:p>
            <a:r>
              <a:rPr lang="en-US" dirty="0"/>
              <a:t>29DCTs get partial funding for CCPTP</a:t>
            </a:r>
          </a:p>
          <a:p>
            <a:r>
              <a:rPr lang="en-US" dirty="0"/>
              <a:t>48 DCTs get coverage of all CCPTP expenses</a:t>
            </a:r>
          </a:p>
        </p:txBody>
      </p:sp>
      <p:sp>
        <p:nvSpPr>
          <p:cNvPr id="4" name="Slide Number Placeholder 3"/>
          <p:cNvSpPr>
            <a:spLocks noGrp="1"/>
          </p:cNvSpPr>
          <p:nvPr>
            <p:ph type="sldNum" sz="quarter" idx="10"/>
          </p:nvPr>
        </p:nvSpPr>
        <p:spPr/>
        <p:txBody>
          <a:bodyPr/>
          <a:lstStyle/>
          <a:p>
            <a:fld id="{80FE7A8E-60DB-45F6-88A8-77149BF7B2BC}" type="slidenum">
              <a:rPr lang="en-US" smtClean="0"/>
              <a:t>26</a:t>
            </a:fld>
            <a:endParaRPr lang="en-US"/>
          </a:p>
        </p:txBody>
      </p:sp>
    </p:spTree>
    <p:extLst>
      <p:ext uri="{BB962C8B-B14F-4D97-AF65-F5344CB8AC3E}">
        <p14:creationId xmlns:p14="http://schemas.microsoft.com/office/powerpoint/2010/main" val="36417251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b="1" dirty="0"/>
              <a:t>Counts/frequency:</a:t>
            </a:r>
            <a:r>
              <a:rPr lang="en-US" dirty="0"/>
              <a:t> 72 DCTs responded: </a:t>
            </a:r>
            <a:r>
              <a:rPr lang="en-US" sz="1200" kern="1200" dirty="0">
                <a:solidFill>
                  <a:schemeClr val="tx1"/>
                </a:solidFill>
                <a:effectLst/>
                <a:latin typeface="+mn-lt"/>
                <a:ea typeface="+mn-ea"/>
                <a:cs typeface="+mn-cs"/>
              </a:rPr>
              <a:t>Full Professor</a:t>
            </a:r>
            <a:r>
              <a:rPr lang="en-US" dirty="0"/>
              <a:t> (28, 38.9%), </a:t>
            </a:r>
            <a:r>
              <a:rPr lang="en-US" sz="1200" kern="1200" dirty="0">
                <a:solidFill>
                  <a:schemeClr val="tx1"/>
                </a:solidFill>
                <a:effectLst/>
                <a:latin typeface="+mn-lt"/>
                <a:ea typeface="+mn-ea"/>
                <a:cs typeface="+mn-cs"/>
              </a:rPr>
              <a:t>Associate Professor</a:t>
            </a:r>
            <a:r>
              <a:rPr lang="en-US" dirty="0"/>
              <a:t> (33, 45.8%), </a:t>
            </a:r>
            <a:r>
              <a:rPr lang="en-US" sz="1200" kern="1200" dirty="0">
                <a:solidFill>
                  <a:schemeClr val="tx1"/>
                </a:solidFill>
                <a:effectLst/>
                <a:latin typeface="+mn-lt"/>
                <a:ea typeface="+mn-ea"/>
                <a:cs typeface="+mn-cs"/>
              </a:rPr>
              <a:t>Assistant Professor</a:t>
            </a:r>
            <a:r>
              <a:rPr lang="en-US" dirty="0"/>
              <a:t> (6, 8.3%), </a:t>
            </a:r>
            <a:r>
              <a:rPr lang="en-US" sz="1200" kern="1200" dirty="0">
                <a:solidFill>
                  <a:schemeClr val="tx1"/>
                </a:solidFill>
                <a:effectLst/>
                <a:latin typeface="+mn-lt"/>
                <a:ea typeface="+mn-ea"/>
                <a:cs typeface="+mn-cs"/>
              </a:rPr>
              <a:t>Non-Tenure Track Professor</a:t>
            </a:r>
            <a:r>
              <a:rPr lang="en-US" dirty="0"/>
              <a:t> (5, 6.9%) </a:t>
            </a:r>
          </a:p>
        </p:txBody>
      </p:sp>
      <p:sp>
        <p:nvSpPr>
          <p:cNvPr id="4" name="Slide Number Placeholder 3"/>
          <p:cNvSpPr>
            <a:spLocks noGrp="1"/>
          </p:cNvSpPr>
          <p:nvPr>
            <p:ph type="sldNum" sz="quarter" idx="10"/>
          </p:nvPr>
        </p:nvSpPr>
        <p:spPr/>
        <p:txBody>
          <a:bodyPr/>
          <a:lstStyle/>
          <a:p>
            <a:fld id="{80FE7A8E-60DB-45F6-88A8-77149BF7B2BC}" type="slidenum">
              <a:rPr lang="en-US" smtClean="0"/>
              <a:t>27</a:t>
            </a:fld>
            <a:endParaRPr lang="en-US"/>
          </a:p>
        </p:txBody>
      </p:sp>
    </p:spTree>
    <p:extLst>
      <p:ext uri="{BB962C8B-B14F-4D97-AF65-F5344CB8AC3E}">
        <p14:creationId xmlns:p14="http://schemas.microsoft.com/office/powerpoint/2010/main" val="35316547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FE7A8E-60DB-45F6-88A8-77149BF7B2BC}" type="slidenum">
              <a:rPr lang="en-US" smtClean="0"/>
              <a:t>28</a:t>
            </a:fld>
            <a:endParaRPr lang="en-US"/>
          </a:p>
        </p:txBody>
      </p:sp>
    </p:spTree>
    <p:extLst>
      <p:ext uri="{BB962C8B-B14F-4D97-AF65-F5344CB8AC3E}">
        <p14:creationId xmlns:p14="http://schemas.microsoft.com/office/powerpoint/2010/main" val="1458920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majority of programs are in College’s of Ed.  The 30% are in Other Colleges including Psych departments in Arts and Sciences. Two programs are in two colleges or in a hybrid of COE and Psych (U of Maryland and U of Southern Mississippi)</a:t>
            </a:r>
          </a:p>
          <a:p>
            <a:endParaRPr lang="en-US" dirty="0"/>
          </a:p>
          <a:p>
            <a:r>
              <a:rPr lang="en-US" dirty="0"/>
              <a:t>*This question needs to be better worded next time.</a:t>
            </a:r>
          </a:p>
        </p:txBody>
      </p:sp>
      <p:sp>
        <p:nvSpPr>
          <p:cNvPr id="4" name="Slide Number Placeholder 3"/>
          <p:cNvSpPr>
            <a:spLocks noGrp="1"/>
          </p:cNvSpPr>
          <p:nvPr>
            <p:ph type="sldNum" sz="quarter" idx="10"/>
          </p:nvPr>
        </p:nvSpPr>
        <p:spPr/>
        <p:txBody>
          <a:bodyPr/>
          <a:lstStyle/>
          <a:p>
            <a:fld id="{80FE7A8E-60DB-45F6-88A8-77149BF7B2BC}" type="slidenum">
              <a:rPr lang="en-US" smtClean="0"/>
              <a:t>3</a:t>
            </a:fld>
            <a:endParaRPr lang="en-US"/>
          </a:p>
        </p:txBody>
      </p:sp>
    </p:spTree>
    <p:extLst>
      <p:ext uri="{BB962C8B-B14F-4D97-AF65-F5344CB8AC3E}">
        <p14:creationId xmlns:p14="http://schemas.microsoft.com/office/powerpoint/2010/main" val="2101309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16 programs do NOT have a Masters program.</a:t>
            </a:r>
          </a:p>
          <a:p>
            <a:r>
              <a:rPr lang="en-US" dirty="0"/>
              <a:t>34 programs have ONE masters program</a:t>
            </a:r>
          </a:p>
          <a:p>
            <a:endParaRPr lang="en-US" dirty="0"/>
          </a:p>
          <a:p>
            <a:endParaRPr lang="en-US" dirty="0"/>
          </a:p>
          <a:p>
            <a:r>
              <a:rPr lang="en-US" dirty="0"/>
              <a:t>DCTs commented qualified their answers to whether they preferred to admit students who already had a masters by saying that regardless of a “preference” that they admitted both. (Look at these qualitative answers).  </a:t>
            </a:r>
          </a:p>
        </p:txBody>
      </p:sp>
      <p:sp>
        <p:nvSpPr>
          <p:cNvPr id="4" name="Slide Number Placeholder 3"/>
          <p:cNvSpPr>
            <a:spLocks noGrp="1"/>
          </p:cNvSpPr>
          <p:nvPr>
            <p:ph type="sldNum" sz="quarter" idx="10"/>
          </p:nvPr>
        </p:nvSpPr>
        <p:spPr/>
        <p:txBody>
          <a:bodyPr/>
          <a:lstStyle/>
          <a:p>
            <a:fld id="{80FE7A8E-60DB-45F6-88A8-77149BF7B2BC}" type="slidenum">
              <a:rPr lang="en-US" smtClean="0"/>
              <a:t>4</a:t>
            </a:fld>
            <a:endParaRPr lang="en-US"/>
          </a:p>
        </p:txBody>
      </p:sp>
    </p:spTree>
    <p:extLst>
      <p:ext uri="{BB962C8B-B14F-4D97-AF65-F5344CB8AC3E}">
        <p14:creationId xmlns:p14="http://schemas.microsoft.com/office/powerpoint/2010/main" val="851783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programs (N = 65) have a least one master’s program. This was the menu of choices we offered on the survey, but some DCTs wrote in other (38.5%) master’s degrees including Correctional counseling, art therapy, Marriage and Family counseling, student affairs, Student personnel, career counseling, school psychology, Rehab counseling, sports psychology, Ed Psychology, Prevention Science, and I/O psychology.</a:t>
            </a:r>
          </a:p>
          <a:p>
            <a:endParaRPr lang="en-US" dirty="0"/>
          </a:p>
          <a:p>
            <a:r>
              <a:rPr lang="en-US" dirty="0"/>
              <a:t>We asked, “is your master’s program accredited…which was confusing for DCTs since they have multiple masters programs. It seems that most programs are NOT accredited (about 2/3 of the DCTs answered NO to the question). </a:t>
            </a:r>
          </a:p>
          <a:p>
            <a:endParaRPr lang="en-US" dirty="0"/>
          </a:p>
          <a:p>
            <a:r>
              <a:rPr lang="en-US" b="1" dirty="0"/>
              <a:t>Counts/frequency:</a:t>
            </a:r>
            <a:r>
              <a:rPr lang="en-US" dirty="0"/>
              <a:t> </a:t>
            </a:r>
            <a:r>
              <a:rPr lang="en-US" sz="1200" kern="1200" dirty="0">
                <a:solidFill>
                  <a:schemeClr val="tx1"/>
                </a:solidFill>
                <a:effectLst/>
                <a:latin typeface="+mn-lt"/>
                <a:ea typeface="+mn-ea"/>
                <a:cs typeface="+mn-cs"/>
              </a:rPr>
              <a:t>a. Mental Health counseling</a:t>
            </a:r>
            <a:r>
              <a:rPr lang="en-US" dirty="0"/>
              <a:t> (35, 53.8%), </a:t>
            </a:r>
            <a:r>
              <a:rPr lang="en-US" sz="1200" kern="1200" dirty="0">
                <a:solidFill>
                  <a:schemeClr val="tx1"/>
                </a:solidFill>
                <a:effectLst/>
                <a:latin typeface="+mn-lt"/>
                <a:ea typeface="+mn-ea"/>
                <a:cs typeface="+mn-cs"/>
              </a:rPr>
              <a:t>b. School counseling</a:t>
            </a:r>
            <a:r>
              <a:rPr lang="en-US" dirty="0"/>
              <a:t> (26, 40.0%), </a:t>
            </a:r>
            <a:r>
              <a:rPr lang="en-US" sz="1200" kern="1200" dirty="0">
                <a:solidFill>
                  <a:schemeClr val="tx1"/>
                </a:solidFill>
                <a:effectLst/>
                <a:latin typeface="+mn-lt"/>
                <a:ea typeface="+mn-ea"/>
                <a:cs typeface="+mn-cs"/>
              </a:rPr>
              <a:t>c. Counseling psychology</a:t>
            </a:r>
            <a:r>
              <a:rPr lang="en-US" dirty="0"/>
              <a:t> (20, 30.8%), </a:t>
            </a:r>
            <a:r>
              <a:rPr lang="en-US" sz="1200" kern="1200" dirty="0">
                <a:solidFill>
                  <a:schemeClr val="tx1"/>
                </a:solidFill>
                <a:effectLst/>
                <a:latin typeface="+mn-lt"/>
                <a:ea typeface="+mn-ea"/>
                <a:cs typeface="+mn-cs"/>
              </a:rPr>
              <a:t>d. Counselor education</a:t>
            </a:r>
            <a:r>
              <a:rPr lang="en-US" dirty="0"/>
              <a:t> (1, 1.5%), </a:t>
            </a:r>
            <a:r>
              <a:rPr lang="en-US" sz="1200" kern="1200" dirty="0">
                <a:solidFill>
                  <a:schemeClr val="tx1"/>
                </a:solidFill>
                <a:effectLst/>
                <a:latin typeface="+mn-lt"/>
                <a:ea typeface="+mn-ea"/>
                <a:cs typeface="+mn-cs"/>
              </a:rPr>
              <a:t>e. Other</a:t>
            </a:r>
            <a:r>
              <a:rPr lang="en-US" dirty="0"/>
              <a:t> (25, 38.5%) </a:t>
            </a:r>
          </a:p>
        </p:txBody>
      </p:sp>
      <p:sp>
        <p:nvSpPr>
          <p:cNvPr id="4" name="Slide Number Placeholder 3"/>
          <p:cNvSpPr>
            <a:spLocks noGrp="1"/>
          </p:cNvSpPr>
          <p:nvPr>
            <p:ph type="sldNum" sz="quarter" idx="10"/>
          </p:nvPr>
        </p:nvSpPr>
        <p:spPr/>
        <p:txBody>
          <a:bodyPr/>
          <a:lstStyle/>
          <a:p>
            <a:fld id="{80FE7A8E-60DB-45F6-88A8-77149BF7B2BC}" type="slidenum">
              <a:rPr lang="en-US" smtClean="0"/>
              <a:t>5</a:t>
            </a:fld>
            <a:endParaRPr lang="en-US"/>
          </a:p>
        </p:txBody>
      </p:sp>
    </p:spTree>
    <p:extLst>
      <p:ext uri="{BB962C8B-B14F-4D97-AF65-F5344CB8AC3E}">
        <p14:creationId xmlns:p14="http://schemas.microsoft.com/office/powerpoint/2010/main" val="2976330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34% (26 programs indicated that they do NOT have a specialty</a:t>
            </a:r>
          </a:p>
          <a:p>
            <a:r>
              <a:rPr lang="en-US" dirty="0"/>
              <a:t>About 41% indicated they have MORE than one specialty</a:t>
            </a:r>
          </a:p>
          <a:p>
            <a:endParaRPr lang="en-US" dirty="0"/>
          </a:p>
          <a:p>
            <a:endParaRPr lang="en-US" dirty="0"/>
          </a:p>
          <a:p>
            <a:r>
              <a:rPr lang="en-US" dirty="0"/>
              <a:t>Programs could choose up to 3 specialties. (How many chose more than one?)</a:t>
            </a:r>
          </a:p>
          <a:p>
            <a:r>
              <a:rPr lang="en-US" dirty="0"/>
              <a:t>Other specialties that DCTs listed included: (Look at the </a:t>
            </a:r>
            <a:r>
              <a:rPr lang="en-US" dirty="0" err="1"/>
              <a:t>qual</a:t>
            </a:r>
            <a:r>
              <a:rPr lang="en-US" dirty="0"/>
              <a:t> data on this question)</a:t>
            </a:r>
          </a:p>
          <a:p>
            <a:endParaRPr lang="en-US" dirty="0"/>
          </a:p>
          <a:p>
            <a:endParaRPr lang="en-US" dirty="0"/>
          </a:p>
          <a:p>
            <a:r>
              <a:rPr lang="en-US" dirty="0"/>
              <a:t>Counts/frequency: Behavioral Medicine (6, 7.3%), Integrated Behavioral health (17, 20.7%), Rural health (6, 7.3%), Children and adolescents (7, 8.5%), Family systems/therapy (3, 3.7%), Multicultural emphasis (47, 57.3%), Mindfulness/wellness/positive psychology (9, 11.0%), Other (17, 20.7%), Our program does not have any specializations or tracks (27, 32.9%) </a:t>
            </a:r>
          </a:p>
        </p:txBody>
      </p:sp>
      <p:sp>
        <p:nvSpPr>
          <p:cNvPr id="4" name="Slide Number Placeholder 3"/>
          <p:cNvSpPr>
            <a:spLocks noGrp="1"/>
          </p:cNvSpPr>
          <p:nvPr>
            <p:ph type="sldNum" sz="quarter" idx="10"/>
          </p:nvPr>
        </p:nvSpPr>
        <p:spPr/>
        <p:txBody>
          <a:bodyPr/>
          <a:lstStyle/>
          <a:p>
            <a:fld id="{80FE7A8E-60DB-45F6-88A8-77149BF7B2BC}" type="slidenum">
              <a:rPr lang="en-US" smtClean="0"/>
              <a:t>6</a:t>
            </a:fld>
            <a:endParaRPr lang="en-US"/>
          </a:p>
        </p:txBody>
      </p:sp>
    </p:spTree>
    <p:extLst>
      <p:ext uri="{BB962C8B-B14F-4D97-AF65-F5344CB8AC3E}">
        <p14:creationId xmlns:p14="http://schemas.microsoft.com/office/powerpoint/2010/main" val="1261885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questions were separate questions, so not surprisingly the majority of programs perceive they equally emphasize research and practice (60% rated each area a 4-5 right in the middle of the </a:t>
            </a:r>
            <a:r>
              <a:rPr lang="en-US" dirty="0" err="1"/>
              <a:t>sacle</a:t>
            </a:r>
            <a:r>
              <a:rPr lang="en-US" dirty="0"/>
              <a:t>).  </a:t>
            </a:r>
          </a:p>
          <a:p>
            <a:endParaRPr lang="en-US" dirty="0"/>
          </a:p>
          <a:p>
            <a:r>
              <a:rPr lang="en-US" dirty="0"/>
              <a:t>New time we might consider a semantic differential scale.</a:t>
            </a:r>
          </a:p>
          <a:p>
            <a:endParaRPr lang="en-US" dirty="0"/>
          </a:p>
          <a:p>
            <a:r>
              <a:rPr lang="en-US" u="sng" dirty="0"/>
              <a:t>Research</a:t>
            </a:r>
          </a:p>
          <a:p>
            <a:r>
              <a:rPr lang="en-US" dirty="0"/>
              <a:t>Counts/frequency: 1 - Not a lot (3, 3.7%), 2 (4, 4.9%), 3 (13, 15.9%), </a:t>
            </a:r>
            <a:r>
              <a:rPr lang="en-US" b="1" dirty="0"/>
              <a:t>4 (27, 32.9%), 5 (23, 28.0%)</a:t>
            </a:r>
            <a:r>
              <a:rPr lang="en-US" dirty="0"/>
              <a:t>, 6 (11, 13.4%), 7 - Extremely (1, 1.2%) </a:t>
            </a:r>
          </a:p>
          <a:p>
            <a:endParaRPr lang="en-US" dirty="0"/>
          </a:p>
          <a:p>
            <a:r>
              <a:rPr lang="en-US" u="sng" dirty="0"/>
              <a:t>Practice</a:t>
            </a:r>
          </a:p>
          <a:p>
            <a:r>
              <a:rPr lang="en-US" dirty="0"/>
              <a:t>Counts/frequency: 1 - Not a lot (0, 0.0%), 2 (2, 2.4%), 3 (2, 2.4%), </a:t>
            </a:r>
            <a:r>
              <a:rPr lang="en-US" b="1" dirty="0"/>
              <a:t>4 (26, 31.7%), 5 (25, 30.5%),</a:t>
            </a:r>
            <a:r>
              <a:rPr lang="en-US" dirty="0"/>
              <a:t> 6 (16, 19.5%), 7 - Extremely (11, 13.4%) </a:t>
            </a:r>
          </a:p>
        </p:txBody>
      </p:sp>
      <p:sp>
        <p:nvSpPr>
          <p:cNvPr id="4" name="Slide Number Placeholder 3"/>
          <p:cNvSpPr>
            <a:spLocks noGrp="1"/>
          </p:cNvSpPr>
          <p:nvPr>
            <p:ph type="sldNum" sz="quarter" idx="10"/>
          </p:nvPr>
        </p:nvSpPr>
        <p:spPr/>
        <p:txBody>
          <a:bodyPr/>
          <a:lstStyle/>
          <a:p>
            <a:fld id="{80FE7A8E-60DB-45F6-88A8-77149BF7B2BC}" type="slidenum">
              <a:rPr lang="en-US" smtClean="0"/>
              <a:t>7</a:t>
            </a:fld>
            <a:endParaRPr lang="en-US"/>
          </a:p>
        </p:txBody>
      </p:sp>
    </p:spTree>
    <p:extLst>
      <p:ext uri="{BB962C8B-B14F-4D97-AF65-F5344CB8AC3E}">
        <p14:creationId xmlns:p14="http://schemas.microsoft.com/office/powerpoint/2010/main" val="1326957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the </a:t>
            </a:r>
            <a:r>
              <a:rPr lang="en-US" dirty="0" err="1"/>
              <a:t>Fuscia</a:t>
            </a:r>
            <a:r>
              <a:rPr lang="en-US" dirty="0"/>
              <a:t> line.  For all of these </a:t>
            </a:r>
            <a:r>
              <a:rPr lang="en-US" dirty="0" err="1"/>
              <a:t>SoAs</a:t>
            </a:r>
            <a:r>
              <a:rPr lang="en-US" dirty="0"/>
              <a:t>, the majority of programs provide a single, dedicated class to meet that requirements.</a:t>
            </a:r>
          </a:p>
          <a:p>
            <a:r>
              <a:rPr lang="en-US" dirty="0"/>
              <a:t>Requirements that programs are more likely to integrate across the curriculum are multicultural, ethics, research methods, and advanced integrative.</a:t>
            </a:r>
          </a:p>
          <a:p>
            <a:endParaRPr lang="en-US" dirty="0"/>
          </a:p>
          <a:p>
            <a:r>
              <a:rPr lang="en-US" b="1" dirty="0"/>
              <a:t>Feedback on this question </a:t>
            </a:r>
            <a:r>
              <a:rPr lang="en-US" dirty="0"/>
              <a:t>was “single dedicated class” was problematic wording because sometimes programs have more than one class, for example in research methods.</a:t>
            </a:r>
          </a:p>
          <a:p>
            <a:r>
              <a:rPr lang="en-US" dirty="0"/>
              <a:t>Sometimes a section of a course is used to meet the requirement. So some programs have supervision and consultation in the same course, or cognitive and affective in the same course, and advanced integrative requirement is integrated in another course. </a:t>
            </a:r>
          </a:p>
        </p:txBody>
      </p:sp>
      <p:sp>
        <p:nvSpPr>
          <p:cNvPr id="4" name="Slide Number Placeholder 3"/>
          <p:cNvSpPr>
            <a:spLocks noGrp="1"/>
          </p:cNvSpPr>
          <p:nvPr>
            <p:ph type="sldNum" sz="quarter" idx="10"/>
          </p:nvPr>
        </p:nvSpPr>
        <p:spPr/>
        <p:txBody>
          <a:bodyPr/>
          <a:lstStyle/>
          <a:p>
            <a:fld id="{80FE7A8E-60DB-45F6-88A8-77149BF7B2BC}" type="slidenum">
              <a:rPr lang="en-US" smtClean="0"/>
              <a:t>8</a:t>
            </a:fld>
            <a:endParaRPr lang="en-US"/>
          </a:p>
        </p:txBody>
      </p:sp>
    </p:spTree>
    <p:extLst>
      <p:ext uri="{BB962C8B-B14F-4D97-AF65-F5344CB8AC3E}">
        <p14:creationId xmlns:p14="http://schemas.microsoft.com/office/powerpoint/2010/main" val="2977981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b="1" dirty="0"/>
              <a:t>The 30% that had to justify the training program was equally split between R1 and other institutions.</a:t>
            </a:r>
          </a:p>
          <a:p>
            <a:endParaRPr lang="en-US" b="1" dirty="0"/>
          </a:p>
          <a:p>
            <a:r>
              <a:rPr lang="en-US" b="1" dirty="0"/>
              <a:t>Support: </a:t>
            </a:r>
            <a:r>
              <a:rPr lang="en-US" b="0" dirty="0"/>
              <a:t>The majority of programs </a:t>
            </a:r>
            <a:r>
              <a:rPr lang="en-US" b="0" u="sng" dirty="0"/>
              <a:t>share</a:t>
            </a:r>
            <a:r>
              <a:rPr lang="en-US" b="0" dirty="0"/>
              <a:t> administrative support with one or more other programs.</a:t>
            </a:r>
          </a:p>
          <a:p>
            <a:endParaRPr lang="en-US" b="0" dirty="0"/>
          </a:p>
          <a:p>
            <a:r>
              <a:rPr lang="en-US" b="1" dirty="0"/>
              <a:t>Counts/frequency: No Administrative Support (4, 4.9%), Administrative support is not centralized and is distributed across several people within the department or program (34, 42.0%), One administrative support staff member who manages your program in addition to at least two other programs within the department (30, 37.0%), One administrative support staff member who manages your program in addition to one other program in the department (8, 9.9%), One administrative support staff member who manages your program only (4, 4.9%), More than one administrative support staff members who manage your program only (1, 1.2%) </a:t>
            </a:r>
          </a:p>
        </p:txBody>
      </p:sp>
      <p:sp>
        <p:nvSpPr>
          <p:cNvPr id="4" name="Slide Number Placeholder 3"/>
          <p:cNvSpPr>
            <a:spLocks noGrp="1"/>
          </p:cNvSpPr>
          <p:nvPr>
            <p:ph type="sldNum" sz="quarter" idx="10"/>
          </p:nvPr>
        </p:nvSpPr>
        <p:spPr/>
        <p:txBody>
          <a:bodyPr/>
          <a:lstStyle/>
          <a:p>
            <a:fld id="{80FE7A8E-60DB-45F6-88A8-77149BF7B2BC}" type="slidenum">
              <a:rPr lang="en-US" smtClean="0"/>
              <a:t>9</a:t>
            </a:fld>
            <a:endParaRPr lang="en-US"/>
          </a:p>
        </p:txBody>
      </p:sp>
    </p:spTree>
    <p:extLst>
      <p:ext uri="{BB962C8B-B14F-4D97-AF65-F5344CB8AC3E}">
        <p14:creationId xmlns:p14="http://schemas.microsoft.com/office/powerpoint/2010/main" val="169542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dirty="0"/>
              <a:t>Click to edit Master title style</a:t>
            </a:r>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1BEF0D-F0BB-DE4B-95CE-6DB70DBA9567}" type="datetimeFigureOut">
              <a:rPr lang="en-US" dirty="0"/>
              <a:pPr/>
              <a:t>3/23/18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7032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7721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dirty="0"/>
              <a:t>Click to edit Master title style</a:t>
            </a:r>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63190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dirty="0"/>
              <a:t>Click to edit Master title style</a:t>
            </a:r>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3409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3092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dirty="0"/>
              <a:t>Click to edit Master title style</a:t>
            </a:r>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35831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dirty="0"/>
              <a:t>Click to edit Master title style</a:t>
            </a:r>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61013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dirty="0"/>
              <a:t>Click to edit Master title style</a:t>
            </a:r>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0695439" y="6391838"/>
            <a:ext cx="990599" cy="304799"/>
          </a:xfrm>
        </p:spPr>
        <p:txBody>
          <a:bodyPr/>
          <a:lstStyle/>
          <a:p>
            <a:fld id="{B61BEF0D-F0BB-DE4B-95CE-6DB70DBA9567}" type="datetimeFigureOut">
              <a:rPr lang="en-US" dirty="0"/>
              <a:pPr/>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45527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dirty="0"/>
              <a:t>Click to edit Master title style</a:t>
            </a:r>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0653104" y="6391838"/>
            <a:ext cx="992135" cy="304799"/>
          </a:xfrm>
        </p:spPr>
        <p:txBody>
          <a:bodyPr/>
          <a:lstStyle/>
          <a:p>
            <a:fld id="{B61BEF0D-F0BB-DE4B-95CE-6DB70DBA9567}" type="datetimeFigureOut">
              <a:rPr lang="en-US" dirty="0"/>
              <a:pPr/>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50878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41412" y="609601"/>
            <a:ext cx="9905999" cy="2743199"/>
          </a:xfrm>
        </p:spPr>
        <p:txBody>
          <a:bodyPr vert="horz" lIns="91440" tIns="45720" rIns="91440" bIns="45720" rtlCol="0" anchor="ctr">
            <a:normAutofit/>
          </a:bodyPr>
          <a:lstStyle>
            <a:lvl1pPr>
              <a:defRPr lang="en-US" b="0" dirty="0"/>
            </a:lvl1pPr>
          </a:lstStyle>
          <a:p>
            <a:pPr marL="0" lvl="0"/>
            <a:r>
              <a:rPr lang="en-US" dirty="0"/>
              <a:t>Click to edit Master title style</a:t>
            </a:r>
          </a:p>
        </p:txBody>
      </p:sp>
      <p:sp>
        <p:nvSpPr>
          <p:cNvPr id="10" name="Text Placeholder 9"/>
          <p:cNvSpPr>
            <a:spLocks noGrp="1"/>
          </p:cNvSpPr>
          <p:nvPr>
            <p:ph type="body" sz="quarter" idx="13"/>
          </p:nvPr>
        </p:nvSpPr>
        <p:spPr>
          <a:xfrm>
            <a:off x="1141412" y="3505200"/>
            <a:ext cx="9906000" cy="838200"/>
          </a:xfrm>
        </p:spPr>
        <p:txBody>
          <a:bodyPr vert="horz" lIns="91440" tIns="45720" rIns="91440" bIns="45720" rtlCol="0" anchor="b">
            <a:normAutofit/>
          </a:bodyPr>
          <a:lstStyle>
            <a:lvl1pPr>
              <a:buNone/>
              <a:defRPr lang="en-US" sz="2800" b="0" cap="all" dirty="0">
                <a:ln w="3175" cmpd="sng">
                  <a:noFill/>
                </a:ln>
                <a:gradFill flip="none" rotWithShape="1">
                  <a:gsLst>
                    <a:gs pos="0">
                      <a:schemeClr val="tx1"/>
                    </a:gs>
                    <a:gs pos="100000">
                      <a:schemeClr val="tx1">
                        <a:lumMod val="75000"/>
                      </a:schemeClr>
                    </a:gs>
                  </a:gsLst>
                  <a:lin ang="5400000" scaled="0"/>
                  <a:tileRect/>
                </a:gradFill>
                <a:effectLst>
                  <a:glow rad="38100">
                    <a:schemeClr val="bg1">
                      <a:lumMod val="65000"/>
                      <a:lumOff val="35000"/>
                      <a:alpha val="40000"/>
                    </a:schemeClr>
                  </a:glow>
                  <a:outerShdw blurRad="28575" dist="38100" dir="14040000" algn="tl" rotWithShape="0">
                    <a:srgbClr val="000000">
                      <a:alpha val="25000"/>
                    </a:srgbClr>
                  </a:outerShdw>
                </a:effectLst>
              </a:defRPr>
            </a:lvl1pPr>
          </a:lstStyle>
          <a:p>
            <a:pPr marL="0" lvl="0">
              <a:spcBef>
                <a:spcPct val="0"/>
              </a:spcBef>
              <a:buNone/>
            </a:pPr>
            <a:r>
              <a:rPr lang="en-US" dirty="0"/>
              <a:t>Edit Master text styles</a:t>
            </a:r>
          </a:p>
        </p:txBody>
      </p:sp>
      <p:sp>
        <p:nvSpPr>
          <p:cNvPr id="3" name="Text Placeholder 2"/>
          <p:cNvSpPr>
            <a:spLocks noGrp="1"/>
          </p:cNvSpPr>
          <p:nvPr>
            <p:ph type="body" idx="1"/>
          </p:nvPr>
        </p:nvSpPr>
        <p:spPr>
          <a:xfrm>
            <a:off x="1141411" y="4343400"/>
            <a:ext cx="9906000" cy="1447800"/>
          </a:xfrm>
        </p:spPr>
        <p:txBody>
          <a:bodyPr anchor="t">
            <a:normAutofit/>
          </a:bodyPr>
          <a:lstStyle>
            <a:lvl1pPr marL="0" indent="0" algn="l">
              <a:buNone/>
              <a:defRPr sz="1800">
                <a:gradFill flip="none" rotWithShape="1">
                  <a:gsLst>
                    <a:gs pos="0">
                      <a:schemeClr val="tx1"/>
                    </a:gs>
                    <a:gs pos="100000">
                      <a:schemeClr val="tx1">
                        <a:lumMod val="75000"/>
                      </a:schemeClr>
                    </a:gs>
                  </a:gsLst>
                  <a:lin ang="5400000" scaled="0"/>
                  <a:tileRect/>
                </a:gra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26848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1154954" y="2603500"/>
            <a:ext cx="8825659" cy="34163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5BFA754-D5C3-4E66-96A6-867B257F58DC}" type="datetimeFigureOut">
              <a:rPr lang="en-US" dirty="0"/>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dirty="0"/>
              <a:t>‹#›</a:t>
            </a:fld>
            <a:endParaRPr lang="en-US" dirty="0"/>
          </a:p>
        </p:txBody>
      </p:sp>
    </p:spTree>
    <p:extLst>
      <p:ext uri="{BB962C8B-B14F-4D97-AF65-F5344CB8AC3E}">
        <p14:creationId xmlns:p14="http://schemas.microsoft.com/office/powerpoint/2010/main" val="1914867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49452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05BFA754-D5C3-4E66-96A6-867B257F58DC}" type="datetimeFigureOut">
              <a:rPr lang="en-US" dirty="0"/>
              <a:t>3/23/18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dirty="0"/>
              <a:t>‹#›</a:t>
            </a:fld>
            <a:endParaRPr lang="en-US" dirty="0"/>
          </a:p>
        </p:txBody>
      </p:sp>
    </p:spTree>
    <p:extLst>
      <p:ext uri="{BB962C8B-B14F-4D97-AF65-F5344CB8AC3E}">
        <p14:creationId xmlns:p14="http://schemas.microsoft.com/office/powerpoint/2010/main" val="2601040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981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25230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02176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78754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38627921"/>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1.jpe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1BEF0D-F0BB-DE4B-95CE-6DB70DBA9567}" type="datetimeFigureOut">
              <a:rPr lang="en-US" dirty="0"/>
              <a:pPr/>
              <a:t>3/23/18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74392492"/>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 id="2147483720" r:id="rId17"/>
    <p:sldLayoutId id="2147483721" r:id="rId18"/>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0.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4" Type="http://schemas.openxmlformats.org/officeDocument/2006/relationships/chart" Target="../charts/chart9.xml"/><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 Id="rId3" Type="http://schemas.openxmlformats.org/officeDocument/2006/relationships/chart" Target="../charts/char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 Id="rId3" Type="http://schemas.openxmlformats.org/officeDocument/2006/relationships/chart" Target="../charts/char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chart" Target="../charts/chart12.xml"/></Relationships>
</file>

<file path=ppt/slides/_rels/slide19.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customXml" Target="../ink/ink6.xml"/><Relationship Id="rId13" Type="http://schemas.openxmlformats.org/officeDocument/2006/relationships/image" Target="../media/image6.png"/><Relationship Id="rId14" Type="http://schemas.openxmlformats.org/officeDocument/2006/relationships/customXml" Target="../ink/ink7.xml"/><Relationship Id="rId15" Type="http://schemas.openxmlformats.org/officeDocument/2006/relationships/image" Target="../media/image7.png"/><Relationship Id="rId16" Type="http://schemas.openxmlformats.org/officeDocument/2006/relationships/customXml" Target="../ink/ink8.xml"/><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customXml" Target="../ink/ink1.xml"/><Relationship Id="rId4" Type="http://schemas.openxmlformats.org/officeDocument/2006/relationships/image" Target="../media/image20.png"/><Relationship Id="rId5" Type="http://schemas.openxmlformats.org/officeDocument/2006/relationships/customXml" Target="../ink/ink2.xml"/><Relationship Id="rId6" Type="http://schemas.openxmlformats.org/officeDocument/2006/relationships/image" Target="../media/image30.png"/><Relationship Id="rId7" Type="http://schemas.openxmlformats.org/officeDocument/2006/relationships/customXml" Target="../ink/ink3.xml"/><Relationship Id="rId8" Type="http://schemas.openxmlformats.org/officeDocument/2006/relationships/image" Target="../media/image4.png"/><Relationship Id="rId9" Type="http://schemas.openxmlformats.org/officeDocument/2006/relationships/customXml" Target="../ink/ink4.xml"/><Relationship Id="rId10" Type="http://schemas.openxmlformats.org/officeDocument/2006/relationships/customXml" Target="../ink/ink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3" Type="http://schemas.openxmlformats.org/officeDocument/2006/relationships/customXml" Target="../ink/ink9.xml"/><Relationship Id="rId4" Type="http://schemas.openxmlformats.org/officeDocument/2006/relationships/image" Target="../media/image8.png"/><Relationship Id="rId5" Type="http://schemas.openxmlformats.org/officeDocument/2006/relationships/customXml" Target="../ink/ink10.xml"/><Relationship Id="rId6" Type="http://schemas.openxmlformats.org/officeDocument/2006/relationships/image" Target="../media/image9.png"/><Relationship Id="rId1" Type="http://schemas.openxmlformats.org/officeDocument/2006/relationships/slideLayout" Target="../slideLayouts/slideLayout8.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Relationship Id="rId3" Type="http://schemas.openxmlformats.org/officeDocument/2006/relationships/image" Target="../media/image2.gi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a:t>The Big Picture: </a:t>
            </a:r>
            <a:br>
              <a:rPr lang="en-US" sz="4800" dirty="0"/>
            </a:br>
            <a:r>
              <a:rPr lang="en-US" sz="2400" b="1" dirty="0"/>
              <a:t>Fun Facts From </a:t>
            </a:r>
            <a:br>
              <a:rPr lang="en-US" sz="2400" b="1" dirty="0"/>
            </a:br>
            <a:r>
              <a:rPr lang="en-US" sz="2400" b="1" dirty="0"/>
              <a:t>The 2017 Survey of Counseling Psychology Programs</a:t>
            </a:r>
            <a:endParaRPr lang="en-US" sz="4800" b="1" dirty="0"/>
          </a:p>
        </p:txBody>
      </p:sp>
      <p:sp>
        <p:nvSpPr>
          <p:cNvPr id="3" name="Subtitle 2"/>
          <p:cNvSpPr>
            <a:spLocks noGrp="1"/>
          </p:cNvSpPr>
          <p:nvPr>
            <p:ph type="body" sz="half" idx="2"/>
          </p:nvPr>
        </p:nvSpPr>
        <p:spPr>
          <a:xfrm>
            <a:off x="1528763" y="3300414"/>
            <a:ext cx="9458325" cy="2727854"/>
          </a:xfrm>
        </p:spPr>
        <p:txBody>
          <a:bodyPr>
            <a:normAutofit fontScale="77500" lnSpcReduction="20000"/>
          </a:bodyPr>
          <a:lstStyle/>
          <a:p>
            <a:pPr marL="0" indent="0" algn="ctr">
              <a:buNone/>
            </a:pPr>
            <a:r>
              <a:rPr lang="en-US" sz="2300" dirty="0">
                <a:latin typeface="Aharoni" panose="02010803020104030203" pitchFamily="2" charset="-79"/>
                <a:cs typeface="Aharoni" panose="02010803020104030203" pitchFamily="2" charset="-79"/>
              </a:rPr>
              <a:t>Sherry Rostosky, Ph.D. and Zakary Clements, B.S.</a:t>
            </a:r>
          </a:p>
          <a:p>
            <a:pPr marL="0" indent="0" algn="ctr">
              <a:buNone/>
            </a:pPr>
            <a:r>
              <a:rPr lang="en-US" sz="2300" dirty="0">
                <a:latin typeface="Aharoni" panose="02010803020104030203" pitchFamily="2" charset="-79"/>
                <a:cs typeface="Aharoni" panose="02010803020104030203" pitchFamily="2" charset="-79"/>
              </a:rPr>
              <a:t>University of Kentucky</a:t>
            </a:r>
          </a:p>
          <a:p>
            <a:pPr marL="0" indent="0" algn="ctr">
              <a:buNone/>
            </a:pPr>
            <a:r>
              <a:rPr lang="en-US" sz="2300" dirty="0">
                <a:latin typeface="Aharoni" panose="02010803020104030203" pitchFamily="2" charset="-79"/>
                <a:cs typeface="Aharoni" panose="02010803020104030203" pitchFamily="2" charset="-79"/>
              </a:rPr>
              <a:t>Laurie (</a:t>
            </a:r>
            <a:r>
              <a:rPr lang="en-US" sz="2300" dirty="0" err="1">
                <a:latin typeface="Aharoni" panose="02010803020104030203" pitchFamily="2" charset="-79"/>
                <a:cs typeface="Aharoni" panose="02010803020104030203" pitchFamily="2" charset="-79"/>
              </a:rPr>
              <a:t>Lali</a:t>
            </a:r>
            <a:r>
              <a:rPr lang="en-US" sz="2300" dirty="0">
                <a:latin typeface="Aharoni" panose="02010803020104030203" pitchFamily="2" charset="-79"/>
                <a:cs typeface="Aharoni" panose="02010803020104030203" pitchFamily="2" charset="-79"/>
              </a:rPr>
              <a:t>) </a:t>
            </a:r>
            <a:r>
              <a:rPr lang="en-US" sz="2300" dirty="0" err="1">
                <a:latin typeface="Aharoni" panose="02010803020104030203" pitchFamily="2" charset="-79"/>
                <a:cs typeface="Aharoni" panose="02010803020104030203" pitchFamily="2" charset="-79"/>
              </a:rPr>
              <a:t>McCubbin</a:t>
            </a:r>
            <a:r>
              <a:rPr lang="en-US" sz="2300" dirty="0">
                <a:latin typeface="Aharoni" panose="02010803020104030203" pitchFamily="2" charset="-79"/>
                <a:cs typeface="Aharoni" panose="02010803020104030203" pitchFamily="2" charset="-79"/>
              </a:rPr>
              <a:t>, Ph.D.</a:t>
            </a:r>
          </a:p>
          <a:p>
            <a:pPr marL="0" indent="0" algn="ctr">
              <a:buNone/>
            </a:pPr>
            <a:r>
              <a:rPr lang="en-US" sz="2300" dirty="0">
                <a:latin typeface="Aharoni" panose="02010803020104030203" pitchFamily="2" charset="-79"/>
                <a:cs typeface="Aharoni" panose="02010803020104030203" pitchFamily="2" charset="-79"/>
              </a:rPr>
              <a:t>University of Louisville</a:t>
            </a:r>
          </a:p>
          <a:p>
            <a:pPr marL="0" indent="0" algn="ctr">
              <a:buNone/>
            </a:pPr>
            <a:r>
              <a:rPr lang="en-US" sz="2300" dirty="0">
                <a:latin typeface="Aharoni" panose="02010803020104030203" pitchFamily="2" charset="-79"/>
                <a:cs typeface="Aharoni" panose="02010803020104030203" pitchFamily="2" charset="-79"/>
              </a:rPr>
              <a:t>Aaron Rochlen, Ph.D.</a:t>
            </a:r>
          </a:p>
          <a:p>
            <a:pPr marL="0" indent="0" algn="ctr">
              <a:buNone/>
            </a:pPr>
            <a:r>
              <a:rPr lang="en-US" sz="2300" dirty="0">
                <a:latin typeface="Aharoni" panose="02010803020104030203" pitchFamily="2" charset="-79"/>
                <a:cs typeface="Aharoni" panose="02010803020104030203" pitchFamily="2" charset="-79"/>
              </a:rPr>
              <a:t>University of Texas, Austin</a:t>
            </a:r>
          </a:p>
          <a:p>
            <a:pPr marL="0" indent="0" algn="ctr">
              <a:buNone/>
            </a:pPr>
            <a:endParaRPr lang="en-US" sz="1800" dirty="0">
              <a:latin typeface="Aharoni" panose="02010803020104030203" pitchFamily="2" charset="-79"/>
              <a:cs typeface="Aharoni" panose="02010803020104030203" pitchFamily="2" charset="-79"/>
            </a:endParaRPr>
          </a:p>
          <a:p>
            <a:pPr marL="0" indent="0" algn="ctr">
              <a:buNone/>
            </a:pPr>
            <a:r>
              <a:rPr lang="en-US" dirty="0">
                <a:latin typeface="Aharoni" panose="02010803020104030203" pitchFamily="2" charset="-79"/>
                <a:cs typeface="Aharoni" panose="02010803020104030203" pitchFamily="2" charset="-79"/>
              </a:rPr>
              <a:t>Presented at the CCPTP meeting San Antonio, TX on March </a:t>
            </a:r>
            <a:r>
              <a:rPr lang="en-US" sz="2300" dirty="0">
                <a:latin typeface="Aharoni" panose="02010803020104030203" pitchFamily="2" charset="-79"/>
                <a:cs typeface="Aharoni" panose="02010803020104030203" pitchFamily="2" charset="-79"/>
              </a:rPr>
              <a:t>3, 2018</a:t>
            </a:r>
            <a:endParaRPr lang="en-US" sz="1800" dirty="0">
              <a:latin typeface="Aharoni" panose="02010803020104030203" pitchFamily="2" charset="-79"/>
              <a:cs typeface="Aharoni" panose="02010803020104030203" pitchFamily="2" charset="-79"/>
            </a:endParaRPr>
          </a:p>
          <a:p>
            <a:pPr marL="0" indent="0" algn="ctr">
              <a:buNone/>
            </a:pPr>
            <a:endParaRPr lang="en-US" sz="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930960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E3DEA0-4BBE-674E-B9BB-34B15C688BE6}"/>
              </a:ext>
            </a:extLst>
          </p:cNvPr>
          <p:cNvSpPr>
            <a:spLocks noGrp="1"/>
          </p:cNvSpPr>
          <p:nvPr>
            <p:ph type="title"/>
          </p:nvPr>
        </p:nvSpPr>
        <p:spPr>
          <a:xfrm>
            <a:off x="985158" y="753497"/>
            <a:ext cx="9609666" cy="1129697"/>
          </a:xfrm>
        </p:spPr>
        <p:txBody>
          <a:bodyPr>
            <a:normAutofit fontScale="90000"/>
          </a:bodyPr>
          <a:lstStyle/>
          <a:p>
            <a:r>
              <a:rPr lang="en-US" sz="6000" dirty="0"/>
              <a:t>Training Clinic Fun Facts</a:t>
            </a:r>
            <a:r>
              <a:rPr lang="en-US" dirty="0"/>
              <a:t/>
            </a:r>
            <a:br>
              <a:rPr lang="en-US" dirty="0"/>
            </a:br>
            <a:endParaRPr lang="en-US" dirty="0"/>
          </a:p>
        </p:txBody>
      </p:sp>
      <p:graphicFrame>
        <p:nvGraphicFramePr>
          <p:cNvPr id="8" name="Chart 7">
            <a:extLst>
              <a:ext uri="{FF2B5EF4-FFF2-40B4-BE49-F238E27FC236}">
                <a16:creationId xmlns:a16="http://schemas.microsoft.com/office/drawing/2014/main" xmlns="" id="{2B8E0B55-4493-A442-BF51-E2A109D80E95}"/>
              </a:ext>
            </a:extLst>
          </p:cNvPr>
          <p:cNvGraphicFramePr/>
          <p:nvPr>
            <p:extLst>
              <p:ext uri="{D42A27DB-BD31-4B8C-83A1-F6EECF244321}">
                <p14:modId xmlns:p14="http://schemas.microsoft.com/office/powerpoint/2010/main" val="2822624336"/>
              </p:ext>
            </p:extLst>
          </p:nvPr>
        </p:nvGraphicFramePr>
        <p:xfrm>
          <a:off x="3428321" y="2357438"/>
          <a:ext cx="8587468" cy="4099902"/>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xmlns="" id="{FA5D4858-73B5-9F4F-A31A-17A88F21C441}"/>
              </a:ext>
            </a:extLst>
          </p:cNvPr>
          <p:cNvSpPr txBox="1"/>
          <p:nvPr/>
        </p:nvSpPr>
        <p:spPr>
          <a:xfrm>
            <a:off x="500063" y="2743200"/>
            <a:ext cx="2471737" cy="3139321"/>
          </a:xfrm>
          <a:prstGeom prst="rect">
            <a:avLst/>
          </a:prstGeom>
          <a:noFill/>
        </p:spPr>
        <p:txBody>
          <a:bodyPr wrap="square" rtlCol="0">
            <a:spAutoFit/>
          </a:bodyPr>
          <a:lstStyle/>
          <a:p>
            <a:r>
              <a:rPr lang="en-US" sz="3600" b="1" dirty="0"/>
              <a:t>52% of programs have a Training Clinic</a:t>
            </a:r>
          </a:p>
          <a:p>
            <a:endParaRPr lang="en-US" dirty="0"/>
          </a:p>
        </p:txBody>
      </p:sp>
    </p:spTree>
    <p:extLst>
      <p:ext uri="{BB962C8B-B14F-4D97-AF65-F5344CB8AC3E}">
        <p14:creationId xmlns:p14="http://schemas.microsoft.com/office/powerpoint/2010/main" val="402437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F613AB-0609-1044-8416-C1F5EE641D47}"/>
              </a:ext>
            </a:extLst>
          </p:cNvPr>
          <p:cNvSpPr>
            <a:spLocks noGrp="1"/>
          </p:cNvSpPr>
          <p:nvPr>
            <p:ph type="title"/>
          </p:nvPr>
        </p:nvSpPr>
        <p:spPr/>
        <p:txBody>
          <a:bodyPr/>
          <a:lstStyle/>
          <a:p>
            <a:r>
              <a:rPr lang="en-US" dirty="0"/>
              <a:t>How is your Training Clinic Funded?</a:t>
            </a:r>
          </a:p>
        </p:txBody>
      </p:sp>
      <p:graphicFrame>
        <p:nvGraphicFramePr>
          <p:cNvPr id="9" name="Chart 8"/>
          <p:cNvGraphicFramePr/>
          <p:nvPr>
            <p:extLst>
              <p:ext uri="{D42A27DB-BD31-4B8C-83A1-F6EECF244321}">
                <p14:modId xmlns:p14="http://schemas.microsoft.com/office/powerpoint/2010/main" val="1473433497"/>
              </p:ext>
            </p:extLst>
          </p:nvPr>
        </p:nvGraphicFramePr>
        <p:xfrm>
          <a:off x="2072640" y="2255520"/>
          <a:ext cx="7843727" cy="46024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64601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36D632-93B8-5F41-A81E-03E3615790D6}"/>
              </a:ext>
            </a:extLst>
          </p:cNvPr>
          <p:cNvSpPr>
            <a:spLocks noGrp="1"/>
          </p:cNvSpPr>
          <p:nvPr>
            <p:ph type="title"/>
          </p:nvPr>
        </p:nvSpPr>
        <p:spPr>
          <a:xfrm>
            <a:off x="1289580" y="5163758"/>
            <a:ext cx="9609666" cy="566738"/>
          </a:xfrm>
        </p:spPr>
        <p:txBody>
          <a:bodyPr>
            <a:noAutofit/>
          </a:bodyPr>
          <a:lstStyle/>
          <a:p>
            <a:r>
              <a:rPr lang="en-US" sz="4000" b="1" dirty="0"/>
              <a:t>Students in Programs</a:t>
            </a:r>
          </a:p>
        </p:txBody>
      </p:sp>
      <p:sp>
        <p:nvSpPr>
          <p:cNvPr id="3" name="Picture Placeholder 2">
            <a:extLst>
              <a:ext uri="{FF2B5EF4-FFF2-40B4-BE49-F238E27FC236}">
                <a16:creationId xmlns:a16="http://schemas.microsoft.com/office/drawing/2014/main" xmlns="" id="{D317EE76-60E9-1D49-B08B-0A5F10C7BC4C}"/>
              </a:ext>
            </a:extLst>
          </p:cNvPr>
          <p:cNvSpPr>
            <a:spLocks noGrp="1"/>
          </p:cNvSpPr>
          <p:nvPr>
            <p:ph type="pic" idx="1"/>
          </p:nvPr>
        </p:nvSpPr>
        <p:spPr/>
      </p:sp>
      <p:graphicFrame>
        <p:nvGraphicFramePr>
          <p:cNvPr id="5" name="Table 4">
            <a:extLst>
              <a:ext uri="{FF2B5EF4-FFF2-40B4-BE49-F238E27FC236}">
                <a16:creationId xmlns:a16="http://schemas.microsoft.com/office/drawing/2014/main" xmlns="" id="{9456CCBC-AED4-1B43-B27C-067D6648BD8B}"/>
              </a:ext>
            </a:extLst>
          </p:cNvPr>
          <p:cNvGraphicFramePr>
            <a:graphicFrameLocks noGrp="1"/>
          </p:cNvGraphicFramePr>
          <p:nvPr>
            <p:extLst>
              <p:ext uri="{D42A27DB-BD31-4B8C-83A1-F6EECF244321}">
                <p14:modId xmlns:p14="http://schemas.microsoft.com/office/powerpoint/2010/main" val="1912864509"/>
              </p:ext>
            </p:extLst>
          </p:nvPr>
        </p:nvGraphicFramePr>
        <p:xfrm>
          <a:off x="833120" y="365759"/>
          <a:ext cx="10769600" cy="4124962"/>
        </p:xfrm>
        <a:graphic>
          <a:graphicData uri="http://schemas.openxmlformats.org/drawingml/2006/table">
            <a:tbl>
              <a:tblPr firstRow="1" bandRow="1">
                <a:tableStyleId>{21E4AEA4-8DFA-4A89-87EB-49C32662AFE0}</a:tableStyleId>
              </a:tblPr>
              <a:tblGrid>
                <a:gridCol w="2625561">
                  <a:extLst>
                    <a:ext uri="{9D8B030D-6E8A-4147-A177-3AD203B41FA5}">
                      <a16:colId xmlns:a16="http://schemas.microsoft.com/office/drawing/2014/main" xmlns="" val="4046257013"/>
                    </a:ext>
                  </a:extLst>
                </a:gridCol>
                <a:gridCol w="1682276">
                  <a:extLst>
                    <a:ext uri="{9D8B030D-6E8A-4147-A177-3AD203B41FA5}">
                      <a16:colId xmlns:a16="http://schemas.microsoft.com/office/drawing/2014/main" xmlns="" val="1291569666"/>
                    </a:ext>
                  </a:extLst>
                </a:gridCol>
                <a:gridCol w="2153921">
                  <a:extLst>
                    <a:ext uri="{9D8B030D-6E8A-4147-A177-3AD203B41FA5}">
                      <a16:colId xmlns:a16="http://schemas.microsoft.com/office/drawing/2014/main" xmlns="" val="196848279"/>
                    </a:ext>
                  </a:extLst>
                </a:gridCol>
                <a:gridCol w="2153921">
                  <a:extLst>
                    <a:ext uri="{9D8B030D-6E8A-4147-A177-3AD203B41FA5}">
                      <a16:colId xmlns:a16="http://schemas.microsoft.com/office/drawing/2014/main" xmlns="" val="2255961009"/>
                    </a:ext>
                  </a:extLst>
                </a:gridCol>
                <a:gridCol w="2153921">
                  <a:extLst>
                    <a:ext uri="{9D8B030D-6E8A-4147-A177-3AD203B41FA5}">
                      <a16:colId xmlns:a16="http://schemas.microsoft.com/office/drawing/2014/main" xmlns="" val="306804261"/>
                    </a:ext>
                  </a:extLst>
                </a:gridCol>
              </a:tblGrid>
              <a:tr h="445942">
                <a:tc>
                  <a:txBody>
                    <a:bodyPr/>
                    <a:lstStyle/>
                    <a:p>
                      <a:endParaRPr lang="en-US" dirty="0"/>
                    </a:p>
                  </a:txBody>
                  <a:tcPr/>
                </a:tc>
                <a:tc>
                  <a:txBody>
                    <a:bodyPr/>
                    <a:lstStyle/>
                    <a:p>
                      <a:r>
                        <a:rPr lang="en-US" dirty="0"/>
                        <a:t>Mean</a:t>
                      </a:r>
                    </a:p>
                  </a:txBody>
                  <a:tcPr/>
                </a:tc>
                <a:tc>
                  <a:txBody>
                    <a:bodyPr/>
                    <a:lstStyle/>
                    <a:p>
                      <a:r>
                        <a:rPr lang="en-US" dirty="0"/>
                        <a:t>Median</a:t>
                      </a:r>
                    </a:p>
                  </a:txBody>
                  <a:tcPr/>
                </a:tc>
                <a:tc>
                  <a:txBody>
                    <a:bodyPr/>
                    <a:lstStyle/>
                    <a:p>
                      <a:r>
                        <a:rPr lang="en-US" dirty="0"/>
                        <a:t>Standard Dev</a:t>
                      </a:r>
                    </a:p>
                  </a:txBody>
                  <a:tcPr/>
                </a:tc>
                <a:tc>
                  <a:txBody>
                    <a:bodyPr/>
                    <a:lstStyle/>
                    <a:p>
                      <a:r>
                        <a:rPr lang="en-US" dirty="0"/>
                        <a:t>Range</a:t>
                      </a:r>
                    </a:p>
                  </a:txBody>
                  <a:tcPr/>
                </a:tc>
                <a:extLst>
                  <a:ext uri="{0D108BD9-81ED-4DB2-BD59-A6C34878D82A}">
                    <a16:rowId xmlns:a16="http://schemas.microsoft.com/office/drawing/2014/main" xmlns="" val="2131922058"/>
                  </a:ext>
                </a:extLst>
              </a:tr>
              <a:tr h="445942">
                <a:tc>
                  <a:txBody>
                    <a:bodyPr/>
                    <a:lstStyle/>
                    <a:p>
                      <a:r>
                        <a:rPr lang="en-US" b="1" dirty="0"/>
                        <a:t>Total Students</a:t>
                      </a:r>
                    </a:p>
                  </a:txBody>
                  <a:tcPr/>
                </a:tc>
                <a:tc>
                  <a:txBody>
                    <a:bodyPr/>
                    <a:lstStyle/>
                    <a:p>
                      <a:pPr algn="ctr"/>
                      <a:r>
                        <a:rPr lang="en-US" b="1" dirty="0"/>
                        <a:t>35</a:t>
                      </a:r>
                    </a:p>
                  </a:txBody>
                  <a:tcPr/>
                </a:tc>
                <a:tc>
                  <a:txBody>
                    <a:bodyPr/>
                    <a:lstStyle/>
                    <a:p>
                      <a:pPr algn="ctr"/>
                      <a:r>
                        <a:rPr lang="en-US" b="1" dirty="0"/>
                        <a:t>33</a:t>
                      </a:r>
                    </a:p>
                  </a:txBody>
                  <a:tcPr/>
                </a:tc>
                <a:tc>
                  <a:txBody>
                    <a:bodyPr/>
                    <a:lstStyle/>
                    <a:p>
                      <a:pPr algn="ctr"/>
                      <a:r>
                        <a:rPr lang="en-US" b="1" dirty="0"/>
                        <a:t>13</a:t>
                      </a:r>
                    </a:p>
                  </a:txBody>
                  <a:tcPr/>
                </a:tc>
                <a:tc>
                  <a:txBody>
                    <a:bodyPr/>
                    <a:lstStyle/>
                    <a:p>
                      <a:pPr algn="ctr"/>
                      <a:r>
                        <a:rPr lang="en-US" b="1" dirty="0"/>
                        <a:t>5-68</a:t>
                      </a:r>
                    </a:p>
                  </a:txBody>
                  <a:tcPr/>
                </a:tc>
                <a:extLst>
                  <a:ext uri="{0D108BD9-81ED-4DB2-BD59-A6C34878D82A}">
                    <a16:rowId xmlns:a16="http://schemas.microsoft.com/office/drawing/2014/main" xmlns="" val="3922307625"/>
                  </a:ext>
                </a:extLst>
              </a:tr>
              <a:tr h="445942">
                <a:tc>
                  <a:txBody>
                    <a:bodyPr/>
                    <a:lstStyle/>
                    <a:p>
                      <a:r>
                        <a:rPr lang="en-US" b="1" dirty="0"/>
                        <a:t>Female Students</a:t>
                      </a:r>
                    </a:p>
                  </a:txBody>
                  <a:tcPr/>
                </a:tc>
                <a:tc>
                  <a:txBody>
                    <a:bodyPr/>
                    <a:lstStyle/>
                    <a:p>
                      <a:pPr algn="ctr"/>
                      <a:r>
                        <a:rPr lang="en-US" b="1" dirty="0"/>
                        <a:t>25</a:t>
                      </a:r>
                    </a:p>
                  </a:txBody>
                  <a:tcPr/>
                </a:tc>
                <a:tc>
                  <a:txBody>
                    <a:bodyPr/>
                    <a:lstStyle/>
                    <a:p>
                      <a:pPr algn="ctr"/>
                      <a:r>
                        <a:rPr lang="en-US" b="1" dirty="0"/>
                        <a:t>24</a:t>
                      </a:r>
                    </a:p>
                  </a:txBody>
                  <a:tcPr/>
                </a:tc>
                <a:tc>
                  <a:txBody>
                    <a:bodyPr/>
                    <a:lstStyle/>
                    <a:p>
                      <a:pPr algn="ctr"/>
                      <a:r>
                        <a:rPr lang="en-US" b="1" dirty="0"/>
                        <a:t>11</a:t>
                      </a:r>
                    </a:p>
                  </a:txBody>
                  <a:tcPr/>
                </a:tc>
                <a:tc>
                  <a:txBody>
                    <a:bodyPr/>
                    <a:lstStyle/>
                    <a:p>
                      <a:pPr algn="ctr"/>
                      <a:r>
                        <a:rPr lang="en-US" b="1" dirty="0"/>
                        <a:t>4 - 53</a:t>
                      </a:r>
                    </a:p>
                  </a:txBody>
                  <a:tcPr/>
                </a:tc>
                <a:extLst>
                  <a:ext uri="{0D108BD9-81ED-4DB2-BD59-A6C34878D82A}">
                    <a16:rowId xmlns:a16="http://schemas.microsoft.com/office/drawing/2014/main" xmlns="" val="1702611727"/>
                  </a:ext>
                </a:extLst>
              </a:tr>
              <a:tr h="780398">
                <a:tc>
                  <a:txBody>
                    <a:bodyPr/>
                    <a:lstStyle/>
                    <a:p>
                      <a:r>
                        <a:rPr lang="en-US" b="1" dirty="0"/>
                        <a:t>Ethnic Minority Students</a:t>
                      </a:r>
                    </a:p>
                  </a:txBody>
                  <a:tcPr/>
                </a:tc>
                <a:tc>
                  <a:txBody>
                    <a:bodyPr/>
                    <a:lstStyle/>
                    <a:p>
                      <a:pPr algn="ctr"/>
                      <a:r>
                        <a:rPr lang="en-US" b="1" dirty="0"/>
                        <a:t>13</a:t>
                      </a:r>
                    </a:p>
                  </a:txBody>
                  <a:tcPr/>
                </a:tc>
                <a:tc>
                  <a:txBody>
                    <a:bodyPr/>
                    <a:lstStyle/>
                    <a:p>
                      <a:pPr algn="ctr"/>
                      <a:r>
                        <a:rPr lang="en-US" b="1" dirty="0"/>
                        <a:t>12</a:t>
                      </a:r>
                    </a:p>
                  </a:txBody>
                  <a:tcPr/>
                </a:tc>
                <a:tc>
                  <a:txBody>
                    <a:bodyPr/>
                    <a:lstStyle/>
                    <a:p>
                      <a:pPr algn="ctr"/>
                      <a:r>
                        <a:rPr lang="en-US" b="1" dirty="0"/>
                        <a:t>9</a:t>
                      </a:r>
                    </a:p>
                  </a:txBody>
                  <a:tcPr/>
                </a:tc>
                <a:tc>
                  <a:txBody>
                    <a:bodyPr/>
                    <a:lstStyle/>
                    <a:p>
                      <a:pPr algn="ctr"/>
                      <a:r>
                        <a:rPr lang="en-US" b="1" dirty="0"/>
                        <a:t>1 - 60</a:t>
                      </a:r>
                    </a:p>
                  </a:txBody>
                  <a:tcPr/>
                </a:tc>
                <a:extLst>
                  <a:ext uri="{0D108BD9-81ED-4DB2-BD59-A6C34878D82A}">
                    <a16:rowId xmlns:a16="http://schemas.microsoft.com/office/drawing/2014/main" xmlns="" val="1106415968"/>
                  </a:ext>
                </a:extLst>
              </a:tr>
              <a:tr h="445942">
                <a:tc>
                  <a:txBody>
                    <a:bodyPr/>
                    <a:lstStyle/>
                    <a:p>
                      <a:r>
                        <a:rPr lang="en-US" b="1" dirty="0"/>
                        <a:t>LGBTQ Students</a:t>
                      </a:r>
                    </a:p>
                  </a:txBody>
                  <a:tcPr/>
                </a:tc>
                <a:tc>
                  <a:txBody>
                    <a:bodyPr/>
                    <a:lstStyle/>
                    <a:p>
                      <a:pPr algn="ctr"/>
                      <a:r>
                        <a:rPr lang="en-US" b="1" dirty="0"/>
                        <a:t>4</a:t>
                      </a:r>
                    </a:p>
                  </a:txBody>
                  <a:tcPr/>
                </a:tc>
                <a:tc>
                  <a:txBody>
                    <a:bodyPr/>
                    <a:lstStyle/>
                    <a:p>
                      <a:pPr algn="ctr"/>
                      <a:r>
                        <a:rPr lang="en-US" b="1" dirty="0"/>
                        <a:t>3</a:t>
                      </a:r>
                    </a:p>
                  </a:txBody>
                  <a:tcPr/>
                </a:tc>
                <a:tc>
                  <a:txBody>
                    <a:bodyPr/>
                    <a:lstStyle/>
                    <a:p>
                      <a:pPr algn="ctr"/>
                      <a:r>
                        <a:rPr lang="en-US" b="1" dirty="0"/>
                        <a:t>3</a:t>
                      </a:r>
                    </a:p>
                  </a:txBody>
                  <a:tcPr/>
                </a:tc>
                <a:tc>
                  <a:txBody>
                    <a:bodyPr/>
                    <a:lstStyle/>
                    <a:p>
                      <a:pPr algn="ctr"/>
                      <a:r>
                        <a:rPr lang="en-US" b="1" dirty="0"/>
                        <a:t>0 - 15</a:t>
                      </a:r>
                    </a:p>
                  </a:txBody>
                  <a:tcPr/>
                </a:tc>
                <a:extLst>
                  <a:ext uri="{0D108BD9-81ED-4DB2-BD59-A6C34878D82A}">
                    <a16:rowId xmlns:a16="http://schemas.microsoft.com/office/drawing/2014/main" xmlns="" val="3030595313"/>
                  </a:ext>
                </a:extLst>
              </a:tr>
              <a:tr h="780398">
                <a:tc>
                  <a:txBody>
                    <a:bodyPr/>
                    <a:lstStyle/>
                    <a:p>
                      <a:r>
                        <a:rPr lang="en-US" b="1" dirty="0"/>
                        <a:t>Students with Disabilities</a:t>
                      </a:r>
                    </a:p>
                  </a:txBody>
                  <a:tcPr/>
                </a:tc>
                <a:tc>
                  <a:txBody>
                    <a:bodyPr/>
                    <a:lstStyle/>
                    <a:p>
                      <a:pPr algn="ctr"/>
                      <a:r>
                        <a:rPr lang="en-US" b="1" dirty="0"/>
                        <a:t>1</a:t>
                      </a:r>
                    </a:p>
                  </a:txBody>
                  <a:tcPr/>
                </a:tc>
                <a:tc>
                  <a:txBody>
                    <a:bodyPr/>
                    <a:lstStyle/>
                    <a:p>
                      <a:pPr algn="ctr"/>
                      <a:r>
                        <a:rPr lang="en-US" b="1" dirty="0"/>
                        <a:t>1</a:t>
                      </a:r>
                    </a:p>
                  </a:txBody>
                  <a:tcPr/>
                </a:tc>
                <a:tc>
                  <a:txBody>
                    <a:bodyPr/>
                    <a:lstStyle/>
                    <a:p>
                      <a:pPr algn="ctr"/>
                      <a:r>
                        <a:rPr lang="en-US" b="1" dirty="0"/>
                        <a:t>1</a:t>
                      </a:r>
                    </a:p>
                  </a:txBody>
                  <a:tcPr/>
                </a:tc>
                <a:tc>
                  <a:txBody>
                    <a:bodyPr/>
                    <a:lstStyle/>
                    <a:p>
                      <a:pPr algn="ctr"/>
                      <a:r>
                        <a:rPr lang="en-US" b="1" dirty="0"/>
                        <a:t>0 - 5</a:t>
                      </a:r>
                    </a:p>
                  </a:txBody>
                  <a:tcPr/>
                </a:tc>
                <a:extLst>
                  <a:ext uri="{0D108BD9-81ED-4DB2-BD59-A6C34878D82A}">
                    <a16:rowId xmlns:a16="http://schemas.microsoft.com/office/drawing/2014/main" xmlns="" val="1921993312"/>
                  </a:ext>
                </a:extLst>
              </a:tr>
              <a:tr h="780398">
                <a:tc>
                  <a:txBody>
                    <a:bodyPr/>
                    <a:lstStyle/>
                    <a:p>
                      <a:r>
                        <a:rPr lang="en-US" b="1" dirty="0"/>
                        <a:t>International Students</a:t>
                      </a:r>
                    </a:p>
                  </a:txBody>
                  <a:tcPr/>
                </a:tc>
                <a:tc>
                  <a:txBody>
                    <a:bodyPr/>
                    <a:lstStyle/>
                    <a:p>
                      <a:pPr algn="ctr"/>
                      <a:r>
                        <a:rPr lang="en-US" b="1" dirty="0"/>
                        <a:t>2</a:t>
                      </a:r>
                    </a:p>
                  </a:txBody>
                  <a:tcPr/>
                </a:tc>
                <a:tc>
                  <a:txBody>
                    <a:bodyPr/>
                    <a:lstStyle/>
                    <a:p>
                      <a:pPr algn="ctr"/>
                      <a:r>
                        <a:rPr lang="en-US" b="1" dirty="0"/>
                        <a:t>2</a:t>
                      </a:r>
                    </a:p>
                  </a:txBody>
                  <a:tcPr/>
                </a:tc>
                <a:tc>
                  <a:txBody>
                    <a:bodyPr/>
                    <a:lstStyle/>
                    <a:p>
                      <a:pPr algn="ctr"/>
                      <a:r>
                        <a:rPr lang="en-US" b="1" dirty="0"/>
                        <a:t>2</a:t>
                      </a:r>
                    </a:p>
                  </a:txBody>
                  <a:tcPr/>
                </a:tc>
                <a:tc>
                  <a:txBody>
                    <a:bodyPr/>
                    <a:lstStyle/>
                    <a:p>
                      <a:pPr algn="ctr"/>
                      <a:r>
                        <a:rPr lang="en-US" b="1" dirty="0"/>
                        <a:t>0 - 10</a:t>
                      </a:r>
                    </a:p>
                  </a:txBody>
                  <a:tcPr/>
                </a:tc>
                <a:extLst>
                  <a:ext uri="{0D108BD9-81ED-4DB2-BD59-A6C34878D82A}">
                    <a16:rowId xmlns:a16="http://schemas.microsoft.com/office/drawing/2014/main" xmlns="" val="3651658571"/>
                  </a:ext>
                </a:extLst>
              </a:tr>
            </a:tbl>
          </a:graphicData>
        </a:graphic>
      </p:graphicFrame>
    </p:spTree>
    <p:extLst>
      <p:ext uri="{BB962C8B-B14F-4D97-AF65-F5344CB8AC3E}">
        <p14:creationId xmlns:p14="http://schemas.microsoft.com/office/powerpoint/2010/main" val="2499328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2"/>
            <p:extLst>
              <p:ext uri="{D42A27DB-BD31-4B8C-83A1-F6EECF244321}">
                <p14:modId xmlns:p14="http://schemas.microsoft.com/office/powerpoint/2010/main" val="1133974460"/>
              </p:ext>
            </p:extLst>
          </p:nvPr>
        </p:nvGraphicFramePr>
        <p:xfrm>
          <a:off x="6114063" y="2926080"/>
          <a:ext cx="5236670" cy="367269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xmlns="" id="{589EB8E3-087F-4D2D-976D-E6EE58751E9D}"/>
              </a:ext>
            </a:extLst>
          </p:cNvPr>
          <p:cNvSpPr>
            <a:spLocks noGrp="1"/>
          </p:cNvSpPr>
          <p:nvPr>
            <p:ph type="body" sz="quarter" idx="3"/>
          </p:nvPr>
        </p:nvSpPr>
        <p:spPr/>
        <p:txBody>
          <a:bodyPr/>
          <a:lstStyle/>
          <a:p>
            <a:r>
              <a:rPr lang="en-US" dirty="0"/>
              <a:t>Sources of Funding</a:t>
            </a:r>
          </a:p>
        </p:txBody>
      </p:sp>
      <p:sp>
        <p:nvSpPr>
          <p:cNvPr id="10" name="Title 9">
            <a:extLst>
              <a:ext uri="{FF2B5EF4-FFF2-40B4-BE49-F238E27FC236}">
                <a16:creationId xmlns:a16="http://schemas.microsoft.com/office/drawing/2014/main" xmlns="" id="{88F87375-B476-416C-B54D-DBE1A3EBE635}"/>
              </a:ext>
            </a:extLst>
          </p:cNvPr>
          <p:cNvSpPr>
            <a:spLocks noGrp="1"/>
          </p:cNvSpPr>
          <p:nvPr>
            <p:ph type="title"/>
          </p:nvPr>
        </p:nvSpPr>
        <p:spPr/>
        <p:txBody>
          <a:bodyPr/>
          <a:lstStyle/>
          <a:p>
            <a:r>
              <a:rPr lang="en-US" dirty="0"/>
              <a:t>Student Fun(ding) Facts</a:t>
            </a:r>
          </a:p>
        </p:txBody>
      </p:sp>
      <p:sp>
        <p:nvSpPr>
          <p:cNvPr id="17" name="Text Placeholder 16">
            <a:extLst>
              <a:ext uri="{FF2B5EF4-FFF2-40B4-BE49-F238E27FC236}">
                <a16:creationId xmlns:a16="http://schemas.microsoft.com/office/drawing/2014/main" xmlns="" id="{29F937D8-91C2-40AD-A1E8-289EDCE002F8}"/>
              </a:ext>
            </a:extLst>
          </p:cNvPr>
          <p:cNvSpPr>
            <a:spLocks noGrp="1"/>
          </p:cNvSpPr>
          <p:nvPr>
            <p:ph type="body" idx="1"/>
          </p:nvPr>
        </p:nvSpPr>
        <p:spPr>
          <a:xfrm>
            <a:off x="743442" y="2603500"/>
            <a:ext cx="5236670" cy="576262"/>
          </a:xfrm>
        </p:spPr>
        <p:txBody>
          <a:bodyPr/>
          <a:lstStyle/>
          <a:p>
            <a:r>
              <a:rPr lang="en-US" dirty="0"/>
              <a:t>Percentage Funded With Offer</a:t>
            </a:r>
          </a:p>
        </p:txBody>
      </p:sp>
      <p:graphicFrame>
        <p:nvGraphicFramePr>
          <p:cNvPr id="4" name="Content Placeholder 3">
            <a:extLst>
              <a:ext uri="{FF2B5EF4-FFF2-40B4-BE49-F238E27FC236}">
                <a16:creationId xmlns:a16="http://schemas.microsoft.com/office/drawing/2014/main" xmlns="" id="{7F368139-18D1-7945-87EE-CD455414F260}"/>
              </a:ext>
            </a:extLst>
          </p:cNvPr>
          <p:cNvGraphicFramePr>
            <a:graphicFrameLocks noGrp="1"/>
          </p:cNvGraphicFramePr>
          <p:nvPr>
            <p:ph sz="quarter" idx="4"/>
            <p:extLst>
              <p:ext uri="{D42A27DB-BD31-4B8C-83A1-F6EECF244321}">
                <p14:modId xmlns:p14="http://schemas.microsoft.com/office/powerpoint/2010/main" val="2920433405"/>
              </p:ext>
            </p:extLst>
          </p:nvPr>
        </p:nvGraphicFramePr>
        <p:xfrm>
          <a:off x="499730" y="3342410"/>
          <a:ext cx="5274253" cy="325636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85943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01E195-23DB-0441-A4FC-AA333906291E}"/>
              </a:ext>
            </a:extLst>
          </p:cNvPr>
          <p:cNvSpPr>
            <a:spLocks noGrp="1"/>
          </p:cNvSpPr>
          <p:nvPr>
            <p:ph type="title"/>
          </p:nvPr>
        </p:nvSpPr>
        <p:spPr>
          <a:xfrm>
            <a:off x="1104106" y="982131"/>
            <a:ext cx="3718455" cy="495905"/>
          </a:xfrm>
        </p:spPr>
        <p:txBody>
          <a:bodyPr/>
          <a:lstStyle/>
          <a:p>
            <a:r>
              <a:rPr lang="en-US" b="1" dirty="0"/>
              <a:t>Fun FACTS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8360885"/>
              </p:ext>
            </p:extLst>
          </p:nvPr>
        </p:nvGraphicFramePr>
        <p:xfrm>
          <a:off x="5648960" y="772160"/>
          <a:ext cx="5953760" cy="562863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xmlns="" id="{01654B9F-4D9D-944B-AC36-BD366F4A22DF}"/>
              </a:ext>
            </a:extLst>
          </p:cNvPr>
          <p:cNvSpPr>
            <a:spLocks noGrp="1"/>
          </p:cNvSpPr>
          <p:nvPr>
            <p:ph type="body" sz="half" idx="2"/>
          </p:nvPr>
        </p:nvSpPr>
        <p:spPr>
          <a:xfrm>
            <a:off x="914400" y="1730825"/>
            <a:ext cx="4053840" cy="4288975"/>
          </a:xfrm>
        </p:spPr>
        <p:txBody>
          <a:bodyPr>
            <a:normAutofit lnSpcReduction="10000"/>
          </a:bodyPr>
          <a:lstStyle/>
          <a:p>
            <a:pPr marL="342900" indent="-342900">
              <a:buFont typeface="Wingdings" panose="05000000000000000000" pitchFamily="2" charset="2"/>
              <a:buChar char="ü"/>
            </a:pPr>
            <a:r>
              <a:rPr lang="en-US" sz="2000" b="1" dirty="0">
                <a:solidFill>
                  <a:srgbClr val="FFFF00"/>
                </a:solidFill>
              </a:rPr>
              <a:t>$12,736</a:t>
            </a:r>
            <a:r>
              <a:rPr lang="en-US" sz="2000" dirty="0">
                <a:solidFill>
                  <a:srgbClr val="FFFF00"/>
                </a:solidFill>
              </a:rPr>
              <a:t> average </a:t>
            </a:r>
            <a:r>
              <a:rPr lang="en-US" sz="2000" i="1" dirty="0">
                <a:solidFill>
                  <a:srgbClr val="FFFF00"/>
                </a:solidFill>
              </a:rPr>
              <a:t>9-month </a:t>
            </a:r>
            <a:r>
              <a:rPr lang="en-US" sz="2000" dirty="0">
                <a:solidFill>
                  <a:srgbClr val="FFFF00"/>
                </a:solidFill>
              </a:rPr>
              <a:t>stipend per student </a:t>
            </a:r>
            <a:r>
              <a:rPr lang="en-US" sz="1800" dirty="0">
                <a:solidFill>
                  <a:srgbClr val="FFFF00"/>
                </a:solidFill>
              </a:rPr>
              <a:t/>
            </a:r>
            <a:br>
              <a:rPr lang="en-US" sz="1800" dirty="0">
                <a:solidFill>
                  <a:srgbClr val="FFFF00"/>
                </a:solidFill>
              </a:rPr>
            </a:br>
            <a:r>
              <a:rPr lang="en-US" sz="1600" dirty="0">
                <a:solidFill>
                  <a:srgbClr val="FFFF00"/>
                </a:solidFill>
              </a:rPr>
              <a:t>Median = 13,171</a:t>
            </a:r>
            <a:br>
              <a:rPr lang="en-US" sz="1600" dirty="0">
                <a:solidFill>
                  <a:srgbClr val="FFFF00"/>
                </a:solidFill>
              </a:rPr>
            </a:br>
            <a:r>
              <a:rPr lang="en-US" sz="1600" dirty="0">
                <a:solidFill>
                  <a:srgbClr val="FFFF00"/>
                </a:solidFill>
              </a:rPr>
              <a:t>standard deviation = 5,996</a:t>
            </a:r>
            <a:br>
              <a:rPr lang="en-US" sz="1600" dirty="0">
                <a:solidFill>
                  <a:srgbClr val="FFFF00"/>
                </a:solidFill>
              </a:rPr>
            </a:br>
            <a:r>
              <a:rPr lang="en-US" sz="1600" dirty="0">
                <a:solidFill>
                  <a:srgbClr val="FFFF00"/>
                </a:solidFill>
              </a:rPr>
              <a:t>range = $0 - $31,000</a:t>
            </a:r>
          </a:p>
          <a:p>
            <a:pPr marL="342900" indent="-342900">
              <a:buFont typeface="Wingdings" panose="05000000000000000000" pitchFamily="2" charset="2"/>
              <a:buChar char="ü"/>
            </a:pPr>
            <a:r>
              <a:rPr lang="en-US" sz="1800" dirty="0">
                <a:solidFill>
                  <a:srgbClr val="FFFF00"/>
                </a:solidFill>
              </a:rPr>
              <a:t>89% programs offer 9-month/11% offer 12 month assistantships</a:t>
            </a:r>
          </a:p>
          <a:p>
            <a:pPr marL="342900" indent="-342900">
              <a:buFont typeface="Wingdings" panose="05000000000000000000" pitchFamily="2" charset="2"/>
              <a:buChar char="ü"/>
            </a:pPr>
            <a:r>
              <a:rPr lang="en-US" sz="1800" dirty="0">
                <a:solidFill>
                  <a:srgbClr val="FFFF00"/>
                </a:solidFill>
              </a:rPr>
              <a:t>49% of programs say insurance included</a:t>
            </a:r>
          </a:p>
          <a:p>
            <a:pPr marL="342900" indent="-342900">
              <a:buFont typeface="Wingdings" panose="05000000000000000000" pitchFamily="2" charset="2"/>
              <a:buChar char="ü"/>
            </a:pPr>
            <a:r>
              <a:rPr lang="en-US" sz="1800" dirty="0">
                <a:solidFill>
                  <a:srgbClr val="FFFF00"/>
                </a:solidFill>
              </a:rPr>
              <a:t>76% programs say full tuition waiver included</a:t>
            </a:r>
          </a:p>
          <a:p>
            <a:pPr marL="342900" indent="-342900">
              <a:buFont typeface="Wingdings" panose="05000000000000000000" pitchFamily="2" charset="2"/>
              <a:buChar char="ü"/>
            </a:pPr>
            <a:r>
              <a:rPr lang="en-US" sz="1800" dirty="0">
                <a:solidFill>
                  <a:srgbClr val="FFFF00"/>
                </a:solidFill>
              </a:rPr>
              <a:t>16% say University student fees included </a:t>
            </a:r>
          </a:p>
          <a:p>
            <a:endParaRPr lang="en-US" dirty="0"/>
          </a:p>
        </p:txBody>
      </p:sp>
    </p:spTree>
    <p:extLst>
      <p:ext uri="{BB962C8B-B14F-4D97-AF65-F5344CB8AC3E}">
        <p14:creationId xmlns:p14="http://schemas.microsoft.com/office/powerpoint/2010/main" val="2368941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3F734D-AEF4-7F42-8070-258BE4F9A72C}"/>
              </a:ext>
            </a:extLst>
          </p:cNvPr>
          <p:cNvSpPr>
            <a:spLocks noGrp="1"/>
          </p:cNvSpPr>
          <p:nvPr>
            <p:ph type="title"/>
          </p:nvPr>
        </p:nvSpPr>
        <p:spPr>
          <a:xfrm>
            <a:off x="575092" y="490654"/>
            <a:ext cx="4439074" cy="953429"/>
          </a:xfrm>
        </p:spPr>
        <p:txBody>
          <a:bodyPr>
            <a:normAutofit/>
          </a:bodyPr>
          <a:lstStyle/>
          <a:p>
            <a:r>
              <a:rPr lang="en-US" sz="4000" b="1" dirty="0"/>
              <a:t>More Fun Facts</a:t>
            </a:r>
          </a:p>
        </p:txBody>
      </p:sp>
      <p:sp>
        <p:nvSpPr>
          <p:cNvPr id="4" name="Text Placeholder 3">
            <a:extLst>
              <a:ext uri="{FF2B5EF4-FFF2-40B4-BE49-F238E27FC236}">
                <a16:creationId xmlns:a16="http://schemas.microsoft.com/office/drawing/2014/main" xmlns="" id="{7E15720A-A3AA-0843-94EA-13EB78568E67}"/>
              </a:ext>
            </a:extLst>
          </p:cNvPr>
          <p:cNvSpPr>
            <a:spLocks noGrp="1"/>
          </p:cNvSpPr>
          <p:nvPr>
            <p:ph type="body" sz="half" idx="2"/>
          </p:nvPr>
        </p:nvSpPr>
        <p:spPr>
          <a:xfrm>
            <a:off x="575092" y="1444083"/>
            <a:ext cx="4439074" cy="4755995"/>
          </a:xfrm>
        </p:spPr>
        <p:txBody>
          <a:bodyPr>
            <a:normAutofit/>
          </a:bodyPr>
          <a:lstStyle/>
          <a:p>
            <a:endParaRPr lang="en-US" sz="2400" dirty="0"/>
          </a:p>
          <a:p>
            <a:r>
              <a:rPr lang="en-US" sz="3600" b="1" dirty="0"/>
              <a:t>Program requirements</a:t>
            </a:r>
          </a:p>
        </p:txBody>
      </p:sp>
      <p:sp>
        <p:nvSpPr>
          <p:cNvPr id="5" name="Text Placeholder 2">
            <a:extLst>
              <a:ext uri="{FF2B5EF4-FFF2-40B4-BE49-F238E27FC236}">
                <a16:creationId xmlns:a16="http://schemas.microsoft.com/office/drawing/2014/main" xmlns="" id="{782A42D7-BD9F-CD44-A39E-DB20CEE23656}"/>
              </a:ext>
            </a:extLst>
          </p:cNvPr>
          <p:cNvSpPr>
            <a:spLocks noGrp="1"/>
          </p:cNvSpPr>
          <p:nvPr>
            <p:ph type="body" idx="1"/>
          </p:nvPr>
        </p:nvSpPr>
        <p:spPr>
          <a:xfrm>
            <a:off x="6280878" y="1444083"/>
            <a:ext cx="5336029" cy="4755995"/>
          </a:xfrm>
          <a:prstGeom prst="roundRect">
            <a:avLst>
              <a:gd name="adj" fmla="val 1510"/>
            </a:avLst>
          </a:prstGeom>
          <a:ln>
            <a:noFill/>
          </a:ln>
          <a:effectLst/>
          <a:scene3d>
            <a:camera prst="orthographicFront">
              <a:rot lat="0" lon="0" rev="0"/>
            </a:camera>
            <a:lightRig rig="chilly" dir="t">
              <a:rot lat="0" lon="0" rev="18480000"/>
            </a:lightRig>
          </a:scene3d>
          <a:sp3d prstMaterial="clear">
            <a:bevelT h="63500"/>
          </a:sp3d>
        </p:spPr>
        <p:txBody>
          <a:bodyPr>
            <a:normAutofit lnSpcReduction="10000"/>
          </a:bodyPr>
          <a:lstStyle/>
          <a:p>
            <a:pPr marL="457200" indent="-457200" algn="l">
              <a:buFont typeface="Wingdings" panose="05000000000000000000" pitchFamily="2" charset="2"/>
              <a:buChar char="q"/>
            </a:pPr>
            <a:r>
              <a:rPr lang="en-US" sz="2800" b="1" dirty="0"/>
              <a:t>14% of programs require applicants to submit a Psychology GRE score</a:t>
            </a:r>
          </a:p>
          <a:p>
            <a:pPr marL="457200" indent="-457200" algn="l">
              <a:buFont typeface="Wingdings" panose="05000000000000000000" pitchFamily="2" charset="2"/>
              <a:buChar char="q"/>
            </a:pPr>
            <a:r>
              <a:rPr lang="en-US" sz="2800" b="1" dirty="0"/>
              <a:t>46% of programs require students to have a </a:t>
            </a:r>
            <a:r>
              <a:rPr lang="en-US" sz="2800" b="1" u="sng" dirty="0"/>
              <a:t>minimum</a:t>
            </a:r>
            <a:r>
              <a:rPr lang="en-US" sz="2800" b="1" dirty="0"/>
              <a:t> number of publications/presentations</a:t>
            </a:r>
          </a:p>
          <a:p>
            <a:pPr marL="457200" indent="-457200" algn="l">
              <a:buFont typeface="Wingdings" panose="05000000000000000000" pitchFamily="2" charset="2"/>
              <a:buChar char="q"/>
            </a:pPr>
            <a:r>
              <a:rPr lang="en-US" sz="2800" b="1" dirty="0"/>
              <a:t>1.3% of programs require students to apply for licensure after completing a Master’s degree.</a:t>
            </a:r>
          </a:p>
          <a:p>
            <a:pPr algn="l"/>
            <a:endParaRPr lang="en-US" sz="2800" b="1" dirty="0"/>
          </a:p>
          <a:p>
            <a:endParaRPr lang="en-US" dirty="0"/>
          </a:p>
        </p:txBody>
      </p:sp>
    </p:spTree>
    <p:extLst>
      <p:ext uri="{BB962C8B-B14F-4D97-AF65-F5344CB8AC3E}">
        <p14:creationId xmlns:p14="http://schemas.microsoft.com/office/powerpoint/2010/main" val="1392338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E2667E-34D7-C749-804D-B7593E56D669}"/>
              </a:ext>
            </a:extLst>
          </p:cNvPr>
          <p:cNvSpPr>
            <a:spLocks noGrp="1"/>
          </p:cNvSpPr>
          <p:nvPr>
            <p:ph type="title"/>
          </p:nvPr>
        </p:nvSpPr>
        <p:spPr>
          <a:xfrm>
            <a:off x="1154955" y="1295400"/>
            <a:ext cx="3483952" cy="2384502"/>
          </a:xfrm>
        </p:spPr>
        <p:txBody>
          <a:bodyPr/>
          <a:lstStyle/>
          <a:p>
            <a:r>
              <a:rPr lang="en-US" sz="3200" b="1" dirty="0"/>
              <a:t>What type of Comprehensive or Qualifying Exam does your program require?</a:t>
            </a:r>
          </a:p>
        </p:txBody>
      </p:sp>
      <p:graphicFrame>
        <p:nvGraphicFramePr>
          <p:cNvPr id="5" name="Content Placeholder 4">
            <a:extLst>
              <a:ext uri="{FF2B5EF4-FFF2-40B4-BE49-F238E27FC236}">
                <a16:creationId xmlns:a16="http://schemas.microsoft.com/office/drawing/2014/main" xmlns="" id="{E8144CBB-DBD7-1549-9C7A-5620849E34A4}"/>
              </a:ext>
            </a:extLst>
          </p:cNvPr>
          <p:cNvGraphicFramePr>
            <a:graphicFrameLocks noGrp="1"/>
          </p:cNvGraphicFramePr>
          <p:nvPr>
            <p:ph idx="1"/>
            <p:extLst>
              <p:ext uri="{D42A27DB-BD31-4B8C-83A1-F6EECF244321}">
                <p14:modId xmlns:p14="http://schemas.microsoft.com/office/powerpoint/2010/main" val="1908629296"/>
              </p:ext>
            </p:extLst>
          </p:nvPr>
        </p:nvGraphicFramePr>
        <p:xfrm>
          <a:off x="4906537" y="1003610"/>
          <a:ext cx="7047571" cy="52224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8375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 Fact about Internship</a:t>
            </a:r>
          </a:p>
        </p:txBody>
      </p:sp>
      <p:sp>
        <p:nvSpPr>
          <p:cNvPr id="3" name="Text Placeholder 2"/>
          <p:cNvSpPr>
            <a:spLocks noGrp="1"/>
          </p:cNvSpPr>
          <p:nvPr>
            <p:ph type="body" idx="1"/>
          </p:nvPr>
        </p:nvSpPr>
        <p:spPr>
          <a:xfrm>
            <a:off x="6610276" y="1699745"/>
            <a:ext cx="4920086" cy="2113972"/>
          </a:xfrm>
        </p:spPr>
        <p:txBody>
          <a:bodyPr>
            <a:normAutofit/>
          </a:bodyPr>
          <a:lstStyle/>
          <a:p>
            <a:r>
              <a:rPr lang="en-US" sz="2800" b="1" dirty="0"/>
              <a:t>42% of programs require students to apply to accredited Internships only.</a:t>
            </a:r>
          </a:p>
        </p:txBody>
      </p:sp>
      <p:sp>
        <p:nvSpPr>
          <p:cNvPr id="5" name="TextBox 4">
            <a:extLst>
              <a:ext uri="{FF2B5EF4-FFF2-40B4-BE49-F238E27FC236}">
                <a16:creationId xmlns:a16="http://schemas.microsoft.com/office/drawing/2014/main" xmlns="" id="{84DC3A9F-33F7-4CEE-81DF-AE348BA132CF}"/>
              </a:ext>
            </a:extLst>
          </p:cNvPr>
          <p:cNvSpPr txBox="1"/>
          <p:nvPr/>
        </p:nvSpPr>
        <p:spPr>
          <a:xfrm>
            <a:off x="6686023" y="4036742"/>
            <a:ext cx="4688221" cy="1815882"/>
          </a:xfrm>
          <a:prstGeom prst="rect">
            <a:avLst/>
          </a:prstGeom>
          <a:noFill/>
        </p:spPr>
        <p:txBody>
          <a:bodyPr wrap="square" rtlCol="0">
            <a:spAutoFit/>
          </a:bodyPr>
          <a:lstStyle/>
          <a:p>
            <a:r>
              <a:rPr lang="en-US" sz="2800" b="1" dirty="0">
                <a:solidFill>
                  <a:schemeClr val="accent6">
                    <a:lumMod val="75000"/>
                  </a:schemeClr>
                </a:solidFill>
              </a:rPr>
              <a:t>33% OF PROGRAMS ENCOURAGE BUT DO NOT REQUIRE ACCREDITED INTERNSHIP.</a:t>
            </a:r>
          </a:p>
        </p:txBody>
      </p:sp>
    </p:spTree>
    <p:extLst>
      <p:ext uri="{BB962C8B-B14F-4D97-AF65-F5344CB8AC3E}">
        <p14:creationId xmlns:p14="http://schemas.microsoft.com/office/powerpoint/2010/main" val="1977345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127594-0F8B-0F44-9CEA-9A3A75388B58}"/>
              </a:ext>
            </a:extLst>
          </p:cNvPr>
          <p:cNvSpPr>
            <a:spLocks noGrp="1"/>
          </p:cNvSpPr>
          <p:nvPr>
            <p:ph type="title"/>
          </p:nvPr>
        </p:nvSpPr>
        <p:spPr/>
        <p:txBody>
          <a:bodyPr/>
          <a:lstStyle/>
          <a:p>
            <a:pPr algn="ctr"/>
            <a:r>
              <a:rPr lang="en-US" dirty="0"/>
              <a:t>Does Your Program Require a Minimum Number of Hours to Apply for Internship?</a:t>
            </a:r>
          </a:p>
        </p:txBody>
      </p:sp>
      <p:graphicFrame>
        <p:nvGraphicFramePr>
          <p:cNvPr id="5" name="Content Placeholder 4">
            <a:extLst>
              <a:ext uri="{FF2B5EF4-FFF2-40B4-BE49-F238E27FC236}">
                <a16:creationId xmlns:a16="http://schemas.microsoft.com/office/drawing/2014/main" xmlns="" id="{8F9E1338-BAE9-994D-AD51-3F0959E13D98}"/>
              </a:ext>
            </a:extLst>
          </p:cNvPr>
          <p:cNvGraphicFramePr>
            <a:graphicFrameLocks noGrp="1"/>
          </p:cNvGraphicFramePr>
          <p:nvPr>
            <p:ph sz="half" idx="1"/>
            <p:extLst>
              <p:ext uri="{D42A27DB-BD31-4B8C-83A1-F6EECF244321}">
                <p14:modId xmlns:p14="http://schemas.microsoft.com/office/powerpoint/2010/main" val="1876690907"/>
              </p:ext>
            </p:extLst>
          </p:nvPr>
        </p:nvGraphicFramePr>
        <p:xfrm>
          <a:off x="1155700" y="2603500"/>
          <a:ext cx="4914896" cy="3113439"/>
        </p:xfrm>
        <a:graphic>
          <a:graphicData uri="http://schemas.openxmlformats.org/drawingml/2006/table">
            <a:tbl>
              <a:tblPr firstRow="1" bandRow="1">
                <a:tableStyleId>{93296810-A885-4BE3-A3E7-6D5BEEA58F35}</a:tableStyleId>
              </a:tblPr>
              <a:tblGrid>
                <a:gridCol w="1876424">
                  <a:extLst>
                    <a:ext uri="{9D8B030D-6E8A-4147-A177-3AD203B41FA5}">
                      <a16:colId xmlns:a16="http://schemas.microsoft.com/office/drawing/2014/main" xmlns="" val="2825043193"/>
                    </a:ext>
                  </a:extLst>
                </a:gridCol>
                <a:gridCol w="962025">
                  <a:extLst>
                    <a:ext uri="{9D8B030D-6E8A-4147-A177-3AD203B41FA5}">
                      <a16:colId xmlns:a16="http://schemas.microsoft.com/office/drawing/2014/main" xmlns="" val="1197159652"/>
                    </a:ext>
                  </a:extLst>
                </a:gridCol>
                <a:gridCol w="1066798">
                  <a:extLst>
                    <a:ext uri="{9D8B030D-6E8A-4147-A177-3AD203B41FA5}">
                      <a16:colId xmlns:a16="http://schemas.microsoft.com/office/drawing/2014/main" xmlns="" val="2484145733"/>
                    </a:ext>
                  </a:extLst>
                </a:gridCol>
                <a:gridCol w="1009649">
                  <a:extLst>
                    <a:ext uri="{9D8B030D-6E8A-4147-A177-3AD203B41FA5}">
                      <a16:colId xmlns:a16="http://schemas.microsoft.com/office/drawing/2014/main" xmlns="" val="2400538853"/>
                    </a:ext>
                  </a:extLst>
                </a:gridCol>
              </a:tblGrid>
              <a:tr h="465591">
                <a:tc>
                  <a:txBody>
                    <a:bodyPr/>
                    <a:lstStyle/>
                    <a:p>
                      <a:r>
                        <a:rPr lang="en-US" dirty="0"/>
                        <a:t>Minimum</a:t>
                      </a:r>
                    </a:p>
                  </a:txBody>
                  <a:tcPr marL="93502" marR="93502"/>
                </a:tc>
                <a:tc>
                  <a:txBody>
                    <a:bodyPr/>
                    <a:lstStyle/>
                    <a:p>
                      <a:r>
                        <a:rPr lang="en-US" dirty="0"/>
                        <a:t>% Yes</a:t>
                      </a:r>
                    </a:p>
                  </a:txBody>
                  <a:tcPr marL="93502" marR="93502"/>
                </a:tc>
                <a:tc>
                  <a:txBody>
                    <a:bodyPr/>
                    <a:lstStyle/>
                    <a:p>
                      <a:r>
                        <a:rPr lang="en-US" dirty="0"/>
                        <a:t>Median</a:t>
                      </a:r>
                    </a:p>
                  </a:txBody>
                  <a:tcPr marL="93502" marR="93502"/>
                </a:tc>
                <a:tc>
                  <a:txBody>
                    <a:bodyPr/>
                    <a:lstStyle/>
                    <a:p>
                      <a:r>
                        <a:rPr lang="en-US" dirty="0"/>
                        <a:t>Range</a:t>
                      </a:r>
                    </a:p>
                  </a:txBody>
                  <a:tcPr marL="93502" marR="93502"/>
                </a:tc>
                <a:extLst>
                  <a:ext uri="{0D108BD9-81ED-4DB2-BD59-A6C34878D82A}">
                    <a16:rowId xmlns:a16="http://schemas.microsoft.com/office/drawing/2014/main" xmlns="" val="1121552373"/>
                  </a:ext>
                </a:extLst>
              </a:tr>
              <a:tr h="661962">
                <a:tc>
                  <a:txBody>
                    <a:bodyPr/>
                    <a:lstStyle/>
                    <a:p>
                      <a:r>
                        <a:rPr lang="en-US" b="1" dirty="0"/>
                        <a:t>Intervention Hours</a:t>
                      </a:r>
                    </a:p>
                  </a:txBody>
                  <a:tcPr marL="93502" marR="93502"/>
                </a:tc>
                <a:tc>
                  <a:txBody>
                    <a:bodyPr/>
                    <a:lstStyle/>
                    <a:p>
                      <a:pPr algn="ctr"/>
                      <a:r>
                        <a:rPr lang="en-US" b="1" dirty="0"/>
                        <a:t>58%</a:t>
                      </a:r>
                    </a:p>
                  </a:txBody>
                  <a:tcPr marL="93502" marR="93502"/>
                </a:tc>
                <a:tc>
                  <a:txBody>
                    <a:bodyPr/>
                    <a:lstStyle/>
                    <a:p>
                      <a:pPr algn="ctr"/>
                      <a:r>
                        <a:rPr lang="en-US" b="1" dirty="0"/>
                        <a:t>500</a:t>
                      </a:r>
                    </a:p>
                  </a:txBody>
                  <a:tcPr marL="93502" marR="93502"/>
                </a:tc>
                <a:tc>
                  <a:txBody>
                    <a:bodyPr/>
                    <a:lstStyle/>
                    <a:p>
                      <a:pPr algn="ctr"/>
                      <a:r>
                        <a:rPr lang="en-US" b="1" dirty="0"/>
                        <a:t>150-1200</a:t>
                      </a:r>
                    </a:p>
                  </a:txBody>
                  <a:tcPr marL="93502" marR="93502"/>
                </a:tc>
                <a:extLst>
                  <a:ext uri="{0D108BD9-81ED-4DB2-BD59-A6C34878D82A}">
                    <a16:rowId xmlns:a16="http://schemas.microsoft.com/office/drawing/2014/main" xmlns="" val="2038854288"/>
                  </a:ext>
                </a:extLst>
              </a:tr>
              <a:tr h="661962">
                <a:tc>
                  <a:txBody>
                    <a:bodyPr/>
                    <a:lstStyle/>
                    <a:p>
                      <a:r>
                        <a:rPr lang="en-US" b="1" dirty="0"/>
                        <a:t>Assessment Hours</a:t>
                      </a:r>
                    </a:p>
                  </a:txBody>
                  <a:tcPr marL="93502" marR="93502"/>
                </a:tc>
                <a:tc>
                  <a:txBody>
                    <a:bodyPr/>
                    <a:lstStyle/>
                    <a:p>
                      <a:pPr algn="ctr"/>
                      <a:r>
                        <a:rPr lang="en-US" b="1" dirty="0"/>
                        <a:t>15%</a:t>
                      </a:r>
                    </a:p>
                  </a:txBody>
                  <a:tcPr marL="93502" marR="93502"/>
                </a:tc>
                <a:tc>
                  <a:txBody>
                    <a:bodyPr/>
                    <a:lstStyle/>
                    <a:p>
                      <a:pPr algn="ctr"/>
                      <a:r>
                        <a:rPr lang="en-US" b="1" dirty="0"/>
                        <a:t>100</a:t>
                      </a:r>
                    </a:p>
                  </a:txBody>
                  <a:tcPr marL="93502" marR="93502"/>
                </a:tc>
                <a:tc>
                  <a:txBody>
                    <a:bodyPr/>
                    <a:lstStyle/>
                    <a:p>
                      <a:pPr algn="ctr"/>
                      <a:r>
                        <a:rPr lang="en-US" b="1" dirty="0"/>
                        <a:t>0 - 600</a:t>
                      </a:r>
                    </a:p>
                  </a:txBody>
                  <a:tcPr marL="93502" marR="93502"/>
                </a:tc>
                <a:extLst>
                  <a:ext uri="{0D108BD9-81ED-4DB2-BD59-A6C34878D82A}">
                    <a16:rowId xmlns:a16="http://schemas.microsoft.com/office/drawing/2014/main" xmlns="" val="1614253535"/>
                  </a:ext>
                </a:extLst>
              </a:tr>
              <a:tr h="661962">
                <a:tc>
                  <a:txBody>
                    <a:bodyPr/>
                    <a:lstStyle/>
                    <a:p>
                      <a:r>
                        <a:rPr lang="en-US" b="1" dirty="0"/>
                        <a:t>Supervision Hours</a:t>
                      </a:r>
                    </a:p>
                  </a:txBody>
                  <a:tcPr marL="93502" marR="93502"/>
                </a:tc>
                <a:tc>
                  <a:txBody>
                    <a:bodyPr/>
                    <a:lstStyle/>
                    <a:p>
                      <a:pPr algn="ctr"/>
                      <a:r>
                        <a:rPr lang="en-US" b="1" dirty="0"/>
                        <a:t>24%</a:t>
                      </a:r>
                    </a:p>
                  </a:txBody>
                  <a:tcPr marL="93502" marR="93502"/>
                </a:tc>
                <a:tc>
                  <a:txBody>
                    <a:bodyPr/>
                    <a:lstStyle/>
                    <a:p>
                      <a:pPr algn="ctr"/>
                      <a:r>
                        <a:rPr lang="en-US" b="1" dirty="0"/>
                        <a:t>150</a:t>
                      </a:r>
                    </a:p>
                  </a:txBody>
                  <a:tcPr marL="93502" marR="93502"/>
                </a:tc>
                <a:tc>
                  <a:txBody>
                    <a:bodyPr/>
                    <a:lstStyle/>
                    <a:p>
                      <a:pPr algn="ctr"/>
                      <a:r>
                        <a:rPr lang="en-US" b="1" dirty="0"/>
                        <a:t>0 - 230</a:t>
                      </a:r>
                    </a:p>
                  </a:txBody>
                  <a:tcPr marL="93502" marR="93502"/>
                </a:tc>
                <a:extLst>
                  <a:ext uri="{0D108BD9-81ED-4DB2-BD59-A6C34878D82A}">
                    <a16:rowId xmlns:a16="http://schemas.microsoft.com/office/drawing/2014/main" xmlns="" val="3059844647"/>
                  </a:ext>
                </a:extLst>
              </a:tr>
              <a:tr h="661962">
                <a:tc>
                  <a:txBody>
                    <a:bodyPr/>
                    <a:lstStyle/>
                    <a:p>
                      <a:r>
                        <a:rPr lang="en-US" b="1" dirty="0"/>
                        <a:t>Integrated Reports</a:t>
                      </a:r>
                    </a:p>
                  </a:txBody>
                  <a:tcPr marL="93502" marR="93502"/>
                </a:tc>
                <a:tc>
                  <a:txBody>
                    <a:bodyPr/>
                    <a:lstStyle/>
                    <a:p>
                      <a:pPr algn="ctr"/>
                      <a:r>
                        <a:rPr lang="en-US" b="1" dirty="0"/>
                        <a:t>20%</a:t>
                      </a:r>
                    </a:p>
                  </a:txBody>
                  <a:tcPr marL="93502" marR="93502"/>
                </a:tc>
                <a:tc>
                  <a:txBody>
                    <a:bodyPr/>
                    <a:lstStyle/>
                    <a:p>
                      <a:pPr algn="ctr"/>
                      <a:r>
                        <a:rPr lang="en-US" b="1" dirty="0"/>
                        <a:t>5</a:t>
                      </a:r>
                    </a:p>
                  </a:txBody>
                  <a:tcPr marL="93502" marR="93502"/>
                </a:tc>
                <a:tc>
                  <a:txBody>
                    <a:bodyPr/>
                    <a:lstStyle/>
                    <a:p>
                      <a:pPr algn="ctr"/>
                      <a:r>
                        <a:rPr lang="en-US" b="1" dirty="0"/>
                        <a:t>0 - 10</a:t>
                      </a:r>
                    </a:p>
                  </a:txBody>
                  <a:tcPr marL="93502" marR="93502"/>
                </a:tc>
                <a:extLst>
                  <a:ext uri="{0D108BD9-81ED-4DB2-BD59-A6C34878D82A}">
                    <a16:rowId xmlns:a16="http://schemas.microsoft.com/office/drawing/2014/main" xmlns="" val="307175565"/>
                  </a:ext>
                </a:extLst>
              </a:tr>
            </a:tbl>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1958753257"/>
              </p:ext>
            </p:extLst>
          </p:nvPr>
        </p:nvGraphicFramePr>
        <p:xfrm>
          <a:off x="6534150" y="2603500"/>
          <a:ext cx="4824412" cy="3416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5111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FB3F8F-8836-A547-A3C7-D701BF224E98}"/>
              </a:ext>
            </a:extLst>
          </p:cNvPr>
          <p:cNvSpPr>
            <a:spLocks noGrp="1"/>
          </p:cNvSpPr>
          <p:nvPr>
            <p:ph type="title" idx="4294967295"/>
          </p:nvPr>
        </p:nvSpPr>
        <p:spPr>
          <a:xfrm>
            <a:off x="0" y="0"/>
            <a:ext cx="10439400" cy="1131888"/>
          </a:xfrm>
        </p:spPr>
        <p:txBody>
          <a:bodyPr>
            <a:normAutofit/>
          </a:bodyPr>
          <a:lstStyle/>
          <a:p>
            <a:pPr algn="ctr"/>
            <a:r>
              <a:rPr lang="en-US" sz="2800" b="1" dirty="0">
                <a:solidFill>
                  <a:schemeClr val="tx1"/>
                </a:solidFill>
              </a:rPr>
              <a:t>Support/Resources for Students who do NOT Match Internship Sites</a:t>
            </a:r>
          </a:p>
        </p:txBody>
      </p:sp>
      <p:graphicFrame>
        <p:nvGraphicFramePr>
          <p:cNvPr id="4" name="Content Placeholder 3">
            <a:extLst>
              <a:ext uri="{FF2B5EF4-FFF2-40B4-BE49-F238E27FC236}">
                <a16:creationId xmlns:a16="http://schemas.microsoft.com/office/drawing/2014/main" xmlns="" id="{141679E1-A3DE-5944-B5AC-C25F271DAD0D}"/>
              </a:ext>
            </a:extLst>
          </p:cNvPr>
          <p:cNvGraphicFramePr>
            <a:graphicFrameLocks noGrp="1"/>
          </p:cNvGraphicFramePr>
          <p:nvPr>
            <p:ph idx="4294967295"/>
            <p:extLst>
              <p:ext uri="{D42A27DB-BD31-4B8C-83A1-F6EECF244321}">
                <p14:modId xmlns:p14="http://schemas.microsoft.com/office/powerpoint/2010/main" val="4153010707"/>
              </p:ext>
            </p:extLst>
          </p:nvPr>
        </p:nvGraphicFramePr>
        <p:xfrm>
          <a:off x="0" y="1171575"/>
          <a:ext cx="10872788" cy="5350766"/>
        </p:xfrm>
        <a:graphic>
          <a:graphicData uri="http://schemas.openxmlformats.org/drawingml/2006/table">
            <a:tbl>
              <a:tblPr firstRow="1" bandRow="1">
                <a:tableStyleId>{93296810-A885-4BE3-A3E7-6D5BEEA58F35}</a:tableStyleId>
              </a:tblPr>
              <a:tblGrid>
                <a:gridCol w="4094220">
                  <a:extLst>
                    <a:ext uri="{9D8B030D-6E8A-4147-A177-3AD203B41FA5}">
                      <a16:colId xmlns:a16="http://schemas.microsoft.com/office/drawing/2014/main" xmlns="" val="3156269895"/>
                    </a:ext>
                  </a:extLst>
                </a:gridCol>
                <a:gridCol w="1693795">
                  <a:extLst>
                    <a:ext uri="{9D8B030D-6E8A-4147-A177-3AD203B41FA5}">
                      <a16:colId xmlns:a16="http://schemas.microsoft.com/office/drawing/2014/main" xmlns="" val="2848020644"/>
                    </a:ext>
                  </a:extLst>
                </a:gridCol>
                <a:gridCol w="1439725">
                  <a:extLst>
                    <a:ext uri="{9D8B030D-6E8A-4147-A177-3AD203B41FA5}">
                      <a16:colId xmlns:a16="http://schemas.microsoft.com/office/drawing/2014/main" xmlns="" val="4193058949"/>
                    </a:ext>
                  </a:extLst>
                </a:gridCol>
                <a:gridCol w="1609105">
                  <a:extLst>
                    <a:ext uri="{9D8B030D-6E8A-4147-A177-3AD203B41FA5}">
                      <a16:colId xmlns:a16="http://schemas.microsoft.com/office/drawing/2014/main" xmlns="" val="1552079457"/>
                    </a:ext>
                  </a:extLst>
                </a:gridCol>
                <a:gridCol w="973932">
                  <a:extLst>
                    <a:ext uri="{9D8B030D-6E8A-4147-A177-3AD203B41FA5}">
                      <a16:colId xmlns:a16="http://schemas.microsoft.com/office/drawing/2014/main" xmlns="" val="3670912190"/>
                    </a:ext>
                  </a:extLst>
                </a:gridCol>
                <a:gridCol w="1062011">
                  <a:extLst>
                    <a:ext uri="{9D8B030D-6E8A-4147-A177-3AD203B41FA5}">
                      <a16:colId xmlns:a16="http://schemas.microsoft.com/office/drawing/2014/main" xmlns="" val="1375394057"/>
                    </a:ext>
                  </a:extLst>
                </a:gridCol>
              </a:tblGrid>
              <a:tr h="426574">
                <a:tc>
                  <a:txBody>
                    <a:bodyPr/>
                    <a:lstStyle/>
                    <a:p>
                      <a:endParaRPr lang="en-US" dirty="0"/>
                    </a:p>
                  </a:txBody>
                  <a:tcPr/>
                </a:tc>
                <a:tc>
                  <a:txBody>
                    <a:bodyPr/>
                    <a:lstStyle/>
                    <a:p>
                      <a:r>
                        <a:rPr lang="en-US" dirty="0"/>
                        <a:t>Never</a:t>
                      </a:r>
                    </a:p>
                  </a:txBody>
                  <a:tcPr/>
                </a:tc>
                <a:tc>
                  <a:txBody>
                    <a:bodyPr/>
                    <a:lstStyle/>
                    <a:p>
                      <a:r>
                        <a:rPr lang="en-US" dirty="0"/>
                        <a:t>Rarely</a:t>
                      </a:r>
                    </a:p>
                  </a:txBody>
                  <a:tcPr/>
                </a:tc>
                <a:tc>
                  <a:txBody>
                    <a:bodyPr/>
                    <a:lstStyle/>
                    <a:p>
                      <a:r>
                        <a:rPr lang="en-US" dirty="0"/>
                        <a:t>Sometimes</a:t>
                      </a:r>
                    </a:p>
                  </a:txBody>
                  <a:tcPr/>
                </a:tc>
                <a:tc>
                  <a:txBody>
                    <a:bodyPr/>
                    <a:lstStyle/>
                    <a:p>
                      <a:r>
                        <a:rPr lang="en-US" dirty="0"/>
                        <a:t>Usually</a:t>
                      </a:r>
                    </a:p>
                  </a:txBody>
                  <a:tcPr/>
                </a:tc>
                <a:tc>
                  <a:txBody>
                    <a:bodyPr/>
                    <a:lstStyle/>
                    <a:p>
                      <a:r>
                        <a:rPr lang="en-US" dirty="0"/>
                        <a:t>Always</a:t>
                      </a:r>
                    </a:p>
                  </a:txBody>
                  <a:tcPr/>
                </a:tc>
                <a:extLst>
                  <a:ext uri="{0D108BD9-81ED-4DB2-BD59-A6C34878D82A}">
                    <a16:rowId xmlns:a16="http://schemas.microsoft.com/office/drawing/2014/main" xmlns="" val="635173514"/>
                  </a:ext>
                </a:extLst>
              </a:tr>
              <a:tr h="426574">
                <a:tc>
                  <a:txBody>
                    <a:bodyPr/>
                    <a:lstStyle/>
                    <a:p>
                      <a:r>
                        <a:rPr lang="en-US" b="1" dirty="0"/>
                        <a:t>Full Tuition Cover/Waiver</a:t>
                      </a:r>
                    </a:p>
                  </a:txBody>
                  <a:tcPr/>
                </a:tc>
                <a:tc>
                  <a:txBody>
                    <a:bodyPr/>
                    <a:lstStyle/>
                    <a:p>
                      <a:pPr algn="ctr"/>
                      <a:r>
                        <a:rPr lang="en-US" b="1" dirty="0"/>
                        <a:t>58%</a:t>
                      </a:r>
                    </a:p>
                  </a:txBody>
                  <a:tcPr/>
                </a:tc>
                <a:tc>
                  <a:txBody>
                    <a:bodyPr/>
                    <a:lstStyle/>
                    <a:p>
                      <a:pPr algn="ctr"/>
                      <a:r>
                        <a:rPr lang="en-US" b="1" dirty="0"/>
                        <a:t>9%</a:t>
                      </a:r>
                    </a:p>
                  </a:txBody>
                  <a:tcPr/>
                </a:tc>
                <a:tc>
                  <a:txBody>
                    <a:bodyPr/>
                    <a:lstStyle/>
                    <a:p>
                      <a:pPr algn="ctr"/>
                      <a:r>
                        <a:rPr lang="en-US" b="1" dirty="0"/>
                        <a:t>9%</a:t>
                      </a:r>
                    </a:p>
                  </a:txBody>
                  <a:tcPr/>
                </a:tc>
                <a:tc>
                  <a:txBody>
                    <a:bodyPr/>
                    <a:lstStyle/>
                    <a:p>
                      <a:pPr algn="ctr"/>
                      <a:r>
                        <a:rPr lang="en-US" b="1" dirty="0"/>
                        <a:t>17%</a:t>
                      </a:r>
                    </a:p>
                  </a:txBody>
                  <a:tcPr/>
                </a:tc>
                <a:tc>
                  <a:txBody>
                    <a:bodyPr/>
                    <a:lstStyle/>
                    <a:p>
                      <a:pPr algn="ctr"/>
                      <a:r>
                        <a:rPr lang="en-US" b="1" dirty="0"/>
                        <a:t>9%</a:t>
                      </a:r>
                    </a:p>
                  </a:txBody>
                  <a:tcPr/>
                </a:tc>
                <a:extLst>
                  <a:ext uri="{0D108BD9-81ED-4DB2-BD59-A6C34878D82A}">
                    <a16:rowId xmlns:a16="http://schemas.microsoft.com/office/drawing/2014/main" xmlns="" val="987776547"/>
                  </a:ext>
                </a:extLst>
              </a:tr>
              <a:tr h="426574">
                <a:tc>
                  <a:txBody>
                    <a:bodyPr/>
                    <a:lstStyle/>
                    <a:p>
                      <a:r>
                        <a:rPr lang="en-US" b="1" dirty="0"/>
                        <a:t>Partial Tuition Coverage/Waiver</a:t>
                      </a:r>
                    </a:p>
                  </a:txBody>
                  <a:tcPr/>
                </a:tc>
                <a:tc>
                  <a:txBody>
                    <a:bodyPr/>
                    <a:lstStyle/>
                    <a:p>
                      <a:pPr algn="ctr"/>
                      <a:r>
                        <a:rPr lang="en-US" b="1" dirty="0"/>
                        <a:t>69%</a:t>
                      </a:r>
                    </a:p>
                  </a:txBody>
                  <a:tcPr/>
                </a:tc>
                <a:tc>
                  <a:txBody>
                    <a:bodyPr/>
                    <a:lstStyle/>
                    <a:p>
                      <a:pPr algn="ctr"/>
                      <a:r>
                        <a:rPr lang="en-US" b="1" dirty="0"/>
                        <a:t>15%</a:t>
                      </a:r>
                    </a:p>
                  </a:txBody>
                  <a:tcPr/>
                </a:tc>
                <a:tc>
                  <a:txBody>
                    <a:bodyPr/>
                    <a:lstStyle/>
                    <a:p>
                      <a:pPr algn="ctr"/>
                      <a:r>
                        <a:rPr lang="en-US" b="1" dirty="0"/>
                        <a:t>11%</a:t>
                      </a:r>
                    </a:p>
                  </a:txBody>
                  <a:tcPr/>
                </a:tc>
                <a:tc>
                  <a:txBody>
                    <a:bodyPr/>
                    <a:lstStyle/>
                    <a:p>
                      <a:pPr algn="ctr"/>
                      <a:r>
                        <a:rPr lang="en-US" b="1" dirty="0"/>
                        <a:t>4%</a:t>
                      </a:r>
                    </a:p>
                  </a:txBody>
                  <a:tcPr/>
                </a:tc>
                <a:tc>
                  <a:txBody>
                    <a:bodyPr/>
                    <a:lstStyle/>
                    <a:p>
                      <a:pPr algn="ctr"/>
                      <a:r>
                        <a:rPr lang="en-US" b="1" dirty="0"/>
                        <a:t>2%</a:t>
                      </a:r>
                    </a:p>
                  </a:txBody>
                  <a:tcPr/>
                </a:tc>
                <a:extLst>
                  <a:ext uri="{0D108BD9-81ED-4DB2-BD59-A6C34878D82A}">
                    <a16:rowId xmlns:a16="http://schemas.microsoft.com/office/drawing/2014/main" xmlns="" val="3896306306"/>
                  </a:ext>
                </a:extLst>
              </a:tr>
              <a:tr h="426574">
                <a:tc>
                  <a:txBody>
                    <a:bodyPr/>
                    <a:lstStyle/>
                    <a:p>
                      <a:r>
                        <a:rPr lang="en-US" b="1" dirty="0"/>
                        <a:t>Full Stipend</a:t>
                      </a:r>
                    </a:p>
                  </a:txBody>
                  <a:tcPr/>
                </a:tc>
                <a:tc>
                  <a:txBody>
                    <a:bodyPr/>
                    <a:lstStyle/>
                    <a:p>
                      <a:pPr algn="ctr"/>
                      <a:r>
                        <a:rPr lang="en-US" b="1" dirty="0"/>
                        <a:t>60%</a:t>
                      </a:r>
                    </a:p>
                  </a:txBody>
                  <a:tcPr/>
                </a:tc>
                <a:tc>
                  <a:txBody>
                    <a:bodyPr/>
                    <a:lstStyle/>
                    <a:p>
                      <a:pPr algn="ctr"/>
                      <a:r>
                        <a:rPr lang="en-US" b="1" dirty="0"/>
                        <a:t>10%</a:t>
                      </a:r>
                    </a:p>
                  </a:txBody>
                  <a:tcPr/>
                </a:tc>
                <a:tc>
                  <a:txBody>
                    <a:bodyPr/>
                    <a:lstStyle/>
                    <a:p>
                      <a:pPr algn="ctr"/>
                      <a:r>
                        <a:rPr lang="en-US" b="1" dirty="0"/>
                        <a:t>10%</a:t>
                      </a:r>
                    </a:p>
                  </a:txBody>
                  <a:tcPr/>
                </a:tc>
                <a:tc>
                  <a:txBody>
                    <a:bodyPr/>
                    <a:lstStyle/>
                    <a:p>
                      <a:pPr algn="ctr"/>
                      <a:r>
                        <a:rPr lang="en-US" b="1" dirty="0"/>
                        <a:t>17%</a:t>
                      </a:r>
                    </a:p>
                  </a:txBody>
                  <a:tcPr/>
                </a:tc>
                <a:tc>
                  <a:txBody>
                    <a:bodyPr/>
                    <a:lstStyle/>
                    <a:p>
                      <a:pPr algn="ctr"/>
                      <a:r>
                        <a:rPr lang="en-US" b="1" dirty="0"/>
                        <a:t>5%</a:t>
                      </a:r>
                    </a:p>
                  </a:txBody>
                  <a:tcPr/>
                </a:tc>
                <a:extLst>
                  <a:ext uri="{0D108BD9-81ED-4DB2-BD59-A6C34878D82A}">
                    <a16:rowId xmlns:a16="http://schemas.microsoft.com/office/drawing/2014/main" xmlns="" val="2377295621"/>
                  </a:ext>
                </a:extLst>
              </a:tr>
              <a:tr h="426574">
                <a:tc>
                  <a:txBody>
                    <a:bodyPr/>
                    <a:lstStyle/>
                    <a:p>
                      <a:r>
                        <a:rPr lang="en-US" b="1" dirty="0"/>
                        <a:t>Partial Stipend</a:t>
                      </a:r>
                    </a:p>
                  </a:txBody>
                  <a:tcPr/>
                </a:tc>
                <a:tc>
                  <a:txBody>
                    <a:bodyPr/>
                    <a:lstStyle/>
                    <a:p>
                      <a:pPr algn="ctr"/>
                      <a:r>
                        <a:rPr lang="en-US" b="1" dirty="0"/>
                        <a:t>63%</a:t>
                      </a:r>
                    </a:p>
                  </a:txBody>
                  <a:tcPr/>
                </a:tc>
                <a:tc>
                  <a:txBody>
                    <a:bodyPr/>
                    <a:lstStyle/>
                    <a:p>
                      <a:pPr algn="ctr"/>
                      <a:r>
                        <a:rPr lang="en-US" b="1" dirty="0"/>
                        <a:t>13%</a:t>
                      </a:r>
                    </a:p>
                  </a:txBody>
                  <a:tcPr/>
                </a:tc>
                <a:tc>
                  <a:txBody>
                    <a:bodyPr/>
                    <a:lstStyle/>
                    <a:p>
                      <a:pPr algn="ctr"/>
                      <a:r>
                        <a:rPr lang="en-US" b="1" dirty="0"/>
                        <a:t>17%</a:t>
                      </a:r>
                    </a:p>
                  </a:txBody>
                  <a:tcPr/>
                </a:tc>
                <a:tc>
                  <a:txBody>
                    <a:bodyPr/>
                    <a:lstStyle/>
                    <a:p>
                      <a:pPr algn="ctr"/>
                      <a:r>
                        <a:rPr lang="en-US" b="1" dirty="0"/>
                        <a:t>7%</a:t>
                      </a:r>
                    </a:p>
                  </a:txBody>
                  <a:tcPr/>
                </a:tc>
                <a:tc>
                  <a:txBody>
                    <a:bodyPr/>
                    <a:lstStyle/>
                    <a:p>
                      <a:pPr algn="ctr"/>
                      <a:r>
                        <a:rPr lang="en-US" b="1" dirty="0"/>
                        <a:t>0%</a:t>
                      </a:r>
                    </a:p>
                  </a:txBody>
                  <a:tcPr/>
                </a:tc>
                <a:extLst>
                  <a:ext uri="{0D108BD9-81ED-4DB2-BD59-A6C34878D82A}">
                    <a16:rowId xmlns:a16="http://schemas.microsoft.com/office/drawing/2014/main" xmlns="" val="3947996279"/>
                  </a:ext>
                </a:extLst>
              </a:tr>
              <a:tr h="426574">
                <a:tc>
                  <a:txBody>
                    <a:bodyPr/>
                    <a:lstStyle/>
                    <a:p>
                      <a:r>
                        <a:rPr lang="en-US" b="1" dirty="0"/>
                        <a:t>Full Tuition  Charged</a:t>
                      </a:r>
                    </a:p>
                  </a:txBody>
                  <a:tcPr/>
                </a:tc>
                <a:tc>
                  <a:txBody>
                    <a:bodyPr/>
                    <a:lstStyle/>
                    <a:p>
                      <a:pPr algn="ctr"/>
                      <a:r>
                        <a:rPr lang="en-US" b="1" dirty="0"/>
                        <a:t>72%</a:t>
                      </a:r>
                    </a:p>
                  </a:txBody>
                  <a:tcPr/>
                </a:tc>
                <a:tc>
                  <a:txBody>
                    <a:bodyPr/>
                    <a:lstStyle/>
                    <a:p>
                      <a:pPr algn="ctr"/>
                      <a:r>
                        <a:rPr lang="en-US" b="1" dirty="0"/>
                        <a:t>8%</a:t>
                      </a:r>
                    </a:p>
                  </a:txBody>
                  <a:tcPr/>
                </a:tc>
                <a:tc>
                  <a:txBody>
                    <a:bodyPr/>
                    <a:lstStyle/>
                    <a:p>
                      <a:pPr algn="ctr"/>
                      <a:r>
                        <a:rPr lang="en-US" b="1" dirty="0"/>
                        <a:t>2%</a:t>
                      </a:r>
                    </a:p>
                  </a:txBody>
                  <a:tcPr/>
                </a:tc>
                <a:tc>
                  <a:txBody>
                    <a:bodyPr/>
                    <a:lstStyle/>
                    <a:p>
                      <a:pPr algn="ctr"/>
                      <a:r>
                        <a:rPr lang="en-US" b="1" dirty="0"/>
                        <a:t>16%</a:t>
                      </a:r>
                    </a:p>
                  </a:txBody>
                  <a:tcPr/>
                </a:tc>
                <a:tc>
                  <a:txBody>
                    <a:bodyPr/>
                    <a:lstStyle/>
                    <a:p>
                      <a:pPr algn="ctr"/>
                      <a:r>
                        <a:rPr lang="en-US" b="1" dirty="0"/>
                        <a:t>12%</a:t>
                      </a:r>
                    </a:p>
                  </a:txBody>
                  <a:tcPr/>
                </a:tc>
                <a:extLst>
                  <a:ext uri="{0D108BD9-81ED-4DB2-BD59-A6C34878D82A}">
                    <a16:rowId xmlns:a16="http://schemas.microsoft.com/office/drawing/2014/main" xmlns="" val="1402934511"/>
                  </a:ext>
                </a:extLst>
              </a:tr>
              <a:tr h="426574">
                <a:tc>
                  <a:txBody>
                    <a:bodyPr/>
                    <a:lstStyle/>
                    <a:p>
                      <a:r>
                        <a:rPr lang="en-US" b="1" dirty="0"/>
                        <a:t>Partial Tuition Charged</a:t>
                      </a:r>
                    </a:p>
                  </a:txBody>
                  <a:tcPr/>
                </a:tc>
                <a:tc>
                  <a:txBody>
                    <a:bodyPr/>
                    <a:lstStyle/>
                    <a:p>
                      <a:pPr algn="ctr"/>
                      <a:r>
                        <a:rPr lang="en-US" b="1" dirty="0"/>
                        <a:t>57%</a:t>
                      </a:r>
                    </a:p>
                  </a:txBody>
                  <a:tcPr/>
                </a:tc>
                <a:tc>
                  <a:txBody>
                    <a:bodyPr/>
                    <a:lstStyle/>
                    <a:p>
                      <a:pPr algn="ctr"/>
                      <a:r>
                        <a:rPr lang="en-US" b="1" dirty="0"/>
                        <a:t>11%</a:t>
                      </a:r>
                    </a:p>
                  </a:txBody>
                  <a:tcPr/>
                </a:tc>
                <a:tc>
                  <a:txBody>
                    <a:bodyPr/>
                    <a:lstStyle/>
                    <a:p>
                      <a:pPr algn="ctr"/>
                      <a:r>
                        <a:rPr lang="en-US" b="1" dirty="0"/>
                        <a:t>8%</a:t>
                      </a:r>
                    </a:p>
                  </a:txBody>
                  <a:tcPr/>
                </a:tc>
                <a:tc>
                  <a:txBody>
                    <a:bodyPr/>
                    <a:lstStyle/>
                    <a:p>
                      <a:pPr algn="ctr"/>
                      <a:r>
                        <a:rPr lang="en-US" b="1" dirty="0"/>
                        <a:t>13%</a:t>
                      </a:r>
                    </a:p>
                  </a:txBody>
                  <a:tcPr/>
                </a:tc>
                <a:tc>
                  <a:txBody>
                    <a:bodyPr/>
                    <a:lstStyle/>
                    <a:p>
                      <a:pPr algn="ctr"/>
                      <a:r>
                        <a:rPr lang="en-US" b="1" dirty="0"/>
                        <a:t>11%</a:t>
                      </a:r>
                    </a:p>
                  </a:txBody>
                  <a:tcPr/>
                </a:tc>
                <a:extLst>
                  <a:ext uri="{0D108BD9-81ED-4DB2-BD59-A6C34878D82A}">
                    <a16:rowId xmlns:a16="http://schemas.microsoft.com/office/drawing/2014/main" xmlns="" val="2652981146"/>
                  </a:ext>
                </a:extLst>
              </a:tr>
              <a:tr h="426574">
                <a:tc>
                  <a:txBody>
                    <a:bodyPr/>
                    <a:lstStyle/>
                    <a:p>
                      <a:r>
                        <a:rPr lang="en-US" b="1" dirty="0"/>
                        <a:t>Students Allowed Extra Classes</a:t>
                      </a:r>
                    </a:p>
                  </a:txBody>
                  <a:tcPr/>
                </a:tc>
                <a:tc>
                  <a:txBody>
                    <a:bodyPr/>
                    <a:lstStyle/>
                    <a:p>
                      <a:pPr algn="ctr"/>
                      <a:r>
                        <a:rPr lang="en-US" b="1" dirty="0"/>
                        <a:t>9%</a:t>
                      </a:r>
                    </a:p>
                  </a:txBody>
                  <a:tcPr/>
                </a:tc>
                <a:tc>
                  <a:txBody>
                    <a:bodyPr/>
                    <a:lstStyle/>
                    <a:p>
                      <a:pPr algn="ctr"/>
                      <a:r>
                        <a:rPr lang="en-US" b="1" dirty="0"/>
                        <a:t>9%</a:t>
                      </a:r>
                    </a:p>
                  </a:txBody>
                  <a:tcPr/>
                </a:tc>
                <a:tc>
                  <a:txBody>
                    <a:bodyPr/>
                    <a:lstStyle/>
                    <a:p>
                      <a:pPr algn="ctr"/>
                      <a:r>
                        <a:rPr lang="en-US" b="1" dirty="0"/>
                        <a:t>16%</a:t>
                      </a:r>
                    </a:p>
                  </a:txBody>
                  <a:tcPr/>
                </a:tc>
                <a:tc>
                  <a:txBody>
                    <a:bodyPr/>
                    <a:lstStyle/>
                    <a:p>
                      <a:pPr algn="ctr"/>
                      <a:r>
                        <a:rPr lang="en-US" b="1" dirty="0"/>
                        <a:t>21%</a:t>
                      </a:r>
                    </a:p>
                  </a:txBody>
                  <a:tcPr/>
                </a:tc>
                <a:tc>
                  <a:txBody>
                    <a:bodyPr/>
                    <a:lstStyle/>
                    <a:p>
                      <a:pPr algn="ctr"/>
                      <a:r>
                        <a:rPr lang="en-US" b="1" dirty="0"/>
                        <a:t>46%</a:t>
                      </a:r>
                    </a:p>
                  </a:txBody>
                  <a:tcPr/>
                </a:tc>
                <a:extLst>
                  <a:ext uri="{0D108BD9-81ED-4DB2-BD59-A6C34878D82A}">
                    <a16:rowId xmlns:a16="http://schemas.microsoft.com/office/drawing/2014/main" xmlns="" val="2673388364"/>
                  </a:ext>
                </a:extLst>
              </a:tr>
              <a:tr h="649047">
                <a:tc>
                  <a:txBody>
                    <a:bodyPr/>
                    <a:lstStyle/>
                    <a:p>
                      <a:r>
                        <a:rPr lang="en-US" b="1" dirty="0"/>
                        <a:t>Students Allowed Extra Practicum Experience</a:t>
                      </a:r>
                    </a:p>
                  </a:txBody>
                  <a:tcPr/>
                </a:tc>
                <a:tc>
                  <a:txBody>
                    <a:bodyPr/>
                    <a:lstStyle/>
                    <a:p>
                      <a:pPr algn="ctr"/>
                      <a:r>
                        <a:rPr lang="en-US" b="1" dirty="0"/>
                        <a:t>2%</a:t>
                      </a:r>
                    </a:p>
                  </a:txBody>
                  <a:tcPr/>
                </a:tc>
                <a:tc>
                  <a:txBody>
                    <a:bodyPr/>
                    <a:lstStyle/>
                    <a:p>
                      <a:pPr algn="ctr"/>
                      <a:r>
                        <a:rPr lang="en-US" b="1" dirty="0"/>
                        <a:t>0%</a:t>
                      </a:r>
                    </a:p>
                  </a:txBody>
                  <a:tcPr/>
                </a:tc>
                <a:tc>
                  <a:txBody>
                    <a:bodyPr/>
                    <a:lstStyle/>
                    <a:p>
                      <a:pPr algn="ctr"/>
                      <a:r>
                        <a:rPr lang="en-US" b="1" dirty="0"/>
                        <a:t>12%</a:t>
                      </a:r>
                    </a:p>
                  </a:txBody>
                  <a:tcPr/>
                </a:tc>
                <a:tc>
                  <a:txBody>
                    <a:bodyPr/>
                    <a:lstStyle/>
                    <a:p>
                      <a:pPr algn="ctr"/>
                      <a:r>
                        <a:rPr lang="en-US" b="1" dirty="0"/>
                        <a:t>23%</a:t>
                      </a:r>
                    </a:p>
                  </a:txBody>
                  <a:tcPr/>
                </a:tc>
                <a:tc>
                  <a:txBody>
                    <a:bodyPr/>
                    <a:lstStyle/>
                    <a:p>
                      <a:pPr algn="ctr"/>
                      <a:r>
                        <a:rPr lang="en-US" b="1" dirty="0"/>
                        <a:t>61%</a:t>
                      </a:r>
                    </a:p>
                  </a:txBody>
                  <a:tcPr/>
                </a:tc>
                <a:extLst>
                  <a:ext uri="{0D108BD9-81ED-4DB2-BD59-A6C34878D82A}">
                    <a16:rowId xmlns:a16="http://schemas.microsoft.com/office/drawing/2014/main" xmlns="" val="3136788571"/>
                  </a:ext>
                </a:extLst>
              </a:tr>
              <a:tr h="649047">
                <a:tc>
                  <a:txBody>
                    <a:bodyPr/>
                    <a:lstStyle/>
                    <a:p>
                      <a:r>
                        <a:rPr lang="en-US" b="1" dirty="0"/>
                        <a:t>Students Pursue Out-of-town Training Opportunities</a:t>
                      </a:r>
                    </a:p>
                  </a:txBody>
                  <a:tcPr/>
                </a:tc>
                <a:tc>
                  <a:txBody>
                    <a:bodyPr/>
                    <a:lstStyle/>
                    <a:p>
                      <a:pPr algn="ctr"/>
                      <a:r>
                        <a:rPr lang="en-US" b="1" dirty="0"/>
                        <a:t>8%</a:t>
                      </a:r>
                    </a:p>
                  </a:txBody>
                  <a:tcPr/>
                </a:tc>
                <a:tc>
                  <a:txBody>
                    <a:bodyPr/>
                    <a:lstStyle/>
                    <a:p>
                      <a:pPr algn="ctr"/>
                      <a:r>
                        <a:rPr lang="en-US" b="1" dirty="0"/>
                        <a:t>3%</a:t>
                      </a:r>
                    </a:p>
                  </a:txBody>
                  <a:tcPr/>
                </a:tc>
                <a:tc>
                  <a:txBody>
                    <a:bodyPr/>
                    <a:lstStyle/>
                    <a:p>
                      <a:pPr algn="ctr"/>
                      <a:r>
                        <a:rPr lang="en-US" b="1" dirty="0"/>
                        <a:t>31%</a:t>
                      </a:r>
                    </a:p>
                  </a:txBody>
                  <a:tcPr/>
                </a:tc>
                <a:tc>
                  <a:txBody>
                    <a:bodyPr/>
                    <a:lstStyle/>
                    <a:p>
                      <a:pPr algn="ctr"/>
                      <a:r>
                        <a:rPr lang="en-US" b="1" dirty="0"/>
                        <a:t>19%</a:t>
                      </a:r>
                    </a:p>
                  </a:txBody>
                  <a:tcPr/>
                </a:tc>
                <a:tc>
                  <a:txBody>
                    <a:bodyPr/>
                    <a:lstStyle/>
                    <a:p>
                      <a:pPr algn="ctr"/>
                      <a:r>
                        <a:rPr lang="en-US" b="1" dirty="0"/>
                        <a:t>38%</a:t>
                      </a:r>
                    </a:p>
                  </a:txBody>
                  <a:tcPr/>
                </a:tc>
                <a:extLst>
                  <a:ext uri="{0D108BD9-81ED-4DB2-BD59-A6C34878D82A}">
                    <a16:rowId xmlns:a16="http://schemas.microsoft.com/office/drawing/2014/main" xmlns="" val="97413455"/>
                  </a:ext>
                </a:extLst>
              </a:tr>
              <a:tr h="404234">
                <a:tc>
                  <a:txBody>
                    <a:bodyPr/>
                    <a:lstStyle/>
                    <a:p>
                      <a:r>
                        <a:rPr lang="en-US" b="1" dirty="0"/>
                        <a:t>Students complete Unaccredited Internship</a:t>
                      </a:r>
                    </a:p>
                  </a:txBody>
                  <a:tcPr/>
                </a:tc>
                <a:tc>
                  <a:txBody>
                    <a:bodyPr/>
                    <a:lstStyle/>
                    <a:p>
                      <a:pPr algn="ctr"/>
                      <a:r>
                        <a:rPr lang="en-US" b="1" dirty="0"/>
                        <a:t>20%</a:t>
                      </a:r>
                    </a:p>
                  </a:txBody>
                  <a:tcPr/>
                </a:tc>
                <a:tc>
                  <a:txBody>
                    <a:bodyPr/>
                    <a:lstStyle/>
                    <a:p>
                      <a:pPr algn="ctr"/>
                      <a:r>
                        <a:rPr lang="en-US" b="1" dirty="0"/>
                        <a:t>46%</a:t>
                      </a:r>
                    </a:p>
                  </a:txBody>
                  <a:tcPr/>
                </a:tc>
                <a:tc>
                  <a:txBody>
                    <a:bodyPr/>
                    <a:lstStyle/>
                    <a:p>
                      <a:pPr algn="ctr"/>
                      <a:r>
                        <a:rPr lang="en-US" b="1" dirty="0"/>
                        <a:t>27%</a:t>
                      </a:r>
                    </a:p>
                  </a:txBody>
                  <a:tcPr/>
                </a:tc>
                <a:tc>
                  <a:txBody>
                    <a:bodyPr/>
                    <a:lstStyle/>
                    <a:p>
                      <a:pPr algn="ctr"/>
                      <a:r>
                        <a:rPr lang="en-US" b="1" dirty="0"/>
                        <a:t>2%</a:t>
                      </a:r>
                    </a:p>
                  </a:txBody>
                  <a:tcPr/>
                </a:tc>
                <a:tc>
                  <a:txBody>
                    <a:bodyPr/>
                    <a:lstStyle/>
                    <a:p>
                      <a:pPr algn="ctr"/>
                      <a:r>
                        <a:rPr lang="en-US" b="1" dirty="0"/>
                        <a:t>5%</a:t>
                      </a:r>
                    </a:p>
                  </a:txBody>
                  <a:tcPr/>
                </a:tc>
                <a:extLst>
                  <a:ext uri="{0D108BD9-81ED-4DB2-BD59-A6C34878D82A}">
                    <a16:rowId xmlns:a16="http://schemas.microsoft.com/office/drawing/2014/main" xmlns="" val="1664306636"/>
                  </a:ext>
                </a:extLst>
              </a:tr>
            </a:tbl>
          </a:graphicData>
        </a:graphic>
      </p:graphicFrame>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xmlns="" id="{CF9B3AFE-BFB2-4547-9111-E8353B740252}"/>
                  </a:ext>
                </a:extLst>
              </p14:cNvPr>
              <p14:cNvContentPartPr/>
              <p14:nvPr/>
            </p14:nvContentPartPr>
            <p14:xfrm>
              <a:off x="9904202" y="4088508"/>
              <a:ext cx="967680" cy="1611720"/>
            </p14:xfrm>
          </p:contentPart>
        </mc:Choice>
        <mc:Fallback xmlns="">
          <p:pic>
            <p:nvPicPr>
              <p:cNvPr id="3" name="Ink 2">
                <a:extLst>
                  <a:ext uri="{FF2B5EF4-FFF2-40B4-BE49-F238E27FC236}">
                    <a16:creationId xmlns:a16="http://schemas.microsoft.com/office/drawing/2014/main" id="{CF9B3AFE-BFB2-4547-9111-E8353B740252}"/>
                  </a:ext>
                </a:extLst>
              </p:cNvPr>
              <p:cNvPicPr/>
              <p:nvPr/>
            </p:nvPicPr>
            <p:blipFill>
              <a:blip r:embed="rId4"/>
              <a:stretch>
                <a:fillRect/>
              </a:stretch>
            </p:blipFill>
            <p:spPr>
              <a:xfrm>
                <a:off x="9850202" y="3980508"/>
                <a:ext cx="1075320" cy="1827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xmlns="" id="{7C99E15B-72A3-40AC-B6B5-F3BB0DE7442D}"/>
                  </a:ext>
                </a:extLst>
              </p14:cNvPr>
              <p14:cNvContentPartPr/>
              <p14:nvPr/>
            </p14:nvContentPartPr>
            <p14:xfrm>
              <a:off x="4607882" y="1645548"/>
              <a:ext cx="699120" cy="2417040"/>
            </p14:xfrm>
          </p:contentPart>
        </mc:Choice>
        <mc:Fallback xmlns="">
          <p:pic>
            <p:nvPicPr>
              <p:cNvPr id="6" name="Ink 5">
                <a:extLst>
                  <a:ext uri="{FF2B5EF4-FFF2-40B4-BE49-F238E27FC236}">
                    <a16:creationId xmlns:a16="http://schemas.microsoft.com/office/drawing/2014/main" id="{7C99E15B-72A3-40AC-B6B5-F3BB0DE7442D}"/>
                  </a:ext>
                </a:extLst>
              </p:cNvPr>
              <p:cNvPicPr/>
              <p:nvPr/>
            </p:nvPicPr>
            <p:blipFill>
              <a:blip r:embed="rId6"/>
              <a:stretch>
                <a:fillRect/>
              </a:stretch>
            </p:blipFill>
            <p:spPr>
              <a:xfrm>
                <a:off x="4553882" y="1537548"/>
                <a:ext cx="806760" cy="26326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 name="Ink 10">
                <a:extLst>
                  <a:ext uri="{FF2B5EF4-FFF2-40B4-BE49-F238E27FC236}">
                    <a16:creationId xmlns:a16="http://schemas.microsoft.com/office/drawing/2014/main" xmlns="" id="{79D9489C-DFE9-4F8F-823E-73E4861B9B66}"/>
                  </a:ext>
                </a:extLst>
              </p14:cNvPr>
              <p14:cNvContentPartPr/>
              <p14:nvPr/>
            </p14:nvContentPartPr>
            <p14:xfrm>
              <a:off x="2098682" y="6745668"/>
              <a:ext cx="360" cy="360"/>
            </p14:xfrm>
          </p:contentPart>
        </mc:Choice>
        <mc:Fallback xmlns="">
          <p:pic>
            <p:nvPicPr>
              <p:cNvPr id="11" name="Ink 10">
                <a:extLst>
                  <a:ext uri="{FF2B5EF4-FFF2-40B4-BE49-F238E27FC236}">
                    <a16:creationId xmlns:a16="http://schemas.microsoft.com/office/drawing/2014/main" id="{79D9489C-DFE9-4F8F-823E-73E4861B9B66}"/>
                  </a:ext>
                </a:extLst>
              </p:cNvPr>
              <p:cNvPicPr/>
              <p:nvPr/>
            </p:nvPicPr>
            <p:blipFill>
              <a:blip r:embed="rId8"/>
              <a:stretch>
                <a:fillRect/>
              </a:stretch>
            </p:blipFill>
            <p:spPr>
              <a:xfrm>
                <a:off x="2089682" y="673666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8" name="Ink 27">
                <a:extLst>
                  <a:ext uri="{FF2B5EF4-FFF2-40B4-BE49-F238E27FC236}">
                    <a16:creationId xmlns:a16="http://schemas.microsoft.com/office/drawing/2014/main" xmlns="" id="{F36DD259-7C7B-4114-AB52-0758194BA607}"/>
                  </a:ext>
                </a:extLst>
              </p14:cNvPr>
              <p14:cNvContentPartPr/>
              <p14:nvPr/>
            </p14:nvContentPartPr>
            <p14:xfrm>
              <a:off x="13656122" y="5231508"/>
              <a:ext cx="360" cy="360"/>
            </p14:xfrm>
          </p:contentPart>
        </mc:Choice>
        <mc:Fallback xmlns="">
          <p:pic>
            <p:nvPicPr>
              <p:cNvPr id="28" name="Ink 27">
                <a:extLst>
                  <a:ext uri="{FF2B5EF4-FFF2-40B4-BE49-F238E27FC236}">
                    <a16:creationId xmlns:a16="http://schemas.microsoft.com/office/drawing/2014/main" id="{F36DD259-7C7B-4114-AB52-0758194BA607}"/>
                  </a:ext>
                </a:extLst>
              </p:cNvPr>
              <p:cNvPicPr/>
              <p:nvPr/>
            </p:nvPicPr>
            <p:blipFill>
              <a:blip r:embed="rId8"/>
              <a:stretch>
                <a:fillRect/>
              </a:stretch>
            </p:blipFill>
            <p:spPr>
              <a:xfrm>
                <a:off x="13647122" y="522250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37" name="Ink 36">
                <a:extLst>
                  <a:ext uri="{FF2B5EF4-FFF2-40B4-BE49-F238E27FC236}">
                    <a16:creationId xmlns:a16="http://schemas.microsoft.com/office/drawing/2014/main" xmlns="" id="{CC1A46D0-7A02-4A83-A587-3D7749596B42}"/>
                  </a:ext>
                </a:extLst>
              </p14:cNvPr>
              <p14:cNvContentPartPr/>
              <p14:nvPr/>
            </p14:nvContentPartPr>
            <p14:xfrm>
              <a:off x="-1214038" y="464748"/>
              <a:ext cx="360" cy="360"/>
            </p14:xfrm>
          </p:contentPart>
        </mc:Choice>
        <mc:Fallback xmlns="">
          <p:pic>
            <p:nvPicPr>
              <p:cNvPr id="37" name="Ink 36">
                <a:extLst>
                  <a:ext uri="{FF2B5EF4-FFF2-40B4-BE49-F238E27FC236}">
                    <a16:creationId xmlns:a16="http://schemas.microsoft.com/office/drawing/2014/main" id="{CC1A46D0-7A02-4A83-A587-3D7749596B42}"/>
                  </a:ext>
                </a:extLst>
              </p:cNvPr>
              <p:cNvPicPr/>
              <p:nvPr/>
            </p:nvPicPr>
            <p:blipFill>
              <a:blip r:embed="rId11"/>
              <a:stretch>
                <a:fillRect/>
              </a:stretch>
            </p:blipFill>
            <p:spPr>
              <a:xfrm>
                <a:off x="-1250038" y="428748"/>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39" name="Ink 38">
                <a:extLst>
                  <a:ext uri="{FF2B5EF4-FFF2-40B4-BE49-F238E27FC236}">
                    <a16:creationId xmlns:a16="http://schemas.microsoft.com/office/drawing/2014/main" xmlns="" id="{7C8E2625-608D-41AB-8BCB-E2685CE4A0BE}"/>
                  </a:ext>
                </a:extLst>
              </p14:cNvPr>
              <p14:cNvContentPartPr/>
              <p14:nvPr/>
            </p14:nvContentPartPr>
            <p14:xfrm>
              <a:off x="4493402" y="5851788"/>
              <a:ext cx="2450520" cy="580320"/>
            </p14:xfrm>
          </p:contentPart>
        </mc:Choice>
        <mc:Fallback xmlns="">
          <p:pic>
            <p:nvPicPr>
              <p:cNvPr id="39" name="Ink 38">
                <a:extLst>
                  <a:ext uri="{FF2B5EF4-FFF2-40B4-BE49-F238E27FC236}">
                    <a16:creationId xmlns:a16="http://schemas.microsoft.com/office/drawing/2014/main" id="{7C8E2625-608D-41AB-8BCB-E2685CE4A0BE}"/>
                  </a:ext>
                </a:extLst>
              </p:cNvPr>
              <p:cNvPicPr/>
              <p:nvPr/>
            </p:nvPicPr>
            <p:blipFill>
              <a:blip r:embed="rId13"/>
              <a:stretch>
                <a:fillRect/>
              </a:stretch>
            </p:blipFill>
            <p:spPr>
              <a:xfrm>
                <a:off x="4475402" y="5833788"/>
                <a:ext cx="2486160" cy="6159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40" name="Ink 39">
                <a:extLst>
                  <a:ext uri="{FF2B5EF4-FFF2-40B4-BE49-F238E27FC236}">
                    <a16:creationId xmlns:a16="http://schemas.microsoft.com/office/drawing/2014/main" xmlns="" id="{123429EC-4595-4692-8352-EEEE31FE2E8F}"/>
                  </a:ext>
                </a:extLst>
              </p14:cNvPr>
              <p14:cNvContentPartPr/>
              <p14:nvPr/>
            </p14:nvContentPartPr>
            <p14:xfrm>
              <a:off x="8259722" y="6685548"/>
              <a:ext cx="360" cy="360"/>
            </p14:xfrm>
          </p:contentPart>
        </mc:Choice>
        <mc:Fallback xmlns="">
          <p:pic>
            <p:nvPicPr>
              <p:cNvPr id="40" name="Ink 39">
                <a:extLst>
                  <a:ext uri="{FF2B5EF4-FFF2-40B4-BE49-F238E27FC236}">
                    <a16:creationId xmlns:a16="http://schemas.microsoft.com/office/drawing/2014/main" id="{123429EC-4595-4692-8352-EEEE31FE2E8F}"/>
                  </a:ext>
                </a:extLst>
              </p:cNvPr>
              <p:cNvPicPr/>
              <p:nvPr/>
            </p:nvPicPr>
            <p:blipFill>
              <a:blip r:embed="rId15"/>
              <a:stretch>
                <a:fillRect/>
              </a:stretch>
            </p:blipFill>
            <p:spPr>
              <a:xfrm>
                <a:off x="8241722" y="6667548"/>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41" name="Ink 40">
                <a:extLst>
                  <a:ext uri="{FF2B5EF4-FFF2-40B4-BE49-F238E27FC236}">
                    <a16:creationId xmlns:a16="http://schemas.microsoft.com/office/drawing/2014/main" xmlns="" id="{3A6CC841-1532-433F-AE81-93D19898C81F}"/>
                  </a:ext>
                </a:extLst>
              </p14:cNvPr>
              <p14:cNvContentPartPr/>
              <p14:nvPr/>
            </p14:nvContentPartPr>
            <p14:xfrm>
              <a:off x="13371362" y="4092468"/>
              <a:ext cx="360" cy="360"/>
            </p14:xfrm>
          </p:contentPart>
        </mc:Choice>
        <mc:Fallback xmlns="">
          <p:pic>
            <p:nvPicPr>
              <p:cNvPr id="41" name="Ink 40">
                <a:extLst>
                  <a:ext uri="{FF2B5EF4-FFF2-40B4-BE49-F238E27FC236}">
                    <a16:creationId xmlns:a16="http://schemas.microsoft.com/office/drawing/2014/main" id="{3A6CC841-1532-433F-AE81-93D19898C81F}"/>
                  </a:ext>
                </a:extLst>
              </p:cNvPr>
              <p:cNvPicPr/>
              <p:nvPr/>
            </p:nvPicPr>
            <p:blipFill>
              <a:blip r:embed="rId15"/>
              <a:stretch>
                <a:fillRect/>
              </a:stretch>
            </p:blipFill>
            <p:spPr>
              <a:xfrm>
                <a:off x="13353362" y="4074468"/>
                <a:ext cx="36000" cy="36000"/>
              </a:xfrm>
              <a:prstGeom prst="rect">
                <a:avLst/>
              </a:prstGeom>
            </p:spPr>
          </p:pic>
        </mc:Fallback>
      </mc:AlternateContent>
    </p:spTree>
    <p:extLst>
      <p:ext uri="{BB962C8B-B14F-4D97-AF65-F5344CB8AC3E}">
        <p14:creationId xmlns:p14="http://schemas.microsoft.com/office/powerpoint/2010/main" val="524076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455333"/>
            <a:ext cx="4904509" cy="2506136"/>
          </a:xfrm>
        </p:spPr>
        <p:txBody>
          <a:bodyPr/>
          <a:lstStyle/>
          <a:p>
            <a:r>
              <a:rPr lang="en-US" b="1" dirty="0"/>
              <a:t>CCPTP Member Programs (</a:t>
            </a:r>
            <a:r>
              <a:rPr lang="en-US" b="1" i="1" dirty="0"/>
              <a:t>N</a:t>
            </a:r>
            <a:r>
              <a:rPr lang="en-US" b="1" dirty="0"/>
              <a:t> = 76)</a:t>
            </a:r>
            <a:br>
              <a:rPr lang="en-US" b="1" dirty="0"/>
            </a:br>
            <a:r>
              <a:rPr lang="en-US" b="1" dirty="0"/>
              <a:t/>
            </a:r>
            <a:br>
              <a:rPr lang="en-US" b="1" dirty="0"/>
            </a:br>
            <a:r>
              <a:rPr lang="en-US" sz="2000" b="1" dirty="0"/>
              <a:t>Complete data (</a:t>
            </a:r>
            <a:r>
              <a:rPr lang="en-US" sz="2000" b="1" i="1" dirty="0"/>
              <a:t>N</a:t>
            </a:r>
            <a:r>
              <a:rPr lang="en-US" sz="2000" b="1" dirty="0"/>
              <a:t> = 71)</a:t>
            </a:r>
          </a:p>
        </p:txBody>
      </p:sp>
      <p:graphicFrame>
        <p:nvGraphicFramePr>
          <p:cNvPr id="4" name="Table 3">
            <a:extLst>
              <a:ext uri="{FF2B5EF4-FFF2-40B4-BE49-F238E27FC236}">
                <a16:creationId xmlns:a16="http://schemas.microsoft.com/office/drawing/2014/main" xmlns="" id="{A4C9EBD3-0310-8348-AFAC-994050DA8514}"/>
              </a:ext>
            </a:extLst>
          </p:cNvPr>
          <p:cNvGraphicFramePr>
            <a:graphicFrameLocks noGrp="1"/>
          </p:cNvGraphicFramePr>
          <p:nvPr>
            <p:extLst>
              <p:ext uri="{D42A27DB-BD31-4B8C-83A1-F6EECF244321}">
                <p14:modId xmlns:p14="http://schemas.microsoft.com/office/powerpoint/2010/main" val="2518227497"/>
              </p:ext>
            </p:extLst>
          </p:nvPr>
        </p:nvGraphicFramePr>
        <p:xfrm>
          <a:off x="6865496" y="2233534"/>
          <a:ext cx="4564504" cy="2958652"/>
        </p:xfrm>
        <a:graphic>
          <a:graphicData uri="http://schemas.openxmlformats.org/drawingml/2006/table">
            <a:tbl>
              <a:tblPr firstRow="1" bandRow="1">
                <a:tableStyleId>{5C22544A-7EE6-4342-B048-85BDC9FD1C3A}</a:tableStyleId>
              </a:tblPr>
              <a:tblGrid>
                <a:gridCol w="2668221">
                  <a:extLst>
                    <a:ext uri="{9D8B030D-6E8A-4147-A177-3AD203B41FA5}">
                      <a16:colId xmlns:a16="http://schemas.microsoft.com/office/drawing/2014/main" xmlns="" val="2290924003"/>
                    </a:ext>
                  </a:extLst>
                </a:gridCol>
                <a:gridCol w="1896283">
                  <a:extLst>
                    <a:ext uri="{9D8B030D-6E8A-4147-A177-3AD203B41FA5}">
                      <a16:colId xmlns:a16="http://schemas.microsoft.com/office/drawing/2014/main" xmlns="" val="2112987668"/>
                    </a:ext>
                  </a:extLst>
                </a:gridCol>
              </a:tblGrid>
              <a:tr h="636672">
                <a:tc>
                  <a:txBody>
                    <a:bodyPr/>
                    <a:lstStyle/>
                    <a:p>
                      <a:r>
                        <a:rPr lang="en-US" sz="2800" b="1" dirty="0"/>
                        <a:t>Accreditation</a:t>
                      </a:r>
                    </a:p>
                  </a:txBody>
                  <a:tcPr/>
                </a:tc>
                <a:tc>
                  <a:txBody>
                    <a:bodyPr/>
                    <a:lstStyle/>
                    <a:p>
                      <a:r>
                        <a:rPr lang="en-US" sz="2800" b="1" dirty="0"/>
                        <a:t>% Yes</a:t>
                      </a:r>
                    </a:p>
                  </a:txBody>
                  <a:tcPr/>
                </a:tc>
                <a:extLst>
                  <a:ext uri="{0D108BD9-81ED-4DB2-BD59-A6C34878D82A}">
                    <a16:rowId xmlns:a16="http://schemas.microsoft.com/office/drawing/2014/main" xmlns="" val="1315665739"/>
                  </a:ext>
                </a:extLst>
              </a:tr>
              <a:tr h="1160990">
                <a:tc>
                  <a:txBody>
                    <a:bodyPr/>
                    <a:lstStyle/>
                    <a:p>
                      <a:r>
                        <a:rPr lang="en-US" sz="2800" b="1" dirty="0"/>
                        <a:t>APA Accredited</a:t>
                      </a:r>
                    </a:p>
                  </a:txBody>
                  <a:tcPr/>
                </a:tc>
                <a:tc>
                  <a:txBody>
                    <a:bodyPr/>
                    <a:lstStyle/>
                    <a:p>
                      <a:r>
                        <a:rPr lang="en-US" sz="2800" b="1" dirty="0"/>
                        <a:t>95%*</a:t>
                      </a:r>
                    </a:p>
                  </a:txBody>
                  <a:tcPr/>
                </a:tc>
                <a:extLst>
                  <a:ext uri="{0D108BD9-81ED-4DB2-BD59-A6C34878D82A}">
                    <a16:rowId xmlns:a16="http://schemas.microsoft.com/office/drawing/2014/main" xmlns="" val="1636908063"/>
                  </a:ext>
                </a:extLst>
              </a:tr>
              <a:tr h="1160990">
                <a:tc>
                  <a:txBody>
                    <a:bodyPr/>
                    <a:lstStyle/>
                    <a:p>
                      <a:r>
                        <a:rPr lang="en-US" sz="2800" b="1" dirty="0"/>
                        <a:t>CPA Accredited</a:t>
                      </a:r>
                    </a:p>
                  </a:txBody>
                  <a:tcPr/>
                </a:tc>
                <a:tc>
                  <a:txBody>
                    <a:bodyPr/>
                    <a:lstStyle/>
                    <a:p>
                      <a:r>
                        <a:rPr lang="en-US" sz="2800" b="1" dirty="0"/>
                        <a:t>0%</a:t>
                      </a:r>
                    </a:p>
                  </a:txBody>
                  <a:tcPr/>
                </a:tc>
                <a:extLst>
                  <a:ext uri="{0D108BD9-81ED-4DB2-BD59-A6C34878D82A}">
                    <a16:rowId xmlns:a16="http://schemas.microsoft.com/office/drawing/2014/main" xmlns="" val="3876811267"/>
                  </a:ext>
                </a:extLst>
              </a:tr>
            </a:tbl>
          </a:graphicData>
        </a:graphic>
      </p:graphicFrame>
      <p:sp>
        <p:nvSpPr>
          <p:cNvPr id="3" name="TextBox 2">
            <a:extLst>
              <a:ext uri="{FF2B5EF4-FFF2-40B4-BE49-F238E27FC236}">
                <a16:creationId xmlns:a16="http://schemas.microsoft.com/office/drawing/2014/main" xmlns="" id="{A126A4DF-A97B-4DBA-BB7A-CC6EAF5CF81F}"/>
              </a:ext>
            </a:extLst>
          </p:cNvPr>
          <p:cNvSpPr txBox="1"/>
          <p:nvPr/>
        </p:nvSpPr>
        <p:spPr>
          <a:xfrm>
            <a:off x="7015163" y="5357813"/>
            <a:ext cx="3800476" cy="707886"/>
          </a:xfrm>
          <a:prstGeom prst="rect">
            <a:avLst/>
          </a:prstGeom>
          <a:noFill/>
        </p:spPr>
        <p:txBody>
          <a:bodyPr wrap="square" rtlCol="0">
            <a:spAutoFit/>
          </a:bodyPr>
          <a:lstStyle/>
          <a:p>
            <a:r>
              <a:rPr lang="en-US" sz="2000" b="1" dirty="0"/>
              <a:t>*4 programs are planning to seek accreditation</a:t>
            </a:r>
          </a:p>
        </p:txBody>
      </p:sp>
    </p:spTree>
    <p:extLst>
      <p:ext uri="{BB962C8B-B14F-4D97-AF65-F5344CB8AC3E}">
        <p14:creationId xmlns:p14="http://schemas.microsoft.com/office/powerpoint/2010/main" val="314144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555AAE-E83E-9D4F-87B3-CFE098FAD010}"/>
              </a:ext>
            </a:extLst>
          </p:cNvPr>
          <p:cNvSpPr>
            <a:spLocks noGrp="1"/>
          </p:cNvSpPr>
          <p:nvPr>
            <p:ph type="title"/>
          </p:nvPr>
        </p:nvSpPr>
        <p:spPr>
          <a:xfrm>
            <a:off x="762000" y="731519"/>
            <a:ext cx="4989957" cy="696125"/>
          </a:xfrm>
        </p:spPr>
        <p:txBody>
          <a:bodyPr>
            <a:normAutofit fontScale="90000"/>
          </a:bodyPr>
          <a:lstStyle/>
          <a:p>
            <a:r>
              <a:rPr lang="en-US" dirty="0"/>
              <a:t>Faculty Fun(ding) Facts</a:t>
            </a:r>
          </a:p>
        </p:txBody>
      </p:sp>
      <p:sp>
        <p:nvSpPr>
          <p:cNvPr id="4" name="Text Placeholder 3">
            <a:extLst>
              <a:ext uri="{FF2B5EF4-FFF2-40B4-BE49-F238E27FC236}">
                <a16:creationId xmlns:a16="http://schemas.microsoft.com/office/drawing/2014/main" xmlns="" id="{3BDAE04D-34E5-7846-BC0A-1A840E7F6FD4}"/>
              </a:ext>
            </a:extLst>
          </p:cNvPr>
          <p:cNvSpPr>
            <a:spLocks noGrp="1"/>
          </p:cNvSpPr>
          <p:nvPr>
            <p:ph type="body" sz="half" idx="2"/>
          </p:nvPr>
        </p:nvSpPr>
        <p:spPr>
          <a:xfrm>
            <a:off x="653142" y="2211184"/>
            <a:ext cx="6220044" cy="3249815"/>
          </a:xfrm>
        </p:spPr>
        <p:txBody>
          <a:bodyPr>
            <a:noAutofit/>
          </a:bodyPr>
          <a:lstStyle/>
          <a:p>
            <a:pPr marL="285750" indent="-285750" algn="l">
              <a:buFont typeface="Arial" panose="020B0604020202020204" pitchFamily="34" charset="0"/>
              <a:buChar char="•"/>
            </a:pPr>
            <a:r>
              <a:rPr lang="en-US" sz="2400" dirty="0">
                <a:solidFill>
                  <a:srgbClr val="FFFF00"/>
                </a:solidFill>
              </a:rPr>
              <a:t>99% Travel</a:t>
            </a:r>
          </a:p>
          <a:p>
            <a:pPr marL="285750" indent="-285750" algn="l">
              <a:buFont typeface="Arial" panose="020B0604020202020204" pitchFamily="34" charset="0"/>
              <a:buChar char="•"/>
            </a:pPr>
            <a:r>
              <a:rPr lang="en-US" sz="2400" dirty="0">
                <a:solidFill>
                  <a:srgbClr val="FFFF00"/>
                </a:solidFill>
              </a:rPr>
              <a:t>25% Professional Memberships</a:t>
            </a:r>
          </a:p>
          <a:p>
            <a:pPr marL="285750" indent="-285750" algn="l">
              <a:buFont typeface="Arial" panose="020B0604020202020204" pitchFamily="34" charset="0"/>
              <a:buChar char="•"/>
            </a:pPr>
            <a:r>
              <a:rPr lang="en-US" sz="2400" dirty="0">
                <a:solidFill>
                  <a:srgbClr val="FFFF00"/>
                </a:solidFill>
              </a:rPr>
              <a:t>36% CEUs/</a:t>
            </a:r>
            <a:br>
              <a:rPr lang="en-US" sz="2400" dirty="0">
                <a:solidFill>
                  <a:srgbClr val="FFFF00"/>
                </a:solidFill>
              </a:rPr>
            </a:br>
            <a:r>
              <a:rPr lang="en-US" sz="2400" dirty="0">
                <a:solidFill>
                  <a:srgbClr val="FFFF00"/>
                </a:solidFill>
              </a:rPr>
              <a:t>Professional Development</a:t>
            </a:r>
          </a:p>
          <a:p>
            <a:pPr marL="285750" indent="-285750" algn="l">
              <a:buFont typeface="Arial" panose="020B0604020202020204" pitchFamily="34" charset="0"/>
              <a:buChar char="•"/>
            </a:pPr>
            <a:r>
              <a:rPr lang="en-US" sz="2400" dirty="0">
                <a:solidFill>
                  <a:srgbClr val="FFFF00"/>
                </a:solidFill>
              </a:rPr>
              <a:t>22% Licensure Fees</a:t>
            </a:r>
          </a:p>
        </p:txBody>
      </p:sp>
      <p:sp>
        <p:nvSpPr>
          <p:cNvPr id="6" name="TextBox 5">
            <a:extLst>
              <a:ext uri="{FF2B5EF4-FFF2-40B4-BE49-F238E27FC236}">
                <a16:creationId xmlns:a16="http://schemas.microsoft.com/office/drawing/2014/main" xmlns="" id="{94F81569-804D-A74F-9E0D-E7AAFC3E762F}"/>
              </a:ext>
            </a:extLst>
          </p:cNvPr>
          <p:cNvSpPr txBox="1"/>
          <p:nvPr/>
        </p:nvSpPr>
        <p:spPr>
          <a:xfrm>
            <a:off x="6261442" y="2211185"/>
            <a:ext cx="5678043" cy="2585323"/>
          </a:xfrm>
          <a:prstGeom prst="rect">
            <a:avLst/>
          </a:prstGeom>
          <a:noFill/>
        </p:spPr>
        <p:txBody>
          <a:bodyPr wrap="square" rtlCol="0" anchor="t">
            <a:spAutoFit/>
          </a:bodyPr>
          <a:lstStyle/>
          <a:p>
            <a:pPr marL="285750" indent="-285750">
              <a:buFont typeface="Arial" panose="020B0604020202020204" pitchFamily="34" charset="0"/>
              <a:buChar char="•"/>
            </a:pPr>
            <a:r>
              <a:rPr lang="en-US" sz="2400" b="1" dirty="0"/>
              <a:t>38%  receive teaching credit for offering supervision</a:t>
            </a:r>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b="1" dirty="0"/>
              <a:t>26% receive teaching credit for serving as a research mentor</a:t>
            </a:r>
          </a:p>
          <a:p>
            <a:pPr algn="ctr"/>
            <a:endParaRPr lang="en-US" dirty="0"/>
          </a:p>
        </p:txBody>
      </p:sp>
    </p:spTree>
    <p:extLst>
      <p:ext uri="{BB962C8B-B14F-4D97-AF65-F5344CB8AC3E}">
        <p14:creationId xmlns:p14="http://schemas.microsoft.com/office/powerpoint/2010/main" val="3365341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xmlns="" id="{F9629219-C9BD-0E43-A7C5-C9EAE31468A1}"/>
              </a:ext>
            </a:extLst>
          </p:cNvPr>
          <p:cNvGraphicFramePr>
            <a:graphicFrameLocks noGrp="1"/>
          </p:cNvGraphicFramePr>
          <p:nvPr>
            <p:extLst>
              <p:ext uri="{D42A27DB-BD31-4B8C-83A1-F6EECF244321}">
                <p14:modId xmlns:p14="http://schemas.microsoft.com/office/powerpoint/2010/main" val="106554957"/>
              </p:ext>
            </p:extLst>
          </p:nvPr>
        </p:nvGraphicFramePr>
        <p:xfrm>
          <a:off x="6096000" y="2407920"/>
          <a:ext cx="5855038" cy="2590799"/>
        </p:xfrm>
        <a:graphic>
          <a:graphicData uri="http://schemas.openxmlformats.org/drawingml/2006/table">
            <a:tbl>
              <a:tblPr firstRow="1" bandRow="1">
                <a:tableStyleId>{7DF18680-E054-41AD-8BC1-D1AEF772440D}</a:tableStyleId>
              </a:tblPr>
              <a:tblGrid>
                <a:gridCol w="2655554">
                  <a:extLst>
                    <a:ext uri="{9D8B030D-6E8A-4147-A177-3AD203B41FA5}">
                      <a16:colId xmlns:a16="http://schemas.microsoft.com/office/drawing/2014/main" xmlns="" val="2999599731"/>
                    </a:ext>
                  </a:extLst>
                </a:gridCol>
                <a:gridCol w="1433380">
                  <a:extLst>
                    <a:ext uri="{9D8B030D-6E8A-4147-A177-3AD203B41FA5}">
                      <a16:colId xmlns:a16="http://schemas.microsoft.com/office/drawing/2014/main" xmlns="" val="3568111739"/>
                    </a:ext>
                  </a:extLst>
                </a:gridCol>
                <a:gridCol w="603568">
                  <a:extLst>
                    <a:ext uri="{9D8B030D-6E8A-4147-A177-3AD203B41FA5}">
                      <a16:colId xmlns:a16="http://schemas.microsoft.com/office/drawing/2014/main" xmlns="" val="3651760878"/>
                    </a:ext>
                  </a:extLst>
                </a:gridCol>
                <a:gridCol w="1162536">
                  <a:extLst>
                    <a:ext uri="{9D8B030D-6E8A-4147-A177-3AD203B41FA5}">
                      <a16:colId xmlns:a16="http://schemas.microsoft.com/office/drawing/2014/main" xmlns="" val="1936650487"/>
                    </a:ext>
                  </a:extLst>
                </a:gridCol>
              </a:tblGrid>
              <a:tr h="1194030">
                <a:tc>
                  <a:txBody>
                    <a:bodyPr/>
                    <a:lstStyle/>
                    <a:p>
                      <a:endParaRPr lang="en-US" sz="2400" dirty="0"/>
                    </a:p>
                  </a:txBody>
                  <a:tcPr/>
                </a:tc>
                <a:tc>
                  <a:txBody>
                    <a:bodyPr/>
                    <a:lstStyle/>
                    <a:p>
                      <a:r>
                        <a:rPr lang="en-US" sz="2400" dirty="0"/>
                        <a:t>Median</a:t>
                      </a:r>
                    </a:p>
                  </a:txBody>
                  <a:tcPr/>
                </a:tc>
                <a:tc>
                  <a:txBody>
                    <a:bodyPr/>
                    <a:lstStyle/>
                    <a:p>
                      <a:r>
                        <a:rPr lang="en-US" sz="2400" dirty="0"/>
                        <a:t>SD</a:t>
                      </a:r>
                    </a:p>
                  </a:txBody>
                  <a:tcPr/>
                </a:tc>
                <a:tc>
                  <a:txBody>
                    <a:bodyPr/>
                    <a:lstStyle/>
                    <a:p>
                      <a:r>
                        <a:rPr lang="en-US" sz="2400" dirty="0"/>
                        <a:t>Range</a:t>
                      </a:r>
                    </a:p>
                  </a:txBody>
                  <a:tcPr/>
                </a:tc>
                <a:extLst>
                  <a:ext uri="{0D108BD9-81ED-4DB2-BD59-A6C34878D82A}">
                    <a16:rowId xmlns:a16="http://schemas.microsoft.com/office/drawing/2014/main" xmlns="" val="3633070630"/>
                  </a:ext>
                </a:extLst>
              </a:tr>
              <a:tr h="704990">
                <a:tc>
                  <a:txBody>
                    <a:bodyPr/>
                    <a:lstStyle/>
                    <a:p>
                      <a:r>
                        <a:rPr lang="en-US" sz="2400" b="1" dirty="0"/>
                        <a:t>R1 (</a:t>
                      </a:r>
                      <a:r>
                        <a:rPr lang="en-US" sz="2400" b="1" i="1" dirty="0"/>
                        <a:t>N</a:t>
                      </a:r>
                      <a:r>
                        <a:rPr lang="en-US" sz="2400" b="1" dirty="0"/>
                        <a:t>= 36)</a:t>
                      </a:r>
                    </a:p>
                  </a:txBody>
                  <a:tcPr/>
                </a:tc>
                <a:tc>
                  <a:txBody>
                    <a:bodyPr/>
                    <a:lstStyle/>
                    <a:p>
                      <a:pPr algn="ctr"/>
                      <a:r>
                        <a:rPr lang="en-US" sz="2400" b="1" dirty="0"/>
                        <a:t>4</a:t>
                      </a:r>
                    </a:p>
                  </a:txBody>
                  <a:tcPr/>
                </a:tc>
                <a:tc>
                  <a:txBody>
                    <a:bodyPr/>
                    <a:lstStyle/>
                    <a:p>
                      <a:pPr algn="ctr"/>
                      <a:r>
                        <a:rPr lang="en-US" sz="2400" dirty="0"/>
                        <a:t>1</a:t>
                      </a:r>
                    </a:p>
                  </a:txBody>
                  <a:tcPr/>
                </a:tc>
                <a:tc>
                  <a:txBody>
                    <a:bodyPr/>
                    <a:lstStyle/>
                    <a:p>
                      <a:pPr algn="ctr"/>
                      <a:r>
                        <a:rPr lang="en-US" sz="2400" dirty="0"/>
                        <a:t>3 - 8</a:t>
                      </a:r>
                    </a:p>
                  </a:txBody>
                  <a:tcPr/>
                </a:tc>
                <a:extLst>
                  <a:ext uri="{0D108BD9-81ED-4DB2-BD59-A6C34878D82A}">
                    <a16:rowId xmlns:a16="http://schemas.microsoft.com/office/drawing/2014/main" xmlns="" val="2406334680"/>
                  </a:ext>
                </a:extLst>
              </a:tr>
              <a:tr h="691779">
                <a:tc>
                  <a:txBody>
                    <a:bodyPr/>
                    <a:lstStyle/>
                    <a:p>
                      <a:r>
                        <a:rPr lang="en-US" sz="2400" b="1" dirty="0"/>
                        <a:t>Other (</a:t>
                      </a:r>
                      <a:r>
                        <a:rPr lang="en-US" sz="2400" b="1" i="1" dirty="0"/>
                        <a:t>N</a:t>
                      </a:r>
                      <a:r>
                        <a:rPr lang="en-US" sz="2400" b="1" dirty="0"/>
                        <a:t> = 35)</a:t>
                      </a:r>
                    </a:p>
                  </a:txBody>
                  <a:tcPr/>
                </a:tc>
                <a:tc>
                  <a:txBody>
                    <a:bodyPr/>
                    <a:lstStyle/>
                    <a:p>
                      <a:pPr algn="ctr"/>
                      <a:r>
                        <a:rPr lang="en-US" sz="2400" b="1" dirty="0"/>
                        <a:t>5</a:t>
                      </a:r>
                    </a:p>
                  </a:txBody>
                  <a:tcPr/>
                </a:tc>
                <a:tc>
                  <a:txBody>
                    <a:bodyPr/>
                    <a:lstStyle/>
                    <a:p>
                      <a:pPr algn="ctr"/>
                      <a:r>
                        <a:rPr lang="en-US" sz="2400" dirty="0"/>
                        <a:t>1</a:t>
                      </a:r>
                    </a:p>
                  </a:txBody>
                  <a:tcPr/>
                </a:tc>
                <a:tc>
                  <a:txBody>
                    <a:bodyPr/>
                    <a:lstStyle/>
                    <a:p>
                      <a:pPr algn="ctr"/>
                      <a:r>
                        <a:rPr lang="en-US" sz="2400" dirty="0"/>
                        <a:t>3 - 8</a:t>
                      </a:r>
                    </a:p>
                  </a:txBody>
                  <a:tcPr/>
                </a:tc>
                <a:extLst>
                  <a:ext uri="{0D108BD9-81ED-4DB2-BD59-A6C34878D82A}">
                    <a16:rowId xmlns:a16="http://schemas.microsoft.com/office/drawing/2014/main" xmlns="" val="2248040536"/>
                  </a:ext>
                </a:extLst>
              </a:tr>
            </a:tbl>
          </a:graphicData>
        </a:graphic>
      </p:graphicFrame>
      <p:sp>
        <p:nvSpPr>
          <p:cNvPr id="8" name="TextBox 7">
            <a:extLst>
              <a:ext uri="{FF2B5EF4-FFF2-40B4-BE49-F238E27FC236}">
                <a16:creationId xmlns:a16="http://schemas.microsoft.com/office/drawing/2014/main" xmlns="" id="{266E95AB-0CF9-314C-87B9-7404B5B40423}"/>
              </a:ext>
            </a:extLst>
          </p:cNvPr>
          <p:cNvSpPr txBox="1"/>
          <p:nvPr/>
        </p:nvSpPr>
        <p:spPr>
          <a:xfrm>
            <a:off x="6461760" y="1694065"/>
            <a:ext cx="5579495" cy="584775"/>
          </a:xfrm>
          <a:prstGeom prst="rect">
            <a:avLst/>
          </a:prstGeom>
          <a:noFill/>
        </p:spPr>
        <p:txBody>
          <a:bodyPr wrap="square" rtlCol="0">
            <a:spAutoFit/>
          </a:bodyPr>
          <a:lstStyle/>
          <a:p>
            <a:r>
              <a:rPr lang="en-US" sz="3200" b="1" dirty="0"/>
              <a:t>Teaching Load</a:t>
            </a:r>
          </a:p>
        </p:txBody>
      </p:sp>
      <p:sp>
        <p:nvSpPr>
          <p:cNvPr id="2" name="TextBox 1">
            <a:extLst>
              <a:ext uri="{FF2B5EF4-FFF2-40B4-BE49-F238E27FC236}">
                <a16:creationId xmlns:a16="http://schemas.microsoft.com/office/drawing/2014/main" xmlns="" id="{01148BF2-1D8B-4DB5-9697-02F929E8343A}"/>
              </a:ext>
            </a:extLst>
          </p:cNvPr>
          <p:cNvSpPr txBox="1"/>
          <p:nvPr/>
        </p:nvSpPr>
        <p:spPr>
          <a:xfrm>
            <a:off x="685800" y="1005840"/>
            <a:ext cx="4495800" cy="4739759"/>
          </a:xfrm>
          <a:prstGeom prst="rect">
            <a:avLst/>
          </a:prstGeom>
          <a:noFill/>
        </p:spPr>
        <p:txBody>
          <a:bodyPr wrap="square" rtlCol="0">
            <a:spAutoFit/>
          </a:bodyPr>
          <a:lstStyle/>
          <a:p>
            <a:r>
              <a:rPr lang="en-US" sz="3200" b="1" dirty="0">
                <a:solidFill>
                  <a:schemeClr val="bg1"/>
                </a:solidFill>
              </a:rPr>
              <a:t>Fun Fact</a:t>
            </a:r>
            <a:endParaRPr lang="en-US" sz="3200" dirty="0">
              <a:solidFill>
                <a:schemeClr val="bg1"/>
              </a:solidFill>
            </a:endParaRPr>
          </a:p>
          <a:p>
            <a:endParaRPr lang="en-US" sz="2800" dirty="0">
              <a:solidFill>
                <a:schemeClr val="bg1"/>
              </a:solidFill>
            </a:endParaRPr>
          </a:p>
          <a:p>
            <a:r>
              <a:rPr lang="en-US" sz="2800" b="1" dirty="0">
                <a:solidFill>
                  <a:schemeClr val="bg1"/>
                </a:solidFill>
              </a:rPr>
              <a:t>Counseling Psychology</a:t>
            </a:r>
          </a:p>
          <a:p>
            <a:r>
              <a:rPr lang="en-US" sz="2800" b="1" dirty="0">
                <a:solidFill>
                  <a:schemeClr val="bg1"/>
                </a:solidFill>
              </a:rPr>
              <a:t>Faculty Meetings per academic year</a:t>
            </a:r>
          </a:p>
          <a:p>
            <a:endParaRPr lang="en-US" sz="2800" dirty="0">
              <a:solidFill>
                <a:schemeClr val="bg1"/>
              </a:solidFill>
            </a:endParaRPr>
          </a:p>
          <a:p>
            <a:endParaRPr lang="en-US" sz="2800" dirty="0">
              <a:solidFill>
                <a:schemeClr val="bg1"/>
              </a:solidFill>
            </a:endParaRPr>
          </a:p>
          <a:p>
            <a:r>
              <a:rPr lang="en-US" sz="2800" dirty="0">
                <a:solidFill>
                  <a:schemeClr val="bg1"/>
                </a:solidFill>
              </a:rPr>
              <a:t>Range 3-32</a:t>
            </a:r>
          </a:p>
          <a:p>
            <a:r>
              <a:rPr lang="en-US" sz="2800" dirty="0">
                <a:solidFill>
                  <a:schemeClr val="bg1"/>
                </a:solidFill>
              </a:rPr>
              <a:t>Mean = 13 </a:t>
            </a:r>
          </a:p>
          <a:p>
            <a:r>
              <a:rPr lang="en-US" sz="2800" dirty="0">
                <a:solidFill>
                  <a:schemeClr val="bg1"/>
                </a:solidFill>
              </a:rPr>
              <a:t>Median =10; SD = 6; </a:t>
            </a:r>
          </a:p>
          <a:p>
            <a:endParaRPr lang="en-US" dirty="0">
              <a:solidFill>
                <a:schemeClr val="bg1"/>
              </a:solidFill>
            </a:endParaRPr>
          </a:p>
        </p:txBody>
      </p:sp>
    </p:spTree>
    <p:extLst>
      <p:ext uri="{BB962C8B-B14F-4D97-AF65-F5344CB8AC3E}">
        <p14:creationId xmlns:p14="http://schemas.microsoft.com/office/powerpoint/2010/main" val="3184225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7AEC7C-EC35-684C-B2AE-9888E7D05394}"/>
              </a:ext>
            </a:extLst>
          </p:cNvPr>
          <p:cNvSpPr>
            <a:spLocks noGrp="1"/>
          </p:cNvSpPr>
          <p:nvPr>
            <p:ph type="title"/>
          </p:nvPr>
        </p:nvSpPr>
        <p:spPr>
          <a:xfrm>
            <a:off x="1154954" y="973668"/>
            <a:ext cx="8872966" cy="992292"/>
          </a:xfrm>
        </p:spPr>
        <p:txBody>
          <a:bodyPr/>
          <a:lstStyle/>
          <a:p>
            <a:r>
              <a:rPr lang="en-US" sz="4000" dirty="0"/>
              <a:t>How many grants in the past 5 years have your faculty received?</a:t>
            </a:r>
          </a:p>
        </p:txBody>
      </p:sp>
      <p:sp>
        <p:nvSpPr>
          <p:cNvPr id="3" name="Text Placeholder 2">
            <a:extLst>
              <a:ext uri="{FF2B5EF4-FFF2-40B4-BE49-F238E27FC236}">
                <a16:creationId xmlns:a16="http://schemas.microsoft.com/office/drawing/2014/main" xmlns="" id="{BB4AE324-79CD-9141-9E3E-7F31C99EAB08}"/>
              </a:ext>
            </a:extLst>
          </p:cNvPr>
          <p:cNvSpPr>
            <a:spLocks noGrp="1"/>
          </p:cNvSpPr>
          <p:nvPr>
            <p:ph type="body" idx="1"/>
          </p:nvPr>
        </p:nvSpPr>
        <p:spPr/>
        <p:txBody>
          <a:bodyPr/>
          <a:lstStyle/>
          <a:p>
            <a:r>
              <a:rPr lang="en-US" dirty="0">
                <a:solidFill>
                  <a:schemeClr val="tx1"/>
                </a:solidFill>
              </a:rPr>
              <a:t>Grants</a:t>
            </a:r>
          </a:p>
        </p:txBody>
      </p:sp>
      <p:graphicFrame>
        <p:nvGraphicFramePr>
          <p:cNvPr id="7" name="Content Placeholder 6">
            <a:extLst>
              <a:ext uri="{FF2B5EF4-FFF2-40B4-BE49-F238E27FC236}">
                <a16:creationId xmlns:a16="http://schemas.microsoft.com/office/drawing/2014/main" xmlns="" id="{E25663C6-D1DF-5440-BB21-7E5E383AE359}"/>
              </a:ext>
            </a:extLst>
          </p:cNvPr>
          <p:cNvGraphicFramePr>
            <a:graphicFrameLocks noGrp="1"/>
          </p:cNvGraphicFramePr>
          <p:nvPr>
            <p:ph sz="half" idx="2"/>
            <p:extLst>
              <p:ext uri="{D42A27DB-BD31-4B8C-83A1-F6EECF244321}">
                <p14:modId xmlns:p14="http://schemas.microsoft.com/office/powerpoint/2010/main" val="2758317094"/>
              </p:ext>
            </p:extLst>
          </p:nvPr>
        </p:nvGraphicFramePr>
        <p:xfrm>
          <a:off x="6178039" y="3234795"/>
          <a:ext cx="4718049" cy="2373766"/>
        </p:xfrm>
        <a:graphic>
          <a:graphicData uri="http://schemas.openxmlformats.org/drawingml/2006/table">
            <a:tbl>
              <a:tblPr firstRow="1" bandRow="1">
                <a:tableStyleId>{7DF18680-E054-41AD-8BC1-D1AEF772440D}</a:tableStyleId>
              </a:tblPr>
              <a:tblGrid>
                <a:gridCol w="1572683">
                  <a:extLst>
                    <a:ext uri="{9D8B030D-6E8A-4147-A177-3AD203B41FA5}">
                      <a16:colId xmlns:a16="http://schemas.microsoft.com/office/drawing/2014/main" xmlns="" val="3021352674"/>
                    </a:ext>
                  </a:extLst>
                </a:gridCol>
                <a:gridCol w="1572683">
                  <a:extLst>
                    <a:ext uri="{9D8B030D-6E8A-4147-A177-3AD203B41FA5}">
                      <a16:colId xmlns:a16="http://schemas.microsoft.com/office/drawing/2014/main" xmlns="" val="1644401881"/>
                    </a:ext>
                  </a:extLst>
                </a:gridCol>
                <a:gridCol w="1572683">
                  <a:extLst>
                    <a:ext uri="{9D8B030D-6E8A-4147-A177-3AD203B41FA5}">
                      <a16:colId xmlns:a16="http://schemas.microsoft.com/office/drawing/2014/main" xmlns="" val="1908228293"/>
                    </a:ext>
                  </a:extLst>
                </a:gridCol>
              </a:tblGrid>
              <a:tr h="533184">
                <a:tc>
                  <a:txBody>
                    <a:bodyPr/>
                    <a:lstStyle/>
                    <a:p>
                      <a:endParaRPr lang="en-US" dirty="0"/>
                    </a:p>
                  </a:txBody>
                  <a:tcPr/>
                </a:tc>
                <a:tc>
                  <a:txBody>
                    <a:bodyPr/>
                    <a:lstStyle/>
                    <a:p>
                      <a:r>
                        <a:rPr lang="en-US" dirty="0"/>
                        <a:t>Median</a:t>
                      </a:r>
                    </a:p>
                  </a:txBody>
                  <a:tcPr/>
                </a:tc>
                <a:tc>
                  <a:txBody>
                    <a:bodyPr/>
                    <a:lstStyle/>
                    <a:p>
                      <a:r>
                        <a:rPr lang="en-US" dirty="0"/>
                        <a:t>Range</a:t>
                      </a:r>
                    </a:p>
                  </a:txBody>
                  <a:tcPr/>
                </a:tc>
                <a:extLst>
                  <a:ext uri="{0D108BD9-81ED-4DB2-BD59-A6C34878D82A}">
                    <a16:rowId xmlns:a16="http://schemas.microsoft.com/office/drawing/2014/main" xmlns="" val="2991433022"/>
                  </a:ext>
                </a:extLst>
              </a:tr>
              <a:tr h="920291">
                <a:tc>
                  <a:txBody>
                    <a:bodyPr/>
                    <a:lstStyle/>
                    <a:p>
                      <a:r>
                        <a:rPr lang="en-US" b="1" dirty="0"/>
                        <a:t>R1</a:t>
                      </a:r>
                    </a:p>
                  </a:txBody>
                  <a:tcPr/>
                </a:tc>
                <a:tc>
                  <a:txBody>
                    <a:bodyPr/>
                    <a:lstStyle/>
                    <a:p>
                      <a:r>
                        <a:rPr lang="en-US" dirty="0"/>
                        <a:t>500,000-999,999</a:t>
                      </a:r>
                    </a:p>
                  </a:txBody>
                  <a:tcPr/>
                </a:tc>
                <a:tc>
                  <a:txBody>
                    <a:bodyPr/>
                    <a:lstStyle/>
                    <a:p>
                      <a:r>
                        <a:rPr lang="en-US" dirty="0"/>
                        <a:t>5,000-1,000,000 +</a:t>
                      </a:r>
                    </a:p>
                  </a:txBody>
                  <a:tcPr/>
                </a:tc>
                <a:extLst>
                  <a:ext uri="{0D108BD9-81ED-4DB2-BD59-A6C34878D82A}">
                    <a16:rowId xmlns:a16="http://schemas.microsoft.com/office/drawing/2014/main" xmlns="" val="878806086"/>
                  </a:ext>
                </a:extLst>
              </a:tr>
              <a:tr h="920291">
                <a:tc>
                  <a:txBody>
                    <a:bodyPr/>
                    <a:lstStyle/>
                    <a:p>
                      <a:r>
                        <a:rPr lang="en-US" b="1" dirty="0"/>
                        <a:t>Other</a:t>
                      </a:r>
                    </a:p>
                  </a:txBody>
                  <a:tcPr/>
                </a:tc>
                <a:tc>
                  <a:txBody>
                    <a:bodyPr/>
                    <a:lstStyle/>
                    <a:p>
                      <a:r>
                        <a:rPr lang="en-US" dirty="0"/>
                        <a:t>100,000-249,000</a:t>
                      </a:r>
                    </a:p>
                  </a:txBody>
                  <a:tcPr/>
                </a:tc>
                <a:tc>
                  <a:txBody>
                    <a:bodyPr/>
                    <a:lstStyle/>
                    <a:p>
                      <a:r>
                        <a:rPr lang="en-US" dirty="0"/>
                        <a:t>&lt;5,000-1,000,000 +</a:t>
                      </a:r>
                    </a:p>
                  </a:txBody>
                  <a:tcPr/>
                </a:tc>
                <a:extLst>
                  <a:ext uri="{0D108BD9-81ED-4DB2-BD59-A6C34878D82A}">
                    <a16:rowId xmlns:a16="http://schemas.microsoft.com/office/drawing/2014/main" xmlns="" val="3487518845"/>
                  </a:ext>
                </a:extLst>
              </a:tr>
            </a:tbl>
          </a:graphicData>
        </a:graphic>
      </p:graphicFrame>
      <p:sp>
        <p:nvSpPr>
          <p:cNvPr id="5" name="Text Placeholder 4">
            <a:extLst>
              <a:ext uri="{FF2B5EF4-FFF2-40B4-BE49-F238E27FC236}">
                <a16:creationId xmlns:a16="http://schemas.microsoft.com/office/drawing/2014/main" xmlns="" id="{AE60DA9E-31BD-2B40-ADE3-2247FFC52EF9}"/>
              </a:ext>
            </a:extLst>
          </p:cNvPr>
          <p:cNvSpPr>
            <a:spLocks noGrp="1"/>
          </p:cNvSpPr>
          <p:nvPr>
            <p:ph type="body" sz="quarter" idx="3"/>
          </p:nvPr>
        </p:nvSpPr>
        <p:spPr/>
        <p:txBody>
          <a:bodyPr/>
          <a:lstStyle/>
          <a:p>
            <a:r>
              <a:rPr lang="en-US" dirty="0">
                <a:solidFill>
                  <a:schemeClr val="tx1"/>
                </a:solidFill>
              </a:rPr>
              <a:t>Grant Amounts</a:t>
            </a:r>
          </a:p>
        </p:txBody>
      </p:sp>
      <p:graphicFrame>
        <p:nvGraphicFramePr>
          <p:cNvPr id="8" name="Content Placeholder 7">
            <a:extLst>
              <a:ext uri="{FF2B5EF4-FFF2-40B4-BE49-F238E27FC236}">
                <a16:creationId xmlns:a16="http://schemas.microsoft.com/office/drawing/2014/main" xmlns="" id="{0D38CDBC-1059-474A-9F61-B83855C9331C}"/>
              </a:ext>
            </a:extLst>
          </p:cNvPr>
          <p:cNvGraphicFramePr>
            <a:graphicFrameLocks noGrp="1"/>
          </p:cNvGraphicFramePr>
          <p:nvPr>
            <p:ph sz="quarter" idx="4"/>
            <p:extLst>
              <p:ext uri="{D42A27DB-BD31-4B8C-83A1-F6EECF244321}">
                <p14:modId xmlns:p14="http://schemas.microsoft.com/office/powerpoint/2010/main" val="3702736960"/>
              </p:ext>
            </p:extLst>
          </p:nvPr>
        </p:nvGraphicFramePr>
        <p:xfrm>
          <a:off x="1293023" y="3234795"/>
          <a:ext cx="4718049" cy="2310678"/>
        </p:xfrm>
        <a:graphic>
          <a:graphicData uri="http://schemas.openxmlformats.org/drawingml/2006/table">
            <a:tbl>
              <a:tblPr firstRow="1" bandRow="1">
                <a:tableStyleId>{7DF18680-E054-41AD-8BC1-D1AEF772440D}</a:tableStyleId>
              </a:tblPr>
              <a:tblGrid>
                <a:gridCol w="1572683">
                  <a:extLst>
                    <a:ext uri="{9D8B030D-6E8A-4147-A177-3AD203B41FA5}">
                      <a16:colId xmlns:a16="http://schemas.microsoft.com/office/drawing/2014/main" xmlns="" val="2467616512"/>
                    </a:ext>
                  </a:extLst>
                </a:gridCol>
                <a:gridCol w="1572683">
                  <a:extLst>
                    <a:ext uri="{9D8B030D-6E8A-4147-A177-3AD203B41FA5}">
                      <a16:colId xmlns:a16="http://schemas.microsoft.com/office/drawing/2014/main" xmlns="" val="1082463735"/>
                    </a:ext>
                  </a:extLst>
                </a:gridCol>
                <a:gridCol w="1572683">
                  <a:extLst>
                    <a:ext uri="{9D8B030D-6E8A-4147-A177-3AD203B41FA5}">
                      <a16:colId xmlns:a16="http://schemas.microsoft.com/office/drawing/2014/main" xmlns="" val="2338851871"/>
                    </a:ext>
                  </a:extLst>
                </a:gridCol>
              </a:tblGrid>
              <a:tr h="544966">
                <a:tc>
                  <a:txBody>
                    <a:bodyPr/>
                    <a:lstStyle/>
                    <a:p>
                      <a:endParaRPr lang="en-US" dirty="0"/>
                    </a:p>
                  </a:txBody>
                  <a:tcPr/>
                </a:tc>
                <a:tc>
                  <a:txBody>
                    <a:bodyPr/>
                    <a:lstStyle/>
                    <a:p>
                      <a:r>
                        <a:rPr lang="en-US" dirty="0"/>
                        <a:t>Median</a:t>
                      </a:r>
                    </a:p>
                  </a:txBody>
                  <a:tcPr/>
                </a:tc>
                <a:tc>
                  <a:txBody>
                    <a:bodyPr/>
                    <a:lstStyle/>
                    <a:p>
                      <a:r>
                        <a:rPr lang="en-US" dirty="0"/>
                        <a:t>Range</a:t>
                      </a:r>
                    </a:p>
                  </a:txBody>
                  <a:tcPr/>
                </a:tc>
                <a:extLst>
                  <a:ext uri="{0D108BD9-81ED-4DB2-BD59-A6C34878D82A}">
                    <a16:rowId xmlns:a16="http://schemas.microsoft.com/office/drawing/2014/main" xmlns="" val="2332041589"/>
                  </a:ext>
                </a:extLst>
              </a:tr>
              <a:tr h="882856">
                <a:tc>
                  <a:txBody>
                    <a:bodyPr/>
                    <a:lstStyle/>
                    <a:p>
                      <a:r>
                        <a:rPr lang="en-US" b="1" dirty="0"/>
                        <a:t>R1 </a:t>
                      </a:r>
                    </a:p>
                  </a:txBody>
                  <a:tcPr/>
                </a:tc>
                <a:tc>
                  <a:txBody>
                    <a:bodyPr/>
                    <a:lstStyle/>
                    <a:p>
                      <a:pPr algn="ctr"/>
                      <a:r>
                        <a:rPr lang="en-US" b="1" dirty="0"/>
                        <a:t>5</a:t>
                      </a:r>
                    </a:p>
                  </a:txBody>
                  <a:tcPr/>
                </a:tc>
                <a:tc>
                  <a:txBody>
                    <a:bodyPr/>
                    <a:lstStyle/>
                    <a:p>
                      <a:pPr algn="ctr"/>
                      <a:r>
                        <a:rPr lang="en-US" b="1" dirty="0"/>
                        <a:t>0-29</a:t>
                      </a:r>
                    </a:p>
                  </a:txBody>
                  <a:tcPr/>
                </a:tc>
                <a:extLst>
                  <a:ext uri="{0D108BD9-81ED-4DB2-BD59-A6C34878D82A}">
                    <a16:rowId xmlns:a16="http://schemas.microsoft.com/office/drawing/2014/main" xmlns="" val="1598637645"/>
                  </a:ext>
                </a:extLst>
              </a:tr>
              <a:tr h="882856">
                <a:tc>
                  <a:txBody>
                    <a:bodyPr/>
                    <a:lstStyle/>
                    <a:p>
                      <a:r>
                        <a:rPr lang="en-US" b="1" dirty="0"/>
                        <a:t>Other </a:t>
                      </a:r>
                      <a:br>
                        <a:rPr lang="en-US" b="1" dirty="0"/>
                      </a:br>
                      <a:endParaRPr lang="en-US" b="1" dirty="0"/>
                    </a:p>
                  </a:txBody>
                  <a:tcPr/>
                </a:tc>
                <a:tc>
                  <a:txBody>
                    <a:bodyPr/>
                    <a:lstStyle/>
                    <a:p>
                      <a:pPr algn="ctr"/>
                      <a:r>
                        <a:rPr lang="en-US" b="1" dirty="0"/>
                        <a:t>3</a:t>
                      </a:r>
                    </a:p>
                  </a:txBody>
                  <a:tcPr/>
                </a:tc>
                <a:tc>
                  <a:txBody>
                    <a:bodyPr/>
                    <a:lstStyle/>
                    <a:p>
                      <a:pPr algn="ctr"/>
                      <a:r>
                        <a:rPr lang="en-US" b="1" dirty="0"/>
                        <a:t>0-10</a:t>
                      </a:r>
                    </a:p>
                  </a:txBody>
                  <a:tcPr/>
                </a:tc>
                <a:extLst>
                  <a:ext uri="{0D108BD9-81ED-4DB2-BD59-A6C34878D82A}">
                    <a16:rowId xmlns:a16="http://schemas.microsoft.com/office/drawing/2014/main" xmlns="" val="1191106948"/>
                  </a:ext>
                </a:extLst>
              </a:tr>
            </a:tbl>
          </a:graphicData>
        </a:graphic>
      </p:graphicFrame>
    </p:spTree>
    <p:extLst>
      <p:ext uri="{BB962C8B-B14F-4D97-AF65-F5344CB8AC3E}">
        <p14:creationId xmlns:p14="http://schemas.microsoft.com/office/powerpoint/2010/main" val="3828919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2D6A-D475-5E41-92BF-88A933D9C468}"/>
              </a:ext>
            </a:extLst>
          </p:cNvPr>
          <p:cNvSpPr>
            <a:spLocks noGrp="1"/>
          </p:cNvSpPr>
          <p:nvPr>
            <p:ph type="title"/>
          </p:nvPr>
        </p:nvSpPr>
        <p:spPr>
          <a:xfrm>
            <a:off x="1154954" y="1295400"/>
            <a:ext cx="2929366" cy="3520440"/>
          </a:xfrm>
        </p:spPr>
        <p:txBody>
          <a:bodyPr>
            <a:noAutofit/>
          </a:bodyPr>
          <a:lstStyle/>
          <a:p>
            <a:r>
              <a:rPr lang="en-US" sz="2800" b="1" dirty="0"/>
              <a:t>Percentage of Programs Receiving Grants from These Sources  in the Past 5 Years:</a:t>
            </a:r>
          </a:p>
        </p:txBody>
      </p:sp>
      <p:graphicFrame>
        <p:nvGraphicFramePr>
          <p:cNvPr id="8" name="Content Placeholder 7">
            <a:extLst>
              <a:ext uri="{FF2B5EF4-FFF2-40B4-BE49-F238E27FC236}">
                <a16:creationId xmlns:a16="http://schemas.microsoft.com/office/drawing/2014/main" xmlns="" id="{B92DB905-58E6-FB4D-A4AA-50F7D50C9D21}"/>
              </a:ext>
            </a:extLst>
          </p:cNvPr>
          <p:cNvGraphicFramePr>
            <a:graphicFrameLocks noGrp="1"/>
          </p:cNvGraphicFramePr>
          <p:nvPr>
            <p:ph idx="1"/>
            <p:extLst>
              <p:ext uri="{D42A27DB-BD31-4B8C-83A1-F6EECF244321}">
                <p14:modId xmlns:p14="http://schemas.microsoft.com/office/powerpoint/2010/main" val="2532443895"/>
              </p:ext>
            </p:extLst>
          </p:nvPr>
        </p:nvGraphicFramePr>
        <p:xfrm>
          <a:off x="5781675" y="1447800"/>
          <a:ext cx="5189536" cy="4995122"/>
        </p:xfrm>
        <a:graphic>
          <a:graphicData uri="http://schemas.openxmlformats.org/drawingml/2006/table">
            <a:tbl>
              <a:tblPr firstRow="1" bandRow="1">
                <a:tableStyleId>{35758FB7-9AC5-4552-8A53-C91805E547FA}</a:tableStyleId>
              </a:tblPr>
              <a:tblGrid>
                <a:gridCol w="2047459">
                  <a:extLst>
                    <a:ext uri="{9D8B030D-6E8A-4147-A177-3AD203B41FA5}">
                      <a16:colId xmlns:a16="http://schemas.microsoft.com/office/drawing/2014/main" xmlns="" val="1930855275"/>
                    </a:ext>
                  </a:extLst>
                </a:gridCol>
                <a:gridCol w="1714213">
                  <a:extLst>
                    <a:ext uri="{9D8B030D-6E8A-4147-A177-3AD203B41FA5}">
                      <a16:colId xmlns:a16="http://schemas.microsoft.com/office/drawing/2014/main" xmlns="" val="4174656599"/>
                    </a:ext>
                  </a:extLst>
                </a:gridCol>
                <a:gridCol w="1427864">
                  <a:extLst>
                    <a:ext uri="{9D8B030D-6E8A-4147-A177-3AD203B41FA5}">
                      <a16:colId xmlns:a16="http://schemas.microsoft.com/office/drawing/2014/main" xmlns="" val="966210405"/>
                    </a:ext>
                  </a:extLst>
                </a:gridCol>
              </a:tblGrid>
              <a:tr h="897361">
                <a:tc>
                  <a:txBody>
                    <a:bodyPr/>
                    <a:lstStyle/>
                    <a:p>
                      <a:endParaRPr lang="en-US" sz="2400" dirty="0"/>
                    </a:p>
                  </a:txBody>
                  <a:tcPr marL="86743" marR="86743"/>
                </a:tc>
                <a:tc>
                  <a:txBody>
                    <a:bodyPr/>
                    <a:lstStyle/>
                    <a:p>
                      <a:r>
                        <a:rPr lang="en-US" sz="2400" dirty="0"/>
                        <a:t>R1 </a:t>
                      </a:r>
                    </a:p>
                    <a:p>
                      <a:r>
                        <a:rPr lang="en-US" sz="2400" dirty="0"/>
                        <a:t>(</a:t>
                      </a:r>
                      <a:r>
                        <a:rPr lang="en-US" sz="2400" i="1" dirty="0"/>
                        <a:t>N</a:t>
                      </a:r>
                      <a:r>
                        <a:rPr lang="en-US" sz="2400" dirty="0"/>
                        <a:t> = 36)</a:t>
                      </a:r>
                    </a:p>
                  </a:txBody>
                  <a:tcPr marL="86743" marR="86743"/>
                </a:tc>
                <a:tc>
                  <a:txBody>
                    <a:bodyPr/>
                    <a:lstStyle/>
                    <a:p>
                      <a:r>
                        <a:rPr lang="en-US" sz="2400" dirty="0"/>
                        <a:t>Other</a:t>
                      </a:r>
                    </a:p>
                    <a:p>
                      <a:r>
                        <a:rPr lang="en-US" sz="2400" dirty="0"/>
                        <a:t>(</a:t>
                      </a:r>
                      <a:r>
                        <a:rPr lang="en-US" sz="2400" i="1" dirty="0"/>
                        <a:t>N</a:t>
                      </a:r>
                      <a:r>
                        <a:rPr lang="en-US" sz="2400" dirty="0"/>
                        <a:t> = 35)</a:t>
                      </a:r>
                    </a:p>
                  </a:txBody>
                  <a:tcPr marL="86743" marR="86743"/>
                </a:tc>
                <a:extLst>
                  <a:ext uri="{0D108BD9-81ED-4DB2-BD59-A6C34878D82A}">
                    <a16:rowId xmlns:a16="http://schemas.microsoft.com/office/drawing/2014/main" xmlns="" val="336853850"/>
                  </a:ext>
                </a:extLst>
              </a:tr>
              <a:tr h="897361">
                <a:tc>
                  <a:txBody>
                    <a:bodyPr/>
                    <a:lstStyle/>
                    <a:p>
                      <a:r>
                        <a:rPr lang="en-US" sz="3200" b="1" dirty="0"/>
                        <a:t>Private Sector</a:t>
                      </a:r>
                    </a:p>
                  </a:txBody>
                  <a:tcPr marL="86743" marR="86743"/>
                </a:tc>
                <a:tc>
                  <a:txBody>
                    <a:bodyPr/>
                    <a:lstStyle/>
                    <a:p>
                      <a:pPr algn="ctr"/>
                      <a:r>
                        <a:rPr lang="en-US" sz="3200" b="1" dirty="0"/>
                        <a:t>43%</a:t>
                      </a:r>
                    </a:p>
                  </a:txBody>
                  <a:tcPr marL="86743" marR="86743"/>
                </a:tc>
                <a:tc>
                  <a:txBody>
                    <a:bodyPr/>
                    <a:lstStyle/>
                    <a:p>
                      <a:pPr algn="ctr"/>
                      <a:r>
                        <a:rPr lang="en-US" sz="3200" b="1" dirty="0"/>
                        <a:t>36%</a:t>
                      </a:r>
                    </a:p>
                  </a:txBody>
                  <a:tcPr marL="86743" marR="86743"/>
                </a:tc>
                <a:extLst>
                  <a:ext uri="{0D108BD9-81ED-4DB2-BD59-A6C34878D82A}">
                    <a16:rowId xmlns:a16="http://schemas.microsoft.com/office/drawing/2014/main" xmlns="" val="2691025597"/>
                  </a:ext>
                </a:extLst>
              </a:tr>
              <a:tr h="897361">
                <a:tc>
                  <a:txBody>
                    <a:bodyPr/>
                    <a:lstStyle/>
                    <a:p>
                      <a:r>
                        <a:rPr lang="en-US" sz="3200" b="1" dirty="0"/>
                        <a:t>Federal Grants</a:t>
                      </a:r>
                    </a:p>
                  </a:txBody>
                  <a:tcPr marL="86743" marR="86743"/>
                </a:tc>
                <a:tc>
                  <a:txBody>
                    <a:bodyPr/>
                    <a:lstStyle/>
                    <a:p>
                      <a:pPr algn="ctr"/>
                      <a:r>
                        <a:rPr lang="en-US" sz="3200" b="1" dirty="0"/>
                        <a:t>63%</a:t>
                      </a:r>
                    </a:p>
                  </a:txBody>
                  <a:tcPr marL="86743" marR="86743"/>
                </a:tc>
                <a:tc>
                  <a:txBody>
                    <a:bodyPr/>
                    <a:lstStyle/>
                    <a:p>
                      <a:pPr algn="ctr"/>
                      <a:r>
                        <a:rPr lang="en-US" sz="3200" b="1" dirty="0"/>
                        <a:t>64%</a:t>
                      </a:r>
                    </a:p>
                  </a:txBody>
                  <a:tcPr marL="86743" marR="86743"/>
                </a:tc>
                <a:extLst>
                  <a:ext uri="{0D108BD9-81ED-4DB2-BD59-A6C34878D82A}">
                    <a16:rowId xmlns:a16="http://schemas.microsoft.com/office/drawing/2014/main" xmlns="" val="4048791594"/>
                  </a:ext>
                </a:extLst>
              </a:tr>
              <a:tr h="897361">
                <a:tc>
                  <a:txBody>
                    <a:bodyPr/>
                    <a:lstStyle/>
                    <a:p>
                      <a:r>
                        <a:rPr lang="en-US" sz="3200" b="1" dirty="0"/>
                        <a:t>State Grants</a:t>
                      </a:r>
                    </a:p>
                  </a:txBody>
                  <a:tcPr marL="86743" marR="86743"/>
                </a:tc>
                <a:tc>
                  <a:txBody>
                    <a:bodyPr/>
                    <a:lstStyle/>
                    <a:p>
                      <a:pPr algn="ctr"/>
                      <a:r>
                        <a:rPr lang="en-US" sz="3200" b="1" dirty="0"/>
                        <a:t>26%</a:t>
                      </a:r>
                    </a:p>
                  </a:txBody>
                  <a:tcPr marL="86743" marR="86743"/>
                </a:tc>
                <a:tc>
                  <a:txBody>
                    <a:bodyPr/>
                    <a:lstStyle/>
                    <a:p>
                      <a:pPr algn="ctr"/>
                      <a:r>
                        <a:rPr lang="en-US" sz="3200" b="1" dirty="0"/>
                        <a:t>11%</a:t>
                      </a:r>
                    </a:p>
                  </a:txBody>
                  <a:tcPr marL="86743" marR="86743"/>
                </a:tc>
                <a:extLst>
                  <a:ext uri="{0D108BD9-81ED-4DB2-BD59-A6C34878D82A}">
                    <a16:rowId xmlns:a16="http://schemas.microsoft.com/office/drawing/2014/main" xmlns="" val="2831633831"/>
                  </a:ext>
                </a:extLst>
              </a:tr>
              <a:tr h="897361">
                <a:tc>
                  <a:txBody>
                    <a:bodyPr/>
                    <a:lstStyle/>
                    <a:p>
                      <a:r>
                        <a:rPr lang="en-US" sz="3200" b="1" dirty="0"/>
                        <a:t>Other</a:t>
                      </a:r>
                    </a:p>
                  </a:txBody>
                  <a:tcPr marL="86743" marR="86743"/>
                </a:tc>
                <a:tc>
                  <a:txBody>
                    <a:bodyPr/>
                    <a:lstStyle/>
                    <a:p>
                      <a:pPr algn="ctr"/>
                      <a:r>
                        <a:rPr lang="en-US" sz="3200" b="1" dirty="0"/>
                        <a:t>24%</a:t>
                      </a:r>
                    </a:p>
                  </a:txBody>
                  <a:tcPr marL="86743" marR="86743"/>
                </a:tc>
                <a:tc>
                  <a:txBody>
                    <a:bodyPr/>
                    <a:lstStyle/>
                    <a:p>
                      <a:pPr algn="ctr"/>
                      <a:r>
                        <a:rPr lang="en-US" sz="3200" b="1" dirty="0"/>
                        <a:t>28%</a:t>
                      </a:r>
                    </a:p>
                  </a:txBody>
                  <a:tcPr marL="86743" marR="86743"/>
                </a:tc>
                <a:extLst>
                  <a:ext uri="{0D108BD9-81ED-4DB2-BD59-A6C34878D82A}">
                    <a16:rowId xmlns:a16="http://schemas.microsoft.com/office/drawing/2014/main" xmlns="" val="1589124389"/>
                  </a:ext>
                </a:extLst>
              </a:tr>
            </a:tbl>
          </a:graphicData>
        </a:graphic>
      </p:graphicFrame>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xmlns="" id="{3E38B8C3-D215-483F-BF95-682467E13A4D}"/>
                  </a:ext>
                </a:extLst>
              </p14:cNvPr>
              <p14:cNvContentPartPr/>
              <p14:nvPr/>
            </p14:nvContentPartPr>
            <p14:xfrm>
              <a:off x="8139143" y="3233371"/>
              <a:ext cx="2665800" cy="812520"/>
            </p14:xfrm>
          </p:contentPart>
        </mc:Choice>
        <mc:Fallback xmlns="">
          <p:pic>
            <p:nvPicPr>
              <p:cNvPr id="3" name="Ink 2">
                <a:extLst>
                  <a:ext uri="{FF2B5EF4-FFF2-40B4-BE49-F238E27FC236}">
                    <a16:creationId xmlns:a16="http://schemas.microsoft.com/office/drawing/2014/main" id="{3E38B8C3-D215-483F-BF95-682467E13A4D}"/>
                  </a:ext>
                </a:extLst>
              </p:cNvPr>
              <p:cNvPicPr/>
              <p:nvPr/>
            </p:nvPicPr>
            <p:blipFill>
              <a:blip r:embed="rId4"/>
              <a:stretch>
                <a:fillRect/>
              </a:stretch>
            </p:blipFill>
            <p:spPr>
              <a:xfrm>
                <a:off x="8085143" y="3125371"/>
                <a:ext cx="2773440" cy="10281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xmlns="" id="{C2CC6320-7FA2-429A-ABB9-CB75BFF2CE37}"/>
                  </a:ext>
                </a:extLst>
              </p14:cNvPr>
              <p14:cNvContentPartPr/>
              <p14:nvPr/>
            </p14:nvContentPartPr>
            <p14:xfrm>
              <a:off x="-9299977" y="4125811"/>
              <a:ext cx="360" cy="360"/>
            </p14:xfrm>
          </p:contentPart>
        </mc:Choice>
        <mc:Fallback xmlns="">
          <p:pic>
            <p:nvPicPr>
              <p:cNvPr id="4" name="Ink 3">
                <a:extLst>
                  <a:ext uri="{FF2B5EF4-FFF2-40B4-BE49-F238E27FC236}">
                    <a16:creationId xmlns:a16="http://schemas.microsoft.com/office/drawing/2014/main" id="{C2CC6320-7FA2-429A-ABB9-CB75BFF2CE37}"/>
                  </a:ext>
                </a:extLst>
              </p:cNvPr>
              <p:cNvPicPr/>
              <p:nvPr/>
            </p:nvPicPr>
            <p:blipFill>
              <a:blip r:embed="rId6"/>
              <a:stretch>
                <a:fillRect/>
              </a:stretch>
            </p:blipFill>
            <p:spPr>
              <a:xfrm>
                <a:off x="-9353977" y="4017811"/>
                <a:ext cx="108000" cy="216000"/>
              </a:xfrm>
              <a:prstGeom prst="rect">
                <a:avLst/>
              </a:prstGeom>
            </p:spPr>
          </p:pic>
        </mc:Fallback>
      </mc:AlternateContent>
    </p:spTree>
    <p:extLst>
      <p:ext uri="{BB962C8B-B14F-4D97-AF65-F5344CB8AC3E}">
        <p14:creationId xmlns:p14="http://schemas.microsoft.com/office/powerpoint/2010/main" val="3175782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91EF9B-E6CD-CB46-BA43-4273A7321123}"/>
              </a:ext>
            </a:extLst>
          </p:cNvPr>
          <p:cNvSpPr>
            <a:spLocks noGrp="1"/>
          </p:cNvSpPr>
          <p:nvPr>
            <p:ph type="title"/>
          </p:nvPr>
        </p:nvSpPr>
        <p:spPr/>
        <p:txBody>
          <a:bodyPr>
            <a:normAutofit fontScale="90000"/>
          </a:bodyPr>
          <a:lstStyle/>
          <a:p>
            <a:r>
              <a:rPr lang="en-US" sz="4000" dirty="0"/>
              <a:t>What is on Your </a:t>
            </a:r>
            <a:br>
              <a:rPr lang="en-US" sz="4000" dirty="0"/>
            </a:br>
            <a:r>
              <a:rPr lang="en-US" sz="4000" dirty="0"/>
              <a:t>To-Do List?</a:t>
            </a:r>
          </a:p>
        </p:txBody>
      </p:sp>
      <p:sp>
        <p:nvSpPr>
          <p:cNvPr id="3" name="Content Placeholder 2">
            <a:extLst>
              <a:ext uri="{FF2B5EF4-FFF2-40B4-BE49-F238E27FC236}">
                <a16:creationId xmlns:a16="http://schemas.microsoft.com/office/drawing/2014/main" xmlns="" id="{E5B15595-566B-394C-A758-B8094427AB2C}"/>
              </a:ext>
            </a:extLst>
          </p:cNvPr>
          <p:cNvSpPr>
            <a:spLocks noGrp="1"/>
          </p:cNvSpPr>
          <p:nvPr>
            <p:ph idx="1"/>
          </p:nvPr>
        </p:nvSpPr>
        <p:spPr>
          <a:xfrm>
            <a:off x="5418668" y="982131"/>
            <a:ext cx="6249076" cy="5299447"/>
          </a:xfrm>
        </p:spPr>
        <p:txBody>
          <a:bodyPr>
            <a:noAutofit/>
          </a:bodyPr>
          <a:lstStyle/>
          <a:p>
            <a:r>
              <a:rPr lang="en-US" sz="2000" b="1" dirty="0"/>
              <a:t>APA Annual Report 					87%</a:t>
            </a:r>
          </a:p>
          <a:p>
            <a:r>
              <a:rPr lang="en-US" sz="2000" b="1" dirty="0"/>
              <a:t>C-26 Data 								84%</a:t>
            </a:r>
          </a:p>
          <a:p>
            <a:r>
              <a:rPr lang="en-US" sz="2000" b="1" dirty="0"/>
              <a:t>Internship 								72%</a:t>
            </a:r>
          </a:p>
          <a:p>
            <a:r>
              <a:rPr lang="en-US" sz="2000" b="1" dirty="0"/>
              <a:t>APA Self-study 							62%</a:t>
            </a:r>
          </a:p>
          <a:p>
            <a:r>
              <a:rPr lang="en-US" sz="2000" b="1" dirty="0"/>
              <a:t>Social/Professional Development Events for Students 								27%</a:t>
            </a:r>
          </a:p>
          <a:p>
            <a:r>
              <a:rPr lang="en-US" sz="2000" b="1" dirty="0"/>
              <a:t>Admissions 								25%</a:t>
            </a:r>
          </a:p>
          <a:p>
            <a:r>
              <a:rPr lang="en-US" sz="2000" b="1" dirty="0"/>
              <a:t>Comprehensive Exams 				20%</a:t>
            </a:r>
          </a:p>
          <a:p>
            <a:r>
              <a:rPr lang="en-US" sz="2000" b="1" dirty="0"/>
              <a:t>Practicum 								17%</a:t>
            </a:r>
          </a:p>
          <a:p>
            <a:r>
              <a:rPr lang="en-US" sz="2000" b="1" dirty="0"/>
              <a:t>Faculty Hiring							3%</a:t>
            </a:r>
          </a:p>
        </p:txBody>
      </p:sp>
      <p:pic>
        <p:nvPicPr>
          <p:cNvPr id="6" name="Picture 5" descr="A drawing of a face&#10;&#10;Description generated with high confidence">
            <a:extLst>
              <a:ext uri="{FF2B5EF4-FFF2-40B4-BE49-F238E27FC236}">
                <a16:creationId xmlns:a16="http://schemas.microsoft.com/office/drawing/2014/main" xmlns="" id="{1E2D789A-DF56-48D8-8F7C-B2919724035B}"/>
              </a:ext>
            </a:extLst>
          </p:cNvPr>
          <p:cNvPicPr>
            <a:picLocks noChangeAspect="1"/>
          </p:cNvPicPr>
          <p:nvPr/>
        </p:nvPicPr>
        <p:blipFill>
          <a:blip r:embed="rId3"/>
          <a:stretch>
            <a:fillRect/>
          </a:stretch>
        </p:blipFill>
        <p:spPr>
          <a:xfrm>
            <a:off x="1737360" y="2938897"/>
            <a:ext cx="2029968" cy="3342681"/>
          </a:xfrm>
          <a:prstGeom prst="rect">
            <a:avLst/>
          </a:prstGeom>
        </p:spPr>
      </p:pic>
    </p:spTree>
    <p:extLst>
      <p:ext uri="{BB962C8B-B14F-4D97-AF65-F5344CB8AC3E}">
        <p14:creationId xmlns:p14="http://schemas.microsoft.com/office/powerpoint/2010/main" val="861103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BF3B6C11-5D4C-9F4A-ABF6-9B417CE8128E}"/>
              </a:ext>
            </a:extLst>
          </p:cNvPr>
          <p:cNvSpPr>
            <a:spLocks noGrp="1"/>
          </p:cNvSpPr>
          <p:nvPr>
            <p:ph type="body" sz="half" idx="2"/>
          </p:nvPr>
        </p:nvSpPr>
        <p:spPr>
          <a:xfrm>
            <a:off x="913654" y="330200"/>
            <a:ext cx="8825659" cy="2476500"/>
          </a:xfrm>
        </p:spPr>
        <p:txBody>
          <a:bodyPr>
            <a:normAutofit/>
          </a:bodyPr>
          <a:lstStyle/>
          <a:p>
            <a:r>
              <a:rPr lang="en-US" sz="3600" b="1" dirty="0">
                <a:solidFill>
                  <a:schemeClr val="bg1"/>
                </a:solidFill>
              </a:rPr>
              <a:t>DCT Position Accommodations</a:t>
            </a:r>
          </a:p>
        </p:txBody>
      </p:sp>
      <p:graphicFrame>
        <p:nvGraphicFramePr>
          <p:cNvPr id="4" name="Table 3">
            <a:extLst>
              <a:ext uri="{FF2B5EF4-FFF2-40B4-BE49-F238E27FC236}">
                <a16:creationId xmlns:a16="http://schemas.microsoft.com/office/drawing/2014/main" xmlns="" id="{5335EBD6-71AE-F342-9A0C-0C97CA4C0496}"/>
              </a:ext>
            </a:extLst>
          </p:cNvPr>
          <p:cNvGraphicFramePr>
            <a:graphicFrameLocks noGrp="1"/>
          </p:cNvGraphicFramePr>
          <p:nvPr>
            <p:extLst>
              <p:ext uri="{D42A27DB-BD31-4B8C-83A1-F6EECF244321}">
                <p14:modId xmlns:p14="http://schemas.microsoft.com/office/powerpoint/2010/main" val="310879145"/>
              </p:ext>
            </p:extLst>
          </p:nvPr>
        </p:nvGraphicFramePr>
        <p:xfrm>
          <a:off x="1863877" y="3341914"/>
          <a:ext cx="8396514" cy="3109686"/>
        </p:xfrm>
        <a:graphic>
          <a:graphicData uri="http://schemas.openxmlformats.org/drawingml/2006/table">
            <a:tbl>
              <a:tblPr firstRow="1" bandRow="1">
                <a:tableStyleId>{7DF18680-E054-41AD-8BC1-D1AEF772440D}</a:tableStyleId>
              </a:tblPr>
              <a:tblGrid>
                <a:gridCol w="5320161">
                  <a:extLst>
                    <a:ext uri="{9D8B030D-6E8A-4147-A177-3AD203B41FA5}">
                      <a16:colId xmlns:a16="http://schemas.microsoft.com/office/drawing/2014/main" xmlns="" val="3385529667"/>
                    </a:ext>
                  </a:extLst>
                </a:gridCol>
                <a:gridCol w="3076353">
                  <a:extLst>
                    <a:ext uri="{9D8B030D-6E8A-4147-A177-3AD203B41FA5}">
                      <a16:colId xmlns:a16="http://schemas.microsoft.com/office/drawing/2014/main" xmlns="" val="1326730234"/>
                    </a:ext>
                  </a:extLst>
                </a:gridCol>
              </a:tblGrid>
              <a:tr h="518281">
                <a:tc>
                  <a:txBody>
                    <a:bodyPr/>
                    <a:lstStyle/>
                    <a:p>
                      <a:endParaRPr lang="en-US" dirty="0"/>
                    </a:p>
                  </a:txBody>
                  <a:tcPr/>
                </a:tc>
                <a:tc>
                  <a:txBody>
                    <a:bodyPr/>
                    <a:lstStyle/>
                    <a:p>
                      <a:pPr algn="ctr"/>
                      <a:r>
                        <a:rPr lang="en-US" i="1" baseline="0" dirty="0"/>
                        <a:t>N</a:t>
                      </a:r>
                      <a:r>
                        <a:rPr lang="en-US" baseline="0" dirty="0"/>
                        <a:t> = 76 DCTs</a:t>
                      </a:r>
                      <a:endParaRPr lang="en-US" dirty="0"/>
                    </a:p>
                  </a:txBody>
                  <a:tcPr/>
                </a:tc>
                <a:extLst>
                  <a:ext uri="{0D108BD9-81ED-4DB2-BD59-A6C34878D82A}">
                    <a16:rowId xmlns:a16="http://schemas.microsoft.com/office/drawing/2014/main" xmlns="" val="2228936700"/>
                  </a:ext>
                </a:extLst>
              </a:tr>
              <a:tr h="518281">
                <a:tc>
                  <a:txBody>
                    <a:bodyPr/>
                    <a:lstStyle/>
                    <a:p>
                      <a:r>
                        <a:rPr lang="en-US" sz="2400" b="1" dirty="0"/>
                        <a:t>Reduced Teaching Load</a:t>
                      </a:r>
                    </a:p>
                  </a:txBody>
                  <a:tcPr/>
                </a:tc>
                <a:tc>
                  <a:txBody>
                    <a:bodyPr/>
                    <a:lstStyle/>
                    <a:p>
                      <a:pPr algn="ctr"/>
                      <a:r>
                        <a:rPr lang="en-US" sz="2400" b="1" dirty="0"/>
                        <a:t>72%</a:t>
                      </a:r>
                    </a:p>
                  </a:txBody>
                  <a:tcPr/>
                </a:tc>
                <a:extLst>
                  <a:ext uri="{0D108BD9-81ED-4DB2-BD59-A6C34878D82A}">
                    <a16:rowId xmlns:a16="http://schemas.microsoft.com/office/drawing/2014/main" xmlns="" val="3110867094"/>
                  </a:ext>
                </a:extLst>
              </a:tr>
              <a:tr h="518281">
                <a:tc>
                  <a:txBody>
                    <a:bodyPr/>
                    <a:lstStyle/>
                    <a:p>
                      <a:r>
                        <a:rPr lang="en-US" sz="2400" b="1" dirty="0"/>
                        <a:t>Own Travel Budget</a:t>
                      </a:r>
                    </a:p>
                  </a:txBody>
                  <a:tcPr/>
                </a:tc>
                <a:tc>
                  <a:txBody>
                    <a:bodyPr/>
                    <a:lstStyle/>
                    <a:p>
                      <a:pPr algn="ctr"/>
                      <a:r>
                        <a:rPr lang="en-US" sz="2400" b="1" dirty="0"/>
                        <a:t>30%</a:t>
                      </a:r>
                    </a:p>
                  </a:txBody>
                  <a:tcPr/>
                </a:tc>
                <a:extLst>
                  <a:ext uri="{0D108BD9-81ED-4DB2-BD59-A6C34878D82A}">
                    <a16:rowId xmlns:a16="http://schemas.microsoft.com/office/drawing/2014/main" xmlns="" val="2524570295"/>
                  </a:ext>
                </a:extLst>
              </a:tr>
              <a:tr h="518281">
                <a:tc>
                  <a:txBody>
                    <a:bodyPr/>
                    <a:lstStyle/>
                    <a:p>
                      <a:r>
                        <a:rPr lang="en-US" sz="2400" b="1" dirty="0"/>
                        <a:t>Summer Salary</a:t>
                      </a:r>
                    </a:p>
                  </a:txBody>
                  <a:tcPr/>
                </a:tc>
                <a:tc>
                  <a:txBody>
                    <a:bodyPr/>
                    <a:lstStyle/>
                    <a:p>
                      <a:pPr algn="ctr"/>
                      <a:r>
                        <a:rPr lang="en-US" sz="2400" b="1" dirty="0"/>
                        <a:t>29%</a:t>
                      </a:r>
                    </a:p>
                  </a:txBody>
                  <a:tcPr/>
                </a:tc>
                <a:extLst>
                  <a:ext uri="{0D108BD9-81ED-4DB2-BD59-A6C34878D82A}">
                    <a16:rowId xmlns:a16="http://schemas.microsoft.com/office/drawing/2014/main" xmlns="" val="491149985"/>
                  </a:ext>
                </a:extLst>
              </a:tr>
              <a:tr h="518281">
                <a:tc>
                  <a:txBody>
                    <a:bodyPr/>
                    <a:lstStyle/>
                    <a:p>
                      <a:r>
                        <a:rPr lang="en-US" sz="2400" b="1" dirty="0"/>
                        <a:t>Stipend Offered</a:t>
                      </a:r>
                    </a:p>
                  </a:txBody>
                  <a:tcPr/>
                </a:tc>
                <a:tc>
                  <a:txBody>
                    <a:bodyPr/>
                    <a:lstStyle/>
                    <a:p>
                      <a:pPr algn="ctr"/>
                      <a:r>
                        <a:rPr lang="en-US" sz="2400" b="1" dirty="0"/>
                        <a:t>26%</a:t>
                      </a:r>
                    </a:p>
                  </a:txBody>
                  <a:tcPr/>
                </a:tc>
                <a:extLst>
                  <a:ext uri="{0D108BD9-81ED-4DB2-BD59-A6C34878D82A}">
                    <a16:rowId xmlns:a16="http://schemas.microsoft.com/office/drawing/2014/main" xmlns="" val="451201487"/>
                  </a:ext>
                </a:extLst>
              </a:tr>
              <a:tr h="518281">
                <a:tc>
                  <a:txBody>
                    <a:bodyPr/>
                    <a:lstStyle/>
                    <a:p>
                      <a:r>
                        <a:rPr lang="en-US" sz="2400" b="1" dirty="0"/>
                        <a:t>Base Salary Compensation</a:t>
                      </a:r>
                    </a:p>
                  </a:txBody>
                  <a:tcPr/>
                </a:tc>
                <a:tc>
                  <a:txBody>
                    <a:bodyPr/>
                    <a:lstStyle/>
                    <a:p>
                      <a:pPr algn="ctr"/>
                      <a:r>
                        <a:rPr lang="en-US" sz="2400" b="1" dirty="0"/>
                        <a:t>7%</a:t>
                      </a:r>
                    </a:p>
                  </a:txBody>
                  <a:tcPr/>
                </a:tc>
                <a:extLst>
                  <a:ext uri="{0D108BD9-81ED-4DB2-BD59-A6C34878D82A}">
                    <a16:rowId xmlns:a16="http://schemas.microsoft.com/office/drawing/2014/main" xmlns="" val="3129317428"/>
                  </a:ext>
                </a:extLst>
              </a:tr>
            </a:tbl>
          </a:graphicData>
        </a:graphic>
      </p:graphicFrame>
    </p:spTree>
    <p:extLst>
      <p:ext uri="{BB962C8B-B14F-4D97-AF65-F5344CB8AC3E}">
        <p14:creationId xmlns:p14="http://schemas.microsoft.com/office/powerpoint/2010/main" val="1010729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CDD93E-5ADE-6B47-8C4D-6AEF68E2C34B}"/>
              </a:ext>
            </a:extLst>
          </p:cNvPr>
          <p:cNvSpPr>
            <a:spLocks noGrp="1"/>
          </p:cNvSpPr>
          <p:nvPr>
            <p:ph type="title"/>
          </p:nvPr>
        </p:nvSpPr>
        <p:spPr/>
        <p:txBody>
          <a:bodyPr>
            <a:normAutofit/>
          </a:bodyPr>
          <a:lstStyle/>
          <a:p>
            <a:r>
              <a:rPr lang="en-US" b="1" dirty="0"/>
              <a:t>Additional Support for DCT Position</a:t>
            </a:r>
          </a:p>
        </p:txBody>
      </p:sp>
      <p:graphicFrame>
        <p:nvGraphicFramePr>
          <p:cNvPr id="3" name="Table 2">
            <a:extLst>
              <a:ext uri="{FF2B5EF4-FFF2-40B4-BE49-F238E27FC236}">
                <a16:creationId xmlns:a16="http://schemas.microsoft.com/office/drawing/2014/main" xmlns="" id="{A7F53BAB-7784-2D4E-8869-42E875863C74}"/>
              </a:ext>
            </a:extLst>
          </p:cNvPr>
          <p:cNvGraphicFramePr>
            <a:graphicFrameLocks noGrp="1"/>
          </p:cNvGraphicFramePr>
          <p:nvPr>
            <p:extLst>
              <p:ext uri="{D42A27DB-BD31-4B8C-83A1-F6EECF244321}">
                <p14:modId xmlns:p14="http://schemas.microsoft.com/office/powerpoint/2010/main" val="1125898678"/>
              </p:ext>
            </p:extLst>
          </p:nvPr>
        </p:nvGraphicFramePr>
        <p:xfrm>
          <a:off x="1154954" y="2306782"/>
          <a:ext cx="10048442" cy="4262813"/>
        </p:xfrm>
        <a:graphic>
          <a:graphicData uri="http://schemas.openxmlformats.org/drawingml/2006/table">
            <a:tbl>
              <a:tblPr firstRow="1" bandRow="1">
                <a:tableStyleId>{7DF18680-E054-41AD-8BC1-D1AEF772440D}</a:tableStyleId>
              </a:tblPr>
              <a:tblGrid>
                <a:gridCol w="5931646">
                  <a:extLst>
                    <a:ext uri="{9D8B030D-6E8A-4147-A177-3AD203B41FA5}">
                      <a16:colId xmlns:a16="http://schemas.microsoft.com/office/drawing/2014/main" xmlns="" val="1250362661"/>
                    </a:ext>
                  </a:extLst>
                </a:gridCol>
                <a:gridCol w="4116796">
                  <a:extLst>
                    <a:ext uri="{9D8B030D-6E8A-4147-A177-3AD203B41FA5}">
                      <a16:colId xmlns:a16="http://schemas.microsoft.com/office/drawing/2014/main" xmlns="" val="3825679241"/>
                    </a:ext>
                  </a:extLst>
                </a:gridCol>
              </a:tblGrid>
              <a:tr h="397427">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3449771730"/>
                  </a:ext>
                </a:extLst>
              </a:tr>
              <a:tr h="685970">
                <a:tc>
                  <a:txBody>
                    <a:bodyPr/>
                    <a:lstStyle/>
                    <a:p>
                      <a:r>
                        <a:rPr lang="en-US" sz="2000" b="1" dirty="0"/>
                        <a:t>Graduate Assistant</a:t>
                      </a:r>
                    </a:p>
                  </a:txBody>
                  <a:tcPr/>
                </a:tc>
                <a:tc>
                  <a:txBody>
                    <a:bodyPr/>
                    <a:lstStyle/>
                    <a:p>
                      <a:pPr algn="ctr"/>
                      <a:r>
                        <a:rPr lang="en-US" sz="2000" b="1" dirty="0"/>
                        <a:t>53%</a:t>
                      </a:r>
                    </a:p>
                  </a:txBody>
                  <a:tcPr/>
                </a:tc>
                <a:extLst>
                  <a:ext uri="{0D108BD9-81ED-4DB2-BD59-A6C34878D82A}">
                    <a16:rowId xmlns:a16="http://schemas.microsoft.com/office/drawing/2014/main" xmlns="" val="2092408311"/>
                  </a:ext>
                </a:extLst>
              </a:tr>
              <a:tr h="397427">
                <a:tc>
                  <a:txBody>
                    <a:bodyPr/>
                    <a:lstStyle/>
                    <a:p>
                      <a:r>
                        <a:rPr lang="en-US" sz="2000" b="1" dirty="0"/>
                        <a:t>Coverage of ALL CCPTP expenses</a:t>
                      </a:r>
                    </a:p>
                  </a:txBody>
                  <a:tcPr/>
                </a:tc>
                <a:tc>
                  <a:txBody>
                    <a:bodyPr/>
                    <a:lstStyle/>
                    <a:p>
                      <a:pPr algn="ctr"/>
                      <a:r>
                        <a:rPr lang="en-US" sz="2000" b="1" dirty="0"/>
                        <a:t>63%</a:t>
                      </a:r>
                    </a:p>
                  </a:txBody>
                  <a:tcPr/>
                </a:tc>
                <a:extLst>
                  <a:ext uri="{0D108BD9-81ED-4DB2-BD59-A6C34878D82A}">
                    <a16:rowId xmlns:a16="http://schemas.microsoft.com/office/drawing/2014/main" xmlns="" val="3634329487"/>
                  </a:ext>
                </a:extLst>
              </a:tr>
              <a:tr h="397427">
                <a:tc>
                  <a:txBody>
                    <a:bodyPr/>
                    <a:lstStyle/>
                    <a:p>
                      <a:r>
                        <a:rPr lang="en-US" sz="2000" b="1" dirty="0"/>
                        <a:t>Partial Funding to Attend CCPTP</a:t>
                      </a:r>
                    </a:p>
                  </a:txBody>
                  <a:tcPr/>
                </a:tc>
                <a:tc>
                  <a:txBody>
                    <a:bodyPr/>
                    <a:lstStyle/>
                    <a:p>
                      <a:pPr algn="ctr"/>
                      <a:r>
                        <a:rPr lang="en-US" sz="2000" b="1" dirty="0"/>
                        <a:t>38%</a:t>
                      </a:r>
                    </a:p>
                  </a:txBody>
                  <a:tcPr/>
                </a:tc>
                <a:extLst>
                  <a:ext uri="{0D108BD9-81ED-4DB2-BD59-A6C34878D82A}">
                    <a16:rowId xmlns:a16="http://schemas.microsoft.com/office/drawing/2014/main" xmlns="" val="2662426199"/>
                  </a:ext>
                </a:extLst>
              </a:tr>
              <a:tr h="397427">
                <a:tc>
                  <a:txBody>
                    <a:bodyPr/>
                    <a:lstStyle/>
                    <a:p>
                      <a:r>
                        <a:rPr lang="en-US" sz="2000" b="1" dirty="0"/>
                        <a:t>Administrative Assistant (staff member)</a:t>
                      </a:r>
                    </a:p>
                  </a:txBody>
                  <a:tcPr/>
                </a:tc>
                <a:tc>
                  <a:txBody>
                    <a:bodyPr/>
                    <a:lstStyle/>
                    <a:p>
                      <a:pPr algn="ctr"/>
                      <a:r>
                        <a:rPr lang="en-US" sz="2000" b="1" dirty="0"/>
                        <a:t>33%</a:t>
                      </a:r>
                    </a:p>
                  </a:txBody>
                  <a:tcPr/>
                </a:tc>
                <a:extLst>
                  <a:ext uri="{0D108BD9-81ED-4DB2-BD59-A6C34878D82A}">
                    <a16:rowId xmlns:a16="http://schemas.microsoft.com/office/drawing/2014/main" xmlns="" val="4273420813"/>
                  </a:ext>
                </a:extLst>
              </a:tr>
              <a:tr h="397427">
                <a:tc>
                  <a:txBody>
                    <a:bodyPr/>
                    <a:lstStyle/>
                    <a:p>
                      <a:r>
                        <a:rPr lang="en-US" sz="2000" b="1" dirty="0"/>
                        <a:t>Ability to Control Program Budget</a:t>
                      </a:r>
                    </a:p>
                  </a:txBody>
                  <a:tcPr/>
                </a:tc>
                <a:tc>
                  <a:txBody>
                    <a:bodyPr/>
                    <a:lstStyle/>
                    <a:p>
                      <a:pPr algn="ctr"/>
                      <a:r>
                        <a:rPr lang="en-US" sz="2000" b="1" dirty="0"/>
                        <a:t>17%</a:t>
                      </a:r>
                    </a:p>
                  </a:txBody>
                  <a:tcPr/>
                </a:tc>
                <a:extLst>
                  <a:ext uri="{0D108BD9-81ED-4DB2-BD59-A6C34878D82A}">
                    <a16:rowId xmlns:a16="http://schemas.microsoft.com/office/drawing/2014/main" xmlns="" val="4237250990"/>
                  </a:ext>
                </a:extLst>
              </a:tr>
              <a:tr h="397427">
                <a:tc>
                  <a:txBody>
                    <a:bodyPr/>
                    <a:lstStyle/>
                    <a:p>
                      <a:r>
                        <a:rPr lang="en-US" sz="2000" b="1" dirty="0"/>
                        <a:t>Extra Graduate Assistants</a:t>
                      </a:r>
                    </a:p>
                  </a:txBody>
                  <a:tcPr/>
                </a:tc>
                <a:tc>
                  <a:txBody>
                    <a:bodyPr/>
                    <a:lstStyle/>
                    <a:p>
                      <a:pPr algn="ctr"/>
                      <a:r>
                        <a:rPr lang="en-US" sz="2000" b="1" dirty="0"/>
                        <a:t>13%</a:t>
                      </a:r>
                    </a:p>
                  </a:txBody>
                  <a:tcPr/>
                </a:tc>
                <a:extLst>
                  <a:ext uri="{0D108BD9-81ED-4DB2-BD59-A6C34878D82A}">
                    <a16:rowId xmlns:a16="http://schemas.microsoft.com/office/drawing/2014/main" xmlns="" val="1267159430"/>
                  </a:ext>
                </a:extLst>
              </a:tr>
              <a:tr h="397427">
                <a:tc>
                  <a:txBody>
                    <a:bodyPr/>
                    <a:lstStyle/>
                    <a:p>
                      <a:r>
                        <a:rPr lang="en-US" sz="2000" b="1" dirty="0"/>
                        <a:t>Associate DCT</a:t>
                      </a:r>
                    </a:p>
                  </a:txBody>
                  <a:tcPr/>
                </a:tc>
                <a:tc>
                  <a:txBody>
                    <a:bodyPr/>
                    <a:lstStyle/>
                    <a:p>
                      <a:pPr algn="ctr"/>
                      <a:r>
                        <a:rPr lang="en-US" sz="2000" b="1" dirty="0"/>
                        <a:t>11%</a:t>
                      </a:r>
                    </a:p>
                  </a:txBody>
                  <a:tcPr/>
                </a:tc>
                <a:extLst>
                  <a:ext uri="{0D108BD9-81ED-4DB2-BD59-A6C34878D82A}">
                    <a16:rowId xmlns:a16="http://schemas.microsoft.com/office/drawing/2014/main" xmlns="" val="1244772402"/>
                  </a:ext>
                </a:extLst>
              </a:tr>
              <a:tr h="397427">
                <a:tc>
                  <a:txBody>
                    <a:bodyPr/>
                    <a:lstStyle/>
                    <a:p>
                      <a:r>
                        <a:rPr lang="en-US" sz="2000" b="1" dirty="0"/>
                        <a:t>Ability to Control Clinic Budget</a:t>
                      </a:r>
                    </a:p>
                  </a:txBody>
                  <a:tcPr/>
                </a:tc>
                <a:tc>
                  <a:txBody>
                    <a:bodyPr/>
                    <a:lstStyle/>
                    <a:p>
                      <a:pPr algn="ctr"/>
                      <a:r>
                        <a:rPr lang="en-US" sz="2000" b="1" dirty="0"/>
                        <a:t>6%</a:t>
                      </a:r>
                    </a:p>
                  </a:txBody>
                  <a:tcPr/>
                </a:tc>
                <a:extLst>
                  <a:ext uri="{0D108BD9-81ED-4DB2-BD59-A6C34878D82A}">
                    <a16:rowId xmlns:a16="http://schemas.microsoft.com/office/drawing/2014/main" xmlns="" val="177674489"/>
                  </a:ext>
                </a:extLst>
              </a:tr>
              <a:tr h="397427">
                <a:tc>
                  <a:txBody>
                    <a:bodyPr/>
                    <a:lstStyle/>
                    <a:p>
                      <a:r>
                        <a:rPr lang="en-US" sz="2000" b="1" dirty="0"/>
                        <a:t>Higher Percent Salary Raise</a:t>
                      </a:r>
                    </a:p>
                  </a:txBody>
                  <a:tcPr/>
                </a:tc>
                <a:tc>
                  <a:txBody>
                    <a:bodyPr/>
                    <a:lstStyle/>
                    <a:p>
                      <a:pPr algn="ctr"/>
                      <a:r>
                        <a:rPr lang="en-US" sz="2000" b="1" dirty="0"/>
                        <a:t>4%</a:t>
                      </a:r>
                    </a:p>
                  </a:txBody>
                  <a:tcPr/>
                </a:tc>
                <a:extLst>
                  <a:ext uri="{0D108BD9-81ED-4DB2-BD59-A6C34878D82A}">
                    <a16:rowId xmlns:a16="http://schemas.microsoft.com/office/drawing/2014/main" xmlns="" val="29975076"/>
                  </a:ext>
                </a:extLst>
              </a:tr>
            </a:tbl>
          </a:graphicData>
        </a:graphic>
      </p:graphicFrame>
    </p:spTree>
    <p:extLst>
      <p:ext uri="{BB962C8B-B14F-4D97-AF65-F5344CB8AC3E}">
        <p14:creationId xmlns:p14="http://schemas.microsoft.com/office/powerpoint/2010/main" val="1428093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715B47B6-A024-A640-82C5-F94DB9644763}"/>
              </a:ext>
            </a:extLst>
          </p:cNvPr>
          <p:cNvGraphicFramePr>
            <a:graphicFrameLocks noGrp="1"/>
          </p:cNvGraphicFramePr>
          <p:nvPr>
            <p:extLst>
              <p:ext uri="{D42A27DB-BD31-4B8C-83A1-F6EECF244321}">
                <p14:modId xmlns:p14="http://schemas.microsoft.com/office/powerpoint/2010/main" val="2278378564"/>
              </p:ext>
            </p:extLst>
          </p:nvPr>
        </p:nvGraphicFramePr>
        <p:xfrm>
          <a:off x="6035041" y="1330915"/>
          <a:ext cx="6156959" cy="3310470"/>
        </p:xfrm>
        <a:graphic>
          <a:graphicData uri="http://schemas.openxmlformats.org/drawingml/2006/table">
            <a:tbl>
              <a:tblPr firstRow="1" bandRow="1">
                <a:tableStyleId>{7DF18680-E054-41AD-8BC1-D1AEF772440D}</a:tableStyleId>
              </a:tblPr>
              <a:tblGrid>
                <a:gridCol w="2804158">
                  <a:extLst>
                    <a:ext uri="{9D8B030D-6E8A-4147-A177-3AD203B41FA5}">
                      <a16:colId xmlns:a16="http://schemas.microsoft.com/office/drawing/2014/main" xmlns="" val="2225065558"/>
                    </a:ext>
                  </a:extLst>
                </a:gridCol>
                <a:gridCol w="1158240">
                  <a:extLst>
                    <a:ext uri="{9D8B030D-6E8A-4147-A177-3AD203B41FA5}">
                      <a16:colId xmlns:a16="http://schemas.microsoft.com/office/drawing/2014/main" xmlns="" val="2837038323"/>
                    </a:ext>
                  </a:extLst>
                </a:gridCol>
                <a:gridCol w="995680">
                  <a:extLst>
                    <a:ext uri="{9D8B030D-6E8A-4147-A177-3AD203B41FA5}">
                      <a16:colId xmlns:a16="http://schemas.microsoft.com/office/drawing/2014/main" xmlns="" val="2337513783"/>
                    </a:ext>
                  </a:extLst>
                </a:gridCol>
                <a:gridCol w="1198881">
                  <a:extLst>
                    <a:ext uri="{9D8B030D-6E8A-4147-A177-3AD203B41FA5}">
                      <a16:colId xmlns:a16="http://schemas.microsoft.com/office/drawing/2014/main" xmlns="" val="1382979743"/>
                    </a:ext>
                  </a:extLst>
                </a:gridCol>
              </a:tblGrid>
              <a:tr h="1103490">
                <a:tc>
                  <a:txBody>
                    <a:bodyPr/>
                    <a:lstStyle/>
                    <a:p>
                      <a:endParaRPr lang="en-US" sz="2400" dirty="0"/>
                    </a:p>
                  </a:txBody>
                  <a:tcPr/>
                </a:tc>
                <a:tc>
                  <a:txBody>
                    <a:bodyPr/>
                    <a:lstStyle/>
                    <a:p>
                      <a:r>
                        <a:rPr lang="en-US" dirty="0"/>
                        <a:t>Range</a:t>
                      </a:r>
                    </a:p>
                  </a:txBody>
                  <a:tcPr/>
                </a:tc>
                <a:tc>
                  <a:txBody>
                    <a:bodyPr/>
                    <a:lstStyle/>
                    <a:p>
                      <a:r>
                        <a:rPr lang="en-US" dirty="0"/>
                        <a:t>Mean </a:t>
                      </a:r>
                    </a:p>
                  </a:txBody>
                  <a:tcPr/>
                </a:tc>
                <a:tc>
                  <a:txBody>
                    <a:bodyPr/>
                    <a:lstStyle/>
                    <a:p>
                      <a:r>
                        <a:rPr lang="en-US" dirty="0"/>
                        <a:t>Median</a:t>
                      </a:r>
                    </a:p>
                  </a:txBody>
                  <a:tcPr/>
                </a:tc>
                <a:extLst>
                  <a:ext uri="{0D108BD9-81ED-4DB2-BD59-A6C34878D82A}">
                    <a16:rowId xmlns:a16="http://schemas.microsoft.com/office/drawing/2014/main" xmlns="" val="3437693512"/>
                  </a:ext>
                </a:extLst>
              </a:tr>
              <a:tr h="1103490">
                <a:tc>
                  <a:txBody>
                    <a:bodyPr/>
                    <a:lstStyle/>
                    <a:p>
                      <a:r>
                        <a:rPr lang="en-US" b="1" dirty="0"/>
                        <a:t>Years served as DCT in CURRENT program</a:t>
                      </a:r>
                    </a:p>
                  </a:txBody>
                  <a:tcPr/>
                </a:tc>
                <a:tc>
                  <a:txBody>
                    <a:bodyPr/>
                    <a:lstStyle/>
                    <a:p>
                      <a:pPr algn="ctr"/>
                      <a:r>
                        <a:rPr lang="en-US" b="1" dirty="0"/>
                        <a:t>0 - 15</a:t>
                      </a:r>
                    </a:p>
                  </a:txBody>
                  <a:tcPr/>
                </a:tc>
                <a:tc>
                  <a:txBody>
                    <a:bodyPr/>
                    <a:lstStyle/>
                    <a:p>
                      <a:pPr algn="ctr"/>
                      <a:r>
                        <a:rPr lang="en-US" b="1" dirty="0"/>
                        <a:t>4</a:t>
                      </a:r>
                    </a:p>
                  </a:txBody>
                  <a:tcPr/>
                </a:tc>
                <a:tc>
                  <a:txBody>
                    <a:bodyPr/>
                    <a:lstStyle/>
                    <a:p>
                      <a:pPr algn="ctr"/>
                      <a:r>
                        <a:rPr lang="en-US" b="1" dirty="0"/>
                        <a:t>4</a:t>
                      </a:r>
                    </a:p>
                  </a:txBody>
                  <a:tcPr/>
                </a:tc>
                <a:extLst>
                  <a:ext uri="{0D108BD9-81ED-4DB2-BD59-A6C34878D82A}">
                    <a16:rowId xmlns:a16="http://schemas.microsoft.com/office/drawing/2014/main" xmlns="" val="2356922034"/>
                  </a:ext>
                </a:extLst>
              </a:tr>
              <a:tr h="1103490">
                <a:tc>
                  <a:txBody>
                    <a:bodyPr/>
                    <a:lstStyle/>
                    <a:p>
                      <a:r>
                        <a:rPr lang="en-US" b="1" dirty="0"/>
                        <a:t>Years as DCT throughout ENTIRE career</a:t>
                      </a:r>
                    </a:p>
                  </a:txBody>
                  <a:tcPr/>
                </a:tc>
                <a:tc>
                  <a:txBody>
                    <a:bodyPr/>
                    <a:lstStyle/>
                    <a:p>
                      <a:pPr algn="ctr"/>
                      <a:r>
                        <a:rPr lang="en-US" b="1" dirty="0"/>
                        <a:t>0 - 39</a:t>
                      </a:r>
                    </a:p>
                  </a:txBody>
                  <a:tcPr/>
                </a:tc>
                <a:tc>
                  <a:txBody>
                    <a:bodyPr/>
                    <a:lstStyle/>
                    <a:p>
                      <a:pPr algn="ctr"/>
                      <a:r>
                        <a:rPr lang="en-US" b="1" dirty="0"/>
                        <a:t>6</a:t>
                      </a:r>
                    </a:p>
                  </a:txBody>
                  <a:tcPr/>
                </a:tc>
                <a:tc>
                  <a:txBody>
                    <a:bodyPr/>
                    <a:lstStyle/>
                    <a:p>
                      <a:pPr algn="ctr"/>
                      <a:r>
                        <a:rPr lang="en-US" b="1" dirty="0"/>
                        <a:t>4</a:t>
                      </a:r>
                    </a:p>
                  </a:txBody>
                  <a:tcPr/>
                </a:tc>
                <a:extLst>
                  <a:ext uri="{0D108BD9-81ED-4DB2-BD59-A6C34878D82A}">
                    <a16:rowId xmlns:a16="http://schemas.microsoft.com/office/drawing/2014/main" xmlns="" val="9255749"/>
                  </a:ext>
                </a:extLst>
              </a:tr>
            </a:tbl>
          </a:graphicData>
        </a:graphic>
      </p:graphicFrame>
      <p:sp>
        <p:nvSpPr>
          <p:cNvPr id="3" name="Rectangle 2"/>
          <p:cNvSpPr/>
          <p:nvPr/>
        </p:nvSpPr>
        <p:spPr>
          <a:xfrm>
            <a:off x="807720" y="2895599"/>
            <a:ext cx="4617720" cy="2446824"/>
          </a:xfrm>
          <a:prstGeom prst="rect">
            <a:avLst/>
          </a:prstGeom>
        </p:spPr>
        <p:txBody>
          <a:bodyPr wrap="square">
            <a:spAutoFit/>
          </a:bodyPr>
          <a:lstStyle/>
          <a:p>
            <a:pPr marL="285750" lvl="0" indent="-285750">
              <a:spcBef>
                <a:spcPts val="1000"/>
              </a:spcBef>
              <a:buClr>
                <a:srgbClr val="B31166"/>
              </a:buClr>
              <a:buSzPct val="80000"/>
              <a:buFont typeface="Arial" panose="020B0604020202020204" pitchFamily="34" charset="0"/>
              <a:buChar char="•"/>
            </a:pPr>
            <a:r>
              <a:rPr lang="en-US" sz="3200" dirty="0">
                <a:solidFill>
                  <a:srgbClr val="FFFF00"/>
                </a:solidFill>
              </a:rPr>
              <a:t>39% Full Prof</a:t>
            </a:r>
          </a:p>
          <a:p>
            <a:pPr marL="285750" lvl="0" indent="-285750">
              <a:spcBef>
                <a:spcPts val="1000"/>
              </a:spcBef>
              <a:buClr>
                <a:srgbClr val="B31166"/>
              </a:buClr>
              <a:buSzPct val="80000"/>
              <a:buFont typeface="Arial" panose="020B0604020202020204" pitchFamily="34" charset="0"/>
              <a:buChar char="•"/>
            </a:pPr>
            <a:r>
              <a:rPr lang="en-US" sz="3200" dirty="0">
                <a:solidFill>
                  <a:srgbClr val="FFFF00"/>
                </a:solidFill>
              </a:rPr>
              <a:t>46% Associate Prof</a:t>
            </a:r>
          </a:p>
          <a:p>
            <a:pPr marL="285750" lvl="0" indent="-285750">
              <a:spcBef>
                <a:spcPts val="1000"/>
              </a:spcBef>
              <a:buClr>
                <a:srgbClr val="B31166"/>
              </a:buClr>
              <a:buSzPct val="80000"/>
              <a:buFont typeface="Arial" panose="020B0604020202020204" pitchFamily="34" charset="0"/>
              <a:buChar char="•"/>
            </a:pPr>
            <a:r>
              <a:rPr lang="en-US" sz="3200" dirty="0">
                <a:solidFill>
                  <a:srgbClr val="FFFF00"/>
                </a:solidFill>
              </a:rPr>
              <a:t>8% Assistant Prof</a:t>
            </a:r>
          </a:p>
          <a:p>
            <a:pPr marL="285750" lvl="0" indent="-285750">
              <a:spcBef>
                <a:spcPts val="1000"/>
              </a:spcBef>
              <a:buClr>
                <a:srgbClr val="B31166"/>
              </a:buClr>
              <a:buSzPct val="80000"/>
              <a:buFont typeface="Arial" panose="020B0604020202020204" pitchFamily="34" charset="0"/>
              <a:buChar char="•"/>
            </a:pPr>
            <a:r>
              <a:rPr lang="en-US" sz="3200" dirty="0">
                <a:solidFill>
                  <a:srgbClr val="FFFF00"/>
                </a:solidFill>
              </a:rPr>
              <a:t>7% Non-Tenure Track </a:t>
            </a:r>
          </a:p>
        </p:txBody>
      </p:sp>
      <p:sp>
        <p:nvSpPr>
          <p:cNvPr id="6" name="TextBox 5"/>
          <p:cNvSpPr txBox="1"/>
          <p:nvPr/>
        </p:nvSpPr>
        <p:spPr>
          <a:xfrm>
            <a:off x="960120" y="868681"/>
            <a:ext cx="4404004" cy="1446550"/>
          </a:xfrm>
          <a:prstGeom prst="rect">
            <a:avLst/>
          </a:prstGeom>
          <a:noFill/>
        </p:spPr>
        <p:txBody>
          <a:bodyPr wrap="square" rtlCol="0">
            <a:spAutoFit/>
          </a:bodyPr>
          <a:lstStyle/>
          <a:p>
            <a:pPr algn="ctr"/>
            <a:r>
              <a:rPr lang="en-US" sz="4400" b="1" dirty="0">
                <a:solidFill>
                  <a:schemeClr val="bg2"/>
                </a:solidFill>
              </a:rPr>
              <a:t>DCT </a:t>
            </a:r>
          </a:p>
          <a:p>
            <a:pPr algn="ctr"/>
            <a:r>
              <a:rPr lang="en-US" sz="4400" b="1" dirty="0">
                <a:solidFill>
                  <a:schemeClr val="bg2"/>
                </a:solidFill>
              </a:rPr>
              <a:t>Fun Facts</a:t>
            </a:r>
          </a:p>
        </p:txBody>
      </p:sp>
    </p:spTree>
    <p:extLst>
      <p:ext uri="{BB962C8B-B14F-4D97-AF65-F5344CB8AC3E}">
        <p14:creationId xmlns:p14="http://schemas.microsoft.com/office/powerpoint/2010/main" val="1973839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t>DCT </a:t>
            </a:r>
            <a:br>
              <a:rPr lang="en-US" sz="4800" b="1" dirty="0"/>
            </a:br>
            <a:r>
              <a:rPr lang="en-US" sz="4800" b="1" dirty="0"/>
              <a:t>NON-TRIVIAL PURSUITS</a:t>
            </a:r>
          </a:p>
        </p:txBody>
      </p:sp>
      <p:sp>
        <p:nvSpPr>
          <p:cNvPr id="3" name="Text Placeholder 2"/>
          <p:cNvSpPr>
            <a:spLocks noGrp="1"/>
          </p:cNvSpPr>
          <p:nvPr>
            <p:ph type="body" idx="1"/>
          </p:nvPr>
        </p:nvSpPr>
        <p:spPr>
          <a:xfrm>
            <a:off x="6686023" y="1234440"/>
            <a:ext cx="4134377" cy="4556760"/>
          </a:xfrm>
        </p:spPr>
        <p:txBody>
          <a:bodyPr>
            <a:normAutofit/>
          </a:bodyPr>
          <a:lstStyle/>
          <a:p>
            <a:pPr marL="342900" indent="-342900">
              <a:buFont typeface="Wingdings" panose="05000000000000000000" pitchFamily="2" charset="2"/>
              <a:buChar char="q"/>
            </a:pPr>
            <a:r>
              <a:rPr lang="en-US" sz="2400" b="1" dirty="0"/>
              <a:t>How MANY Program Faculty are in their First or Second Year as DCT?</a:t>
            </a:r>
          </a:p>
          <a:p>
            <a:pPr marL="342900" indent="-342900">
              <a:buFont typeface="Wingdings" panose="05000000000000000000" pitchFamily="2" charset="2"/>
              <a:buChar char="q"/>
            </a:pPr>
            <a:r>
              <a:rPr lang="en-US" sz="2400" b="1" dirty="0"/>
              <a:t>Answer: 21</a:t>
            </a:r>
          </a:p>
          <a:p>
            <a:endParaRPr lang="en-US" dirty="0"/>
          </a:p>
        </p:txBody>
      </p:sp>
      <p:sp>
        <p:nvSpPr>
          <p:cNvPr id="4" name="Action Button: Help 3">
            <a:hlinkClick r:id="" action="ppaction://noaction" highlightClick="1"/>
            <a:extLst>
              <a:ext uri="{FF2B5EF4-FFF2-40B4-BE49-F238E27FC236}">
                <a16:creationId xmlns:a16="http://schemas.microsoft.com/office/drawing/2014/main" xmlns="" id="{A0DA65F7-0F8E-4580-9A5F-FDA83BB650C1}"/>
              </a:ext>
            </a:extLst>
          </p:cNvPr>
          <p:cNvSpPr/>
          <p:nvPr/>
        </p:nvSpPr>
        <p:spPr>
          <a:xfrm>
            <a:off x="2809258" y="1234440"/>
            <a:ext cx="1042416"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8431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Doctoral Programs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607817"/>
              </p:ext>
            </p:extLst>
          </p:nvPr>
        </p:nvGraphicFramePr>
        <p:xfrm>
          <a:off x="2127888" y="2628899"/>
          <a:ext cx="7936224" cy="3704994"/>
        </p:xfrm>
        <a:graphic>
          <a:graphicData uri="http://schemas.openxmlformats.org/drawingml/2006/table">
            <a:tbl>
              <a:tblPr firstRow="1" bandRow="1">
                <a:tableStyleId>{5C22544A-7EE6-4342-B048-85BDC9FD1C3A}</a:tableStyleId>
              </a:tblPr>
              <a:tblGrid>
                <a:gridCol w="3968112">
                  <a:extLst>
                    <a:ext uri="{9D8B030D-6E8A-4147-A177-3AD203B41FA5}">
                      <a16:colId xmlns:a16="http://schemas.microsoft.com/office/drawing/2014/main" xmlns="" val="1496346748"/>
                    </a:ext>
                  </a:extLst>
                </a:gridCol>
                <a:gridCol w="3968112">
                  <a:extLst>
                    <a:ext uri="{9D8B030D-6E8A-4147-A177-3AD203B41FA5}">
                      <a16:colId xmlns:a16="http://schemas.microsoft.com/office/drawing/2014/main" xmlns="" val="792050198"/>
                    </a:ext>
                  </a:extLst>
                </a:gridCol>
              </a:tblGrid>
              <a:tr h="962403">
                <a:tc>
                  <a:txBody>
                    <a:bodyPr/>
                    <a:lstStyle/>
                    <a:p>
                      <a:r>
                        <a:rPr lang="en-US" sz="2400" dirty="0"/>
                        <a:t>Type of Program:</a:t>
                      </a:r>
                    </a:p>
                  </a:txBody>
                  <a:tcPr marL="181347" marR="181347"/>
                </a:tc>
                <a:tc>
                  <a:txBody>
                    <a:bodyPr/>
                    <a:lstStyle/>
                    <a:p>
                      <a:endParaRPr lang="en-US" sz="2400" dirty="0"/>
                    </a:p>
                  </a:txBody>
                  <a:tcPr marL="181347" marR="181347"/>
                </a:tc>
                <a:extLst>
                  <a:ext uri="{0D108BD9-81ED-4DB2-BD59-A6C34878D82A}">
                    <a16:rowId xmlns:a16="http://schemas.microsoft.com/office/drawing/2014/main" xmlns="" val="1219939912"/>
                  </a:ext>
                </a:extLst>
              </a:tr>
              <a:tr h="962403">
                <a:tc>
                  <a:txBody>
                    <a:bodyPr/>
                    <a:lstStyle/>
                    <a:p>
                      <a:r>
                        <a:rPr lang="en-US" sz="2400" b="1" dirty="0"/>
                        <a:t>Combined Program</a:t>
                      </a:r>
                    </a:p>
                  </a:txBody>
                  <a:tcPr marL="181347" marR="181347"/>
                </a:tc>
                <a:tc>
                  <a:txBody>
                    <a:bodyPr/>
                    <a:lstStyle/>
                    <a:p>
                      <a:r>
                        <a:rPr lang="en-US" sz="2400" b="1" dirty="0"/>
                        <a:t>11%</a:t>
                      </a:r>
                    </a:p>
                  </a:txBody>
                  <a:tcPr marL="181347" marR="181347"/>
                </a:tc>
                <a:extLst>
                  <a:ext uri="{0D108BD9-81ED-4DB2-BD59-A6C34878D82A}">
                    <a16:rowId xmlns:a16="http://schemas.microsoft.com/office/drawing/2014/main" xmlns="" val="3517033289"/>
                  </a:ext>
                </a:extLst>
              </a:tr>
              <a:tr h="962403">
                <a:tc>
                  <a:txBody>
                    <a:bodyPr/>
                    <a:lstStyle/>
                    <a:p>
                      <a:r>
                        <a:rPr lang="en-US" sz="2400" b="1" dirty="0"/>
                        <a:t>College of Education</a:t>
                      </a:r>
                    </a:p>
                  </a:txBody>
                  <a:tcPr marL="181347" marR="181347"/>
                </a:tc>
                <a:tc>
                  <a:txBody>
                    <a:bodyPr/>
                    <a:lstStyle/>
                    <a:p>
                      <a:r>
                        <a:rPr lang="en-US" sz="2400" b="1" dirty="0"/>
                        <a:t>68%</a:t>
                      </a:r>
                    </a:p>
                  </a:txBody>
                  <a:tcPr marL="181347" marR="181347"/>
                </a:tc>
                <a:extLst>
                  <a:ext uri="{0D108BD9-81ED-4DB2-BD59-A6C34878D82A}">
                    <a16:rowId xmlns:a16="http://schemas.microsoft.com/office/drawing/2014/main" xmlns="" val="3502057695"/>
                  </a:ext>
                </a:extLst>
              </a:tr>
              <a:tr h="817785">
                <a:tc>
                  <a:txBody>
                    <a:bodyPr/>
                    <a:lstStyle/>
                    <a:p>
                      <a:r>
                        <a:rPr lang="en-US" sz="2400" b="1" baseline="0" dirty="0"/>
                        <a:t> Other College</a:t>
                      </a:r>
                      <a:endParaRPr lang="en-US" sz="2400" b="1" dirty="0"/>
                    </a:p>
                  </a:txBody>
                  <a:tcPr marL="181347" marR="181347"/>
                </a:tc>
                <a:tc>
                  <a:txBody>
                    <a:bodyPr/>
                    <a:lstStyle/>
                    <a:p>
                      <a:r>
                        <a:rPr lang="en-US" sz="2400" b="1" dirty="0"/>
                        <a:t>30%</a:t>
                      </a:r>
                    </a:p>
                  </a:txBody>
                  <a:tcPr marL="181347" marR="181347"/>
                </a:tc>
                <a:extLst>
                  <a:ext uri="{0D108BD9-81ED-4DB2-BD59-A6C34878D82A}">
                    <a16:rowId xmlns:a16="http://schemas.microsoft.com/office/drawing/2014/main" xmlns="" val="1768578194"/>
                  </a:ext>
                </a:extLst>
              </a:tr>
            </a:tbl>
          </a:graphicData>
        </a:graphic>
      </p:graphicFrame>
    </p:spTree>
    <p:extLst>
      <p:ext uri="{BB962C8B-B14F-4D97-AF65-F5344CB8AC3E}">
        <p14:creationId xmlns:p14="http://schemas.microsoft.com/office/powerpoint/2010/main" val="2197320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40A2B2-255D-494F-B2CE-FDF10B8B1E62}"/>
              </a:ext>
            </a:extLst>
          </p:cNvPr>
          <p:cNvSpPr>
            <a:spLocks noGrp="1"/>
          </p:cNvSpPr>
          <p:nvPr>
            <p:ph type="title"/>
          </p:nvPr>
        </p:nvSpPr>
        <p:spPr/>
        <p:txBody>
          <a:bodyPr/>
          <a:lstStyle/>
          <a:p>
            <a:r>
              <a:rPr lang="en-US" dirty="0"/>
              <a:t>Fun Facts about Master’s Programs</a:t>
            </a:r>
          </a:p>
        </p:txBody>
      </p:sp>
      <p:sp>
        <p:nvSpPr>
          <p:cNvPr id="3" name="Content Placeholder 2">
            <a:extLst>
              <a:ext uri="{FF2B5EF4-FFF2-40B4-BE49-F238E27FC236}">
                <a16:creationId xmlns:a16="http://schemas.microsoft.com/office/drawing/2014/main" xmlns="" id="{F3334271-C202-48E5-A8F5-5643CAE70966}"/>
              </a:ext>
            </a:extLst>
          </p:cNvPr>
          <p:cNvSpPr>
            <a:spLocks noGrp="1"/>
          </p:cNvSpPr>
          <p:nvPr>
            <p:ph idx="1"/>
          </p:nvPr>
        </p:nvSpPr>
        <p:spPr>
          <a:xfrm>
            <a:off x="841248" y="2414016"/>
            <a:ext cx="10844784" cy="4041647"/>
          </a:xfrm>
        </p:spPr>
        <p:txBody>
          <a:bodyPr>
            <a:normAutofit fontScale="92500" lnSpcReduction="10000"/>
          </a:bodyPr>
          <a:lstStyle/>
          <a:p>
            <a:pPr marL="0" lvl="0" indent="0">
              <a:spcBef>
                <a:spcPts val="0"/>
              </a:spcBef>
              <a:buClrTx/>
              <a:buSzTx/>
              <a:buNone/>
            </a:pPr>
            <a:endParaRPr lang="en-US" sz="2600" b="1" dirty="0">
              <a:solidFill>
                <a:prstClr val="black"/>
              </a:solidFill>
            </a:endParaRPr>
          </a:p>
          <a:p>
            <a:pPr marL="0" lvl="0" indent="0">
              <a:spcBef>
                <a:spcPts val="0"/>
              </a:spcBef>
              <a:buClrTx/>
              <a:buSzTx/>
              <a:buNone/>
            </a:pPr>
            <a:endParaRPr lang="en-US" sz="2600" b="1" dirty="0">
              <a:solidFill>
                <a:prstClr val="black"/>
              </a:solidFill>
            </a:endParaRPr>
          </a:p>
          <a:p>
            <a:pPr lvl="0">
              <a:lnSpc>
                <a:spcPct val="120000"/>
              </a:lnSpc>
              <a:spcBef>
                <a:spcPts val="0"/>
              </a:spcBef>
              <a:buClrTx/>
              <a:buSzTx/>
            </a:pPr>
            <a:r>
              <a:rPr lang="en-US" sz="2800" b="1" dirty="0">
                <a:solidFill>
                  <a:prstClr val="black"/>
                </a:solidFill>
              </a:rPr>
              <a:t>21%  none </a:t>
            </a:r>
          </a:p>
          <a:p>
            <a:pPr lvl="0">
              <a:lnSpc>
                <a:spcPct val="120000"/>
              </a:lnSpc>
              <a:spcBef>
                <a:spcPts val="0"/>
              </a:spcBef>
              <a:buClrTx/>
              <a:buSzTx/>
            </a:pPr>
            <a:r>
              <a:rPr lang="en-US" sz="2800" b="1" dirty="0">
                <a:solidFill>
                  <a:prstClr val="black"/>
                </a:solidFill>
              </a:rPr>
              <a:t>45%  one master’s program</a:t>
            </a:r>
          </a:p>
          <a:p>
            <a:pPr lvl="0">
              <a:lnSpc>
                <a:spcPct val="120000"/>
              </a:lnSpc>
              <a:spcBef>
                <a:spcPts val="0"/>
              </a:spcBef>
              <a:buClrTx/>
              <a:buSzTx/>
            </a:pPr>
            <a:r>
              <a:rPr lang="en-US" sz="2800" b="1" dirty="0">
                <a:solidFill>
                  <a:prstClr val="black"/>
                </a:solidFill>
              </a:rPr>
              <a:t>34% more than one master’s program</a:t>
            </a:r>
          </a:p>
          <a:p>
            <a:pPr marL="0" lvl="0" indent="0">
              <a:lnSpc>
                <a:spcPct val="120000"/>
              </a:lnSpc>
              <a:spcBef>
                <a:spcPts val="0"/>
              </a:spcBef>
              <a:buClrTx/>
              <a:buSzTx/>
              <a:buNone/>
            </a:pPr>
            <a:endParaRPr lang="en-US" sz="2800" b="1" dirty="0">
              <a:solidFill>
                <a:prstClr val="black"/>
              </a:solidFill>
            </a:endParaRPr>
          </a:p>
          <a:p>
            <a:pPr lvl="0">
              <a:lnSpc>
                <a:spcPct val="120000"/>
              </a:lnSpc>
              <a:spcBef>
                <a:spcPts val="0"/>
              </a:spcBef>
              <a:buClrTx/>
              <a:buSzTx/>
            </a:pPr>
            <a:r>
              <a:rPr lang="en-US" sz="2800" b="1" dirty="0">
                <a:solidFill>
                  <a:prstClr val="black"/>
                </a:solidFill>
              </a:rPr>
              <a:t>51% of programs prefer to admit students with a master’s degree</a:t>
            </a:r>
          </a:p>
          <a:p>
            <a:pPr lvl="0">
              <a:lnSpc>
                <a:spcPct val="120000"/>
              </a:lnSpc>
              <a:spcBef>
                <a:spcPts val="0"/>
              </a:spcBef>
              <a:buClrTx/>
              <a:buSzTx/>
            </a:pPr>
            <a:r>
              <a:rPr lang="en-US" sz="2800" b="1" dirty="0">
                <a:solidFill>
                  <a:prstClr val="black"/>
                </a:solidFill>
              </a:rPr>
              <a:t>52% of programs give master’s degree in route to the doctoral degree</a:t>
            </a:r>
          </a:p>
          <a:p>
            <a:endParaRPr lang="en-US" dirty="0"/>
          </a:p>
        </p:txBody>
      </p:sp>
    </p:spTree>
    <p:extLst>
      <p:ext uri="{BB962C8B-B14F-4D97-AF65-F5344CB8AC3E}">
        <p14:creationId xmlns:p14="http://schemas.microsoft.com/office/powerpoint/2010/main" val="1217207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 you have a Master’s Program in?</a:t>
            </a: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533569373"/>
              </p:ext>
            </p:extLst>
          </p:nvPr>
        </p:nvGraphicFramePr>
        <p:xfrm>
          <a:off x="689517" y="2319453"/>
          <a:ext cx="6135030" cy="4350098"/>
        </p:xfrm>
        <a:graphic>
          <a:graphicData uri="http://schemas.openxmlformats.org/drawingml/2006/table">
            <a:tbl>
              <a:tblPr firstRow="1" bandRow="1">
                <a:tableStyleId>{5C22544A-7EE6-4342-B048-85BDC9FD1C3A}</a:tableStyleId>
              </a:tblPr>
              <a:tblGrid>
                <a:gridCol w="4030746">
                  <a:extLst>
                    <a:ext uri="{9D8B030D-6E8A-4147-A177-3AD203B41FA5}">
                      <a16:colId xmlns:a16="http://schemas.microsoft.com/office/drawing/2014/main" xmlns="" val="926656585"/>
                    </a:ext>
                  </a:extLst>
                </a:gridCol>
                <a:gridCol w="2104284">
                  <a:extLst>
                    <a:ext uri="{9D8B030D-6E8A-4147-A177-3AD203B41FA5}">
                      <a16:colId xmlns:a16="http://schemas.microsoft.com/office/drawing/2014/main" xmlns="" val="1108864865"/>
                    </a:ext>
                  </a:extLst>
                </a:gridCol>
              </a:tblGrid>
              <a:tr h="502928">
                <a:tc>
                  <a:txBody>
                    <a:bodyPr/>
                    <a:lstStyle/>
                    <a:p>
                      <a:endParaRPr lang="en-US" sz="2800" b="1" dirty="0"/>
                    </a:p>
                  </a:txBody>
                  <a:tcPr marL="79373" marR="79373"/>
                </a:tc>
                <a:tc>
                  <a:txBody>
                    <a:bodyPr/>
                    <a:lstStyle/>
                    <a:p>
                      <a:r>
                        <a:rPr lang="en-US" sz="2800" b="1" dirty="0"/>
                        <a:t>% Yes</a:t>
                      </a:r>
                    </a:p>
                  </a:txBody>
                  <a:tcPr marL="79373" marR="79373"/>
                </a:tc>
                <a:extLst>
                  <a:ext uri="{0D108BD9-81ED-4DB2-BD59-A6C34878D82A}">
                    <a16:rowId xmlns:a16="http://schemas.microsoft.com/office/drawing/2014/main" xmlns="" val="4265178384"/>
                  </a:ext>
                </a:extLst>
              </a:tr>
              <a:tr h="917104">
                <a:tc>
                  <a:txBody>
                    <a:bodyPr/>
                    <a:lstStyle/>
                    <a:p>
                      <a:r>
                        <a:rPr lang="en-US" sz="2800" b="1" dirty="0"/>
                        <a:t>Mental Health Counseling</a:t>
                      </a:r>
                    </a:p>
                  </a:txBody>
                  <a:tcPr marL="79373" marR="79373"/>
                </a:tc>
                <a:tc>
                  <a:txBody>
                    <a:bodyPr/>
                    <a:lstStyle/>
                    <a:p>
                      <a:pPr algn="ctr"/>
                      <a:r>
                        <a:rPr lang="en-US" sz="2800" b="1" dirty="0"/>
                        <a:t>54</a:t>
                      </a:r>
                    </a:p>
                  </a:txBody>
                  <a:tcPr marL="79373" marR="79373"/>
                </a:tc>
                <a:extLst>
                  <a:ext uri="{0D108BD9-81ED-4DB2-BD59-A6C34878D82A}">
                    <a16:rowId xmlns:a16="http://schemas.microsoft.com/office/drawing/2014/main" xmlns="" val="2791704500"/>
                  </a:ext>
                </a:extLst>
              </a:tr>
              <a:tr h="637171">
                <a:tc>
                  <a:txBody>
                    <a:bodyPr/>
                    <a:lstStyle/>
                    <a:p>
                      <a:r>
                        <a:rPr lang="en-US" sz="2800" b="1" dirty="0"/>
                        <a:t>School Counseling</a:t>
                      </a:r>
                    </a:p>
                  </a:txBody>
                  <a:tcPr marL="79373" marR="79373"/>
                </a:tc>
                <a:tc>
                  <a:txBody>
                    <a:bodyPr/>
                    <a:lstStyle/>
                    <a:p>
                      <a:pPr algn="ctr"/>
                      <a:r>
                        <a:rPr lang="en-US" sz="2800" b="1" dirty="0"/>
                        <a:t>40</a:t>
                      </a:r>
                    </a:p>
                  </a:txBody>
                  <a:tcPr marL="79373" marR="79373"/>
                </a:tc>
                <a:extLst>
                  <a:ext uri="{0D108BD9-81ED-4DB2-BD59-A6C34878D82A}">
                    <a16:rowId xmlns:a16="http://schemas.microsoft.com/office/drawing/2014/main" xmlns="" val="3055077537"/>
                  </a:ext>
                </a:extLst>
              </a:tr>
              <a:tr h="917104">
                <a:tc>
                  <a:txBody>
                    <a:bodyPr/>
                    <a:lstStyle/>
                    <a:p>
                      <a:r>
                        <a:rPr lang="en-US" sz="2800" b="1" dirty="0"/>
                        <a:t>Counseling Psychology</a:t>
                      </a:r>
                    </a:p>
                  </a:txBody>
                  <a:tcPr marL="79373" marR="79373"/>
                </a:tc>
                <a:tc>
                  <a:txBody>
                    <a:bodyPr/>
                    <a:lstStyle/>
                    <a:p>
                      <a:pPr algn="ctr"/>
                      <a:r>
                        <a:rPr lang="en-US" sz="2800" b="1" dirty="0"/>
                        <a:t>31</a:t>
                      </a:r>
                    </a:p>
                  </a:txBody>
                  <a:tcPr marL="79373" marR="79373"/>
                </a:tc>
                <a:extLst>
                  <a:ext uri="{0D108BD9-81ED-4DB2-BD59-A6C34878D82A}">
                    <a16:rowId xmlns:a16="http://schemas.microsoft.com/office/drawing/2014/main" xmlns="" val="3738904206"/>
                  </a:ext>
                </a:extLst>
              </a:tr>
              <a:tr h="786848">
                <a:tc>
                  <a:txBody>
                    <a:bodyPr/>
                    <a:lstStyle/>
                    <a:p>
                      <a:r>
                        <a:rPr lang="en-US" sz="2800" b="1" dirty="0"/>
                        <a:t>Counselor Education</a:t>
                      </a:r>
                    </a:p>
                  </a:txBody>
                  <a:tcPr marL="79373" marR="79373"/>
                </a:tc>
                <a:tc>
                  <a:txBody>
                    <a:bodyPr/>
                    <a:lstStyle/>
                    <a:p>
                      <a:pPr algn="ctr"/>
                      <a:r>
                        <a:rPr lang="en-US" sz="2800" b="1" dirty="0"/>
                        <a:t>1.5</a:t>
                      </a:r>
                    </a:p>
                  </a:txBody>
                  <a:tcPr marL="79373" marR="79373"/>
                </a:tc>
                <a:extLst>
                  <a:ext uri="{0D108BD9-81ED-4DB2-BD59-A6C34878D82A}">
                    <a16:rowId xmlns:a16="http://schemas.microsoft.com/office/drawing/2014/main" xmlns="" val="3216861919"/>
                  </a:ext>
                </a:extLst>
              </a:tr>
              <a:tr h="502928">
                <a:tc>
                  <a:txBody>
                    <a:bodyPr/>
                    <a:lstStyle/>
                    <a:p>
                      <a:r>
                        <a:rPr lang="en-US" sz="2800" b="1" dirty="0"/>
                        <a:t>Other</a:t>
                      </a:r>
                    </a:p>
                  </a:txBody>
                  <a:tcPr marL="79373" marR="79373"/>
                </a:tc>
                <a:tc>
                  <a:txBody>
                    <a:bodyPr/>
                    <a:lstStyle/>
                    <a:p>
                      <a:pPr algn="ctr"/>
                      <a:r>
                        <a:rPr lang="en-US" sz="2800" b="1" dirty="0"/>
                        <a:t>38.5</a:t>
                      </a:r>
                    </a:p>
                  </a:txBody>
                  <a:tcPr marL="79373" marR="79373"/>
                </a:tc>
                <a:extLst>
                  <a:ext uri="{0D108BD9-81ED-4DB2-BD59-A6C34878D82A}">
                    <a16:rowId xmlns:a16="http://schemas.microsoft.com/office/drawing/2014/main" xmlns="" val="1222290019"/>
                  </a:ext>
                </a:extLst>
              </a:tr>
            </a:tbl>
          </a:graphicData>
        </a:graphic>
      </p:graphicFrame>
      <p:sp>
        <p:nvSpPr>
          <p:cNvPr id="4" name="Content Placeholder 3">
            <a:extLst>
              <a:ext uri="{FF2B5EF4-FFF2-40B4-BE49-F238E27FC236}">
                <a16:creationId xmlns:a16="http://schemas.microsoft.com/office/drawing/2014/main" xmlns="" id="{0CF7914F-8BE8-4455-ACFC-3EE01BE32811}"/>
              </a:ext>
            </a:extLst>
          </p:cNvPr>
          <p:cNvSpPr>
            <a:spLocks noGrp="1"/>
          </p:cNvSpPr>
          <p:nvPr>
            <p:ph sz="half" idx="2"/>
          </p:nvPr>
        </p:nvSpPr>
        <p:spPr>
          <a:xfrm>
            <a:off x="7471317" y="2520176"/>
            <a:ext cx="3577682" cy="3956824"/>
          </a:xfrm>
        </p:spPr>
        <p:txBody>
          <a:bodyPr>
            <a:normAutofit fontScale="92500" lnSpcReduction="10000"/>
          </a:bodyPr>
          <a:lstStyle/>
          <a:p>
            <a:pPr marL="0" indent="0">
              <a:buNone/>
            </a:pPr>
            <a:r>
              <a:rPr lang="en-US" sz="3600" b="1" dirty="0"/>
              <a:t>Is your Master’s Program Accredited?</a:t>
            </a:r>
          </a:p>
          <a:p>
            <a:pPr marL="0" indent="0">
              <a:buNone/>
            </a:pPr>
            <a:endParaRPr lang="en-US" sz="2800" b="1" dirty="0"/>
          </a:p>
          <a:p>
            <a:pPr>
              <a:buFont typeface="Wingdings" panose="05000000000000000000" pitchFamily="2" charset="2"/>
              <a:buChar char="v"/>
            </a:pPr>
            <a:r>
              <a:rPr lang="en-US" sz="2800" b="1" dirty="0"/>
              <a:t>MPCAC (</a:t>
            </a:r>
            <a:r>
              <a:rPr lang="en-US" sz="2800" b="1" i="1" dirty="0"/>
              <a:t>N</a:t>
            </a:r>
            <a:r>
              <a:rPr lang="en-US" sz="2800" b="1" dirty="0"/>
              <a:t> = 6)</a:t>
            </a:r>
          </a:p>
          <a:p>
            <a:pPr>
              <a:buFont typeface="Wingdings" panose="05000000000000000000" pitchFamily="2" charset="2"/>
              <a:buChar char="v"/>
            </a:pPr>
            <a:r>
              <a:rPr lang="en-US" sz="2800" b="1" dirty="0"/>
              <a:t>MCAC (</a:t>
            </a:r>
            <a:r>
              <a:rPr lang="en-US" sz="2800" b="1" i="1" dirty="0"/>
              <a:t>N</a:t>
            </a:r>
            <a:r>
              <a:rPr lang="en-US" sz="2800" b="1" dirty="0"/>
              <a:t> = 4)</a:t>
            </a:r>
          </a:p>
          <a:p>
            <a:pPr>
              <a:buFont typeface="Wingdings" panose="05000000000000000000" pitchFamily="2" charset="2"/>
              <a:buChar char="v"/>
            </a:pPr>
            <a:r>
              <a:rPr lang="en-US" sz="2800" b="1" dirty="0"/>
              <a:t>CACREP (</a:t>
            </a:r>
            <a:r>
              <a:rPr lang="en-US" sz="2800" b="1" i="1" dirty="0"/>
              <a:t>N</a:t>
            </a:r>
            <a:r>
              <a:rPr lang="en-US" sz="2800" b="1" dirty="0"/>
              <a:t> = 8)</a:t>
            </a:r>
          </a:p>
          <a:p>
            <a:pPr>
              <a:buFont typeface="Wingdings" panose="05000000000000000000" pitchFamily="2" charset="2"/>
              <a:buChar char="v"/>
            </a:pPr>
            <a:r>
              <a:rPr lang="en-US" sz="2800" b="1" dirty="0"/>
              <a:t>NASP (</a:t>
            </a:r>
            <a:r>
              <a:rPr lang="en-US" sz="2800" b="1" i="1" dirty="0"/>
              <a:t>N</a:t>
            </a:r>
            <a:r>
              <a:rPr lang="en-US" sz="2800" b="1" dirty="0"/>
              <a:t> = 2)</a:t>
            </a:r>
          </a:p>
          <a:p>
            <a:pPr>
              <a:buFont typeface="Wingdings" panose="05000000000000000000" pitchFamily="2" charset="2"/>
              <a:buChar char="v"/>
            </a:pPr>
            <a:endParaRPr lang="en-US" sz="2800" b="1" dirty="0"/>
          </a:p>
          <a:p>
            <a:pPr marL="0" indent="0">
              <a:buNone/>
            </a:pPr>
            <a:endParaRPr lang="en-US" dirty="0"/>
          </a:p>
        </p:txBody>
      </p:sp>
    </p:spTree>
    <p:extLst>
      <p:ext uri="{BB962C8B-B14F-4D97-AF65-F5344CB8AC3E}">
        <p14:creationId xmlns:p14="http://schemas.microsoft.com/office/powerpoint/2010/main" val="333003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xmlns="" id="{04D51F8B-0688-114B-A689-FEC5A8BF4923}"/>
              </a:ext>
            </a:extLst>
          </p:cNvPr>
          <p:cNvGraphicFramePr/>
          <p:nvPr>
            <p:extLst>
              <p:ext uri="{D42A27DB-BD31-4B8C-83A1-F6EECF244321}">
                <p14:modId xmlns:p14="http://schemas.microsoft.com/office/powerpoint/2010/main" val="523307394"/>
              </p:ext>
            </p:extLst>
          </p:nvPr>
        </p:nvGraphicFramePr>
        <p:xfrm>
          <a:off x="646772" y="602166"/>
          <a:ext cx="10752748" cy="59815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38018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much does your program emphasize each type of training?</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76916276"/>
              </p:ext>
            </p:extLst>
          </p:nvPr>
        </p:nvGraphicFramePr>
        <p:xfrm>
          <a:off x="1295402" y="2541421"/>
          <a:ext cx="4509837" cy="32337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extLst>
              <p:ext uri="{D42A27DB-BD31-4B8C-83A1-F6EECF244321}">
                <p14:modId xmlns:p14="http://schemas.microsoft.com/office/powerpoint/2010/main" val="1486229615"/>
              </p:ext>
            </p:extLst>
          </p:nvPr>
        </p:nvGraphicFramePr>
        <p:xfrm>
          <a:off x="6096000" y="2541421"/>
          <a:ext cx="4800598" cy="32337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61193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a:extLst>
              <a:ext uri="{FF2B5EF4-FFF2-40B4-BE49-F238E27FC236}">
                <a16:creationId xmlns:a16="http://schemas.microsoft.com/office/drawing/2014/main" xmlns="" id="{B7711917-77C4-7347-A2D0-DFDCA743BF6C}"/>
              </a:ext>
            </a:extLst>
          </p:cNvPr>
          <p:cNvGraphicFramePr>
            <a:graphicFrameLocks/>
          </p:cNvGraphicFramePr>
          <p:nvPr>
            <p:extLst>
              <p:ext uri="{D42A27DB-BD31-4B8C-83A1-F6EECF244321}">
                <p14:modId xmlns:p14="http://schemas.microsoft.com/office/powerpoint/2010/main" val="1101020425"/>
              </p:ext>
            </p:extLst>
          </p:nvPr>
        </p:nvGraphicFramePr>
        <p:xfrm>
          <a:off x="448329" y="170537"/>
          <a:ext cx="11290013" cy="61877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22693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5" y="1158240"/>
            <a:ext cx="2793158" cy="1971040"/>
          </a:xfrm>
        </p:spPr>
        <p:txBody>
          <a:bodyPr/>
          <a:lstStyle/>
          <a:p>
            <a:r>
              <a:rPr lang="en-US" sz="3200" b="1" dirty="0"/>
              <a:t>Fun Facts: Program Support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11967231"/>
              </p:ext>
            </p:extLst>
          </p:nvPr>
        </p:nvGraphicFramePr>
        <p:xfrm>
          <a:off x="4316819" y="1"/>
          <a:ext cx="7875181"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half" idx="2"/>
          </p:nvPr>
        </p:nvSpPr>
        <p:spPr/>
        <p:txBody>
          <a:bodyPr/>
          <a:lstStyle/>
          <a:p>
            <a:endParaRPr lang="en-US" dirty="0"/>
          </a:p>
          <a:p>
            <a:r>
              <a:rPr lang="en-US" sz="2400" b="1" dirty="0">
                <a:solidFill>
                  <a:srgbClr val="FFFF00"/>
                </a:solidFill>
              </a:rPr>
              <a:t>30% </a:t>
            </a:r>
            <a:r>
              <a:rPr lang="en-US" sz="2400" dirty="0">
                <a:solidFill>
                  <a:srgbClr val="FFFF00"/>
                </a:solidFill>
              </a:rPr>
              <a:t>had to Justify the value of the training program to university administrators</a:t>
            </a:r>
          </a:p>
          <a:p>
            <a:endParaRPr lang="en-US" dirty="0"/>
          </a:p>
        </p:txBody>
      </p:sp>
      <p:sp>
        <p:nvSpPr>
          <p:cNvPr id="3" name="TextBox 2">
            <a:extLst>
              <a:ext uri="{FF2B5EF4-FFF2-40B4-BE49-F238E27FC236}">
                <a16:creationId xmlns:a16="http://schemas.microsoft.com/office/drawing/2014/main" xmlns="" id="{3036F901-ED7B-1544-8536-ED94E489293A}"/>
              </a:ext>
            </a:extLst>
          </p:cNvPr>
          <p:cNvSpPr txBox="1"/>
          <p:nvPr/>
        </p:nvSpPr>
        <p:spPr>
          <a:xfrm>
            <a:off x="8653422" y="2159783"/>
            <a:ext cx="2064195" cy="1938992"/>
          </a:xfrm>
          <a:prstGeom prst="rect">
            <a:avLst/>
          </a:prstGeom>
          <a:noFill/>
        </p:spPr>
        <p:txBody>
          <a:bodyPr wrap="square" rtlCol="0">
            <a:spAutoFit/>
          </a:bodyPr>
          <a:lstStyle/>
          <a:p>
            <a:r>
              <a:rPr lang="en-US" sz="2400" b="1" dirty="0"/>
              <a:t>Support distributed across several people</a:t>
            </a:r>
          </a:p>
        </p:txBody>
      </p:sp>
    </p:spTree>
    <p:extLst>
      <p:ext uri="{BB962C8B-B14F-4D97-AF65-F5344CB8AC3E}">
        <p14:creationId xmlns:p14="http://schemas.microsoft.com/office/powerpoint/2010/main" val="14831797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2904</TotalTime>
  <Words>3425</Words>
  <Application>Microsoft Macintosh PowerPoint</Application>
  <PresentationFormat>Custom</PresentationFormat>
  <Paragraphs>505</Paragraphs>
  <Slides>28</Slides>
  <Notes>27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Ion Boardroom</vt:lpstr>
      <vt:lpstr>The Big Picture:  Fun Facts From  The 2017 Survey of Counseling Psychology Programs</vt:lpstr>
      <vt:lpstr>CCPTP Member Programs (N = 76)  Complete data (N = 71)</vt:lpstr>
      <vt:lpstr>Doctoral Programs</vt:lpstr>
      <vt:lpstr>Fun Facts about Master’s Programs</vt:lpstr>
      <vt:lpstr>Do you have a Master’s Program in?</vt:lpstr>
      <vt:lpstr>PowerPoint Presentation</vt:lpstr>
      <vt:lpstr>How much does your program emphasize each type of training?</vt:lpstr>
      <vt:lpstr>PowerPoint Presentation</vt:lpstr>
      <vt:lpstr>Fun Facts: Program Support</vt:lpstr>
      <vt:lpstr>Training Clinic Fun Facts </vt:lpstr>
      <vt:lpstr>How is your Training Clinic Funded?</vt:lpstr>
      <vt:lpstr>Students in Programs</vt:lpstr>
      <vt:lpstr>Student Fun(ding) Facts</vt:lpstr>
      <vt:lpstr>Fun FACTS</vt:lpstr>
      <vt:lpstr>More Fun Facts</vt:lpstr>
      <vt:lpstr>What type of Comprehensive or Qualifying Exam does your program require?</vt:lpstr>
      <vt:lpstr>Fun Fact about Internship</vt:lpstr>
      <vt:lpstr>Does Your Program Require a Minimum Number of Hours to Apply for Internship?</vt:lpstr>
      <vt:lpstr>Support/Resources for Students who do NOT Match Internship Sites</vt:lpstr>
      <vt:lpstr>Faculty Fun(ding) Facts</vt:lpstr>
      <vt:lpstr>PowerPoint Presentation</vt:lpstr>
      <vt:lpstr>How many grants in the past 5 years have your faculty received?</vt:lpstr>
      <vt:lpstr>Percentage of Programs Receiving Grants from These Sources  in the Past 5 Years:</vt:lpstr>
      <vt:lpstr>What is on Your  To-Do List?</vt:lpstr>
      <vt:lpstr>PowerPoint Presentation</vt:lpstr>
      <vt:lpstr>Additional Support for DCT Position</vt:lpstr>
      <vt:lpstr>PowerPoint Presentation</vt:lpstr>
      <vt:lpstr>DCT  NON-TRIVIAL PURSUITS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CCPTP 2018</dc:title>
  <dc:creator>Clements, Zakary</dc:creator>
  <cp:lastModifiedBy>Debra Nolan</cp:lastModifiedBy>
  <cp:revision>238</cp:revision>
  <dcterms:created xsi:type="dcterms:W3CDTF">2018-02-12T20:17:33Z</dcterms:created>
  <dcterms:modified xsi:type="dcterms:W3CDTF">2018-03-23T18:56:58Z</dcterms:modified>
</cp:coreProperties>
</file>