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31" r:id="rId1"/>
  </p:sldMasterIdLst>
  <p:handoutMasterIdLst>
    <p:handoutMasterId r:id="rId14"/>
  </p:handoutMasterIdLst>
  <p:sldIdLst>
    <p:sldId id="256" r:id="rId2"/>
    <p:sldId id="258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2"/>
    <p:restoredTop sz="94666"/>
  </p:normalViewPr>
  <p:slideViewPr>
    <p:cSldViewPr snapToGrid="0" snapToObjects="1">
      <p:cViewPr varScale="1">
        <p:scale>
          <a:sx n="96" d="100"/>
          <a:sy n="96" d="100"/>
        </p:scale>
        <p:origin x="-11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5F7C8A-DF7D-224D-8DC5-3750E117E3E1}" type="datetimeFigureOut">
              <a:rPr lang="en-US" smtClean="0"/>
              <a:t>3/23/18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F68F36-A067-F244-B459-33780B0FE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5553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8FDA0F98-4B37-4E4E-932A-00A34277FAAA}" type="datetimeFigureOut">
              <a:rPr lang="en-US" smtClean="0"/>
              <a:pPr/>
              <a:t>3/23/18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A0F98-4B37-4E4E-932A-00A34277FAAA}" type="datetimeFigureOut">
              <a:rPr lang="en-US" smtClean="0"/>
              <a:pPr/>
              <a:t>3/23/18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15A5E-FCE7-284D-94A8-F34FE98031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A0F98-4B37-4E4E-932A-00A34277FAAA}" type="datetimeFigureOut">
              <a:rPr lang="en-US" smtClean="0"/>
              <a:pPr/>
              <a:t>3/23/18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15A5E-FCE7-284D-94A8-F34FE98031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A0F98-4B37-4E4E-932A-00A34277FAAA}" type="datetimeFigureOut">
              <a:rPr lang="en-US" smtClean="0"/>
              <a:pPr/>
              <a:t>3/23/18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15A5E-FCE7-284D-94A8-F34FE98031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8FDA0F98-4B37-4E4E-932A-00A34277FAAA}" type="datetimeFigureOut">
              <a:rPr lang="en-US" smtClean="0"/>
              <a:pPr/>
              <a:t>3/23/18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D115A5E-FCE7-284D-94A8-F34FE98031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A0F98-4B37-4E4E-932A-00A34277FAAA}" type="datetimeFigureOut">
              <a:rPr lang="en-US" smtClean="0"/>
              <a:pPr/>
              <a:t>3/23/18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15A5E-FCE7-284D-94A8-F34FE98031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A0F98-4B37-4E4E-932A-00A34277FAAA}" type="datetimeFigureOut">
              <a:rPr lang="en-US" smtClean="0"/>
              <a:pPr/>
              <a:t>3/23/18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15A5E-FCE7-284D-94A8-F34FE98031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A0F98-4B37-4E4E-932A-00A34277FAAA}" type="datetimeFigureOut">
              <a:rPr lang="en-US" smtClean="0"/>
              <a:pPr/>
              <a:t>3/23/18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15A5E-FCE7-284D-94A8-F34FE98031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A0F98-4B37-4E4E-932A-00A34277FAAA}" type="datetimeFigureOut">
              <a:rPr lang="en-US" smtClean="0"/>
              <a:pPr/>
              <a:t>3/23/18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15A5E-FCE7-284D-94A8-F34FE98031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A0F98-4B37-4E4E-932A-00A34277FAAA}" type="datetimeFigureOut">
              <a:rPr lang="en-US" smtClean="0"/>
              <a:pPr/>
              <a:t>3/23/18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15A5E-FCE7-284D-94A8-F34FE98031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A0F98-4B37-4E4E-932A-00A34277FAAA}" type="datetimeFigureOut">
              <a:rPr lang="en-US" smtClean="0"/>
              <a:pPr/>
              <a:t>3/23/18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15A5E-FCE7-284D-94A8-F34FE98031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FDA0F98-4B37-4E4E-932A-00A34277FAAA}" type="datetimeFigureOut">
              <a:rPr lang="en-US" smtClean="0"/>
              <a:pPr/>
              <a:t>3/23/18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D115A5E-FCE7-284D-94A8-F34FE98031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2" r:id="rId1"/>
    <p:sldLayoutId id="2147483933" r:id="rId2"/>
    <p:sldLayoutId id="2147483934" r:id="rId3"/>
    <p:sldLayoutId id="2147483935" r:id="rId4"/>
    <p:sldLayoutId id="2147483936" r:id="rId5"/>
    <p:sldLayoutId id="2147483937" r:id="rId6"/>
    <p:sldLayoutId id="2147483938" r:id="rId7"/>
    <p:sldLayoutId id="2147483939" r:id="rId8"/>
    <p:sldLayoutId id="2147483940" r:id="rId9"/>
    <p:sldLayoutId id="2147483941" r:id="rId10"/>
    <p:sldLayoutId id="2147483942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8400" y="3886200"/>
            <a:ext cx="56388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Masters’ </a:t>
            </a:r>
            <a:r>
              <a:rPr lang="en-US" dirty="0"/>
              <a:t>Counseling Training: Arguments for </a:t>
            </a:r>
            <a:r>
              <a:rPr lang="en-US" dirty="0" smtClean="0"/>
              <a:t>Inclusiveness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844550"/>
          </a:xfrm>
        </p:spPr>
        <p:txBody>
          <a:bodyPr>
            <a:noAutofit/>
          </a:bodyPr>
          <a:lstStyle/>
          <a:p>
            <a:r>
              <a:rPr lang="en-US" sz="1200" dirty="0" smtClean="0"/>
              <a:t>Michael J. Scheel, Ph.D.</a:t>
            </a:r>
          </a:p>
          <a:p>
            <a:r>
              <a:rPr lang="en-US" sz="1200" dirty="0" smtClean="0"/>
              <a:t>2018 CCPTP, San Antonio</a:t>
            </a:r>
          </a:p>
          <a:p>
            <a:endParaRPr lang="en-US" sz="1200" dirty="0" smtClean="0"/>
          </a:p>
          <a:p>
            <a:endParaRPr lang="en-US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Arguments forwarded to State Licensing Boards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How are we to choose what side(s) </a:t>
            </a:r>
            <a:r>
              <a:rPr lang="en-US" dirty="0" smtClean="0"/>
              <a:t>to be on</a:t>
            </a:r>
            <a:r>
              <a:rPr lang="en-US" dirty="0"/>
              <a:t>? </a:t>
            </a:r>
          </a:p>
          <a:p>
            <a:r>
              <a:rPr lang="en-US" dirty="0" smtClean="0"/>
              <a:t>I suggest using an ethical </a:t>
            </a:r>
            <a:r>
              <a:rPr lang="en-US" dirty="0"/>
              <a:t>decision-making </a:t>
            </a:r>
            <a:r>
              <a:rPr lang="en-US" dirty="0" smtClean="0"/>
              <a:t>model: </a:t>
            </a:r>
            <a:r>
              <a:rPr lang="en-US" dirty="0" err="1" smtClean="0"/>
              <a:t>nonmaleficence</a:t>
            </a:r>
            <a:r>
              <a:rPr lang="en-US" dirty="0" smtClean="0"/>
              <a:t> </a:t>
            </a:r>
            <a:r>
              <a:rPr lang="en-US" dirty="0"/>
              <a:t>and beneficence as well as respect for autonomy and justice (integrity</a:t>
            </a:r>
            <a:r>
              <a:rPr lang="en-US" dirty="0" smtClean="0"/>
              <a:t>) which prioritizes the welfare of the client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3076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compelling argument!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There is a mental health </a:t>
            </a:r>
            <a:r>
              <a:rPr lang="en-US" dirty="0" smtClean="0"/>
              <a:t>access disparity </a:t>
            </a:r>
            <a:r>
              <a:rPr lang="en-US" dirty="0"/>
              <a:t>out there… In 2014, the National Alliance for Mental Illness reported that 44 million Americans were experiencing some form of mental illness, yet 60% of individuals with diagnosable mental illnesses go untreated in a given year. In many regions of our country there simply are too few mental health service providers to satisfy the growing need for mental health </a:t>
            </a:r>
            <a:r>
              <a:rPr lang="en-US" dirty="0" smtClean="0"/>
              <a:t>treatment, especially for the underserved. </a:t>
            </a:r>
            <a:r>
              <a:rPr lang="en-US" dirty="0"/>
              <a:t>It makes no sense at this point to limit the number of </a:t>
            </a:r>
            <a:r>
              <a:rPr lang="en-US" dirty="0" err="1"/>
              <a:t>mh</a:t>
            </a:r>
            <a:r>
              <a:rPr lang="en-US" dirty="0"/>
              <a:t> service providers to only those graduating from a CACREP program.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478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second compelling argument!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ore </a:t>
            </a:r>
            <a:r>
              <a:rPr lang="en-US" dirty="0"/>
              <a:t>than 400 </a:t>
            </a:r>
            <a:r>
              <a:rPr lang="en-US" dirty="0" smtClean="0"/>
              <a:t>masters’ </a:t>
            </a:r>
            <a:r>
              <a:rPr lang="en-US" dirty="0"/>
              <a:t>training programs in the United States </a:t>
            </a:r>
            <a:r>
              <a:rPr lang="en-US" dirty="0" smtClean="0"/>
              <a:t>exist that are </a:t>
            </a:r>
            <a:r>
              <a:rPr lang="en-US" u="sng" dirty="0" smtClean="0"/>
              <a:t>not </a:t>
            </a:r>
            <a:r>
              <a:rPr lang="en-US" u="sng" dirty="0"/>
              <a:t>affiliated with</a:t>
            </a:r>
            <a:r>
              <a:rPr lang="en-US" dirty="0"/>
              <a:t> CACREP.  At last count, 30% of all masters’ training programs are CACREP, 10% are MPCAC, and the rest are unaffiliated, representing approximately 60% of all counseling training programs. </a:t>
            </a:r>
          </a:p>
          <a:p>
            <a:r>
              <a:rPr lang="en-US" dirty="0"/>
              <a:t>Many deserving students would </a:t>
            </a:r>
            <a:r>
              <a:rPr lang="en-US" dirty="0" smtClean="0"/>
              <a:t>be </a:t>
            </a:r>
            <a:r>
              <a:rPr lang="en-US" dirty="0"/>
              <a:t>denied access to </a:t>
            </a:r>
            <a:r>
              <a:rPr lang="en-US" dirty="0" smtClean="0"/>
              <a:t>masters’ </a:t>
            </a:r>
            <a:r>
              <a:rPr lang="en-US" dirty="0"/>
              <a:t>licensure/training if only CACREP programs could train </a:t>
            </a:r>
            <a:r>
              <a:rPr lang="en-US" dirty="0" smtClean="0"/>
              <a:t>masters’ </a:t>
            </a:r>
            <a:r>
              <a:rPr lang="en-US" dirty="0"/>
              <a:t>level students. </a:t>
            </a:r>
            <a:endParaRPr lang="en-US" dirty="0" smtClean="0"/>
          </a:p>
          <a:p>
            <a:r>
              <a:rPr lang="en-US" dirty="0" smtClean="0"/>
              <a:t>Thus, inclusiveness is tremendously important to consider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118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Overview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en-US" dirty="0" smtClean="0"/>
              <a:t>Taking sides</a:t>
            </a:r>
          </a:p>
          <a:p>
            <a:pPr marL="514350" indent="-514350">
              <a:buAutoNum type="arabicParenR"/>
            </a:pPr>
            <a:r>
              <a:rPr lang="en-US" dirty="0" smtClean="0"/>
              <a:t>Inclusiveness versus exclusiveness</a:t>
            </a:r>
          </a:p>
          <a:p>
            <a:pPr marL="514350" indent="-514350">
              <a:buAutoNum type="arabicParenR"/>
            </a:pPr>
            <a:r>
              <a:rPr lang="en-US" dirty="0" smtClean="0"/>
              <a:t>Making a decision about which side to take</a:t>
            </a:r>
          </a:p>
          <a:p>
            <a:pPr marL="514350" indent="-514350">
              <a:buFont typeface="Wingdings 3"/>
              <a:buAutoNum type="arabicParenR"/>
            </a:pPr>
            <a:r>
              <a:rPr lang="en-US" dirty="0"/>
              <a:t>L</a:t>
            </a:r>
            <a:r>
              <a:rPr lang="en-US" dirty="0" smtClean="0"/>
              <a:t>etter </a:t>
            </a:r>
            <a:r>
              <a:rPr lang="en-US" dirty="0"/>
              <a:t>to </a:t>
            </a:r>
            <a:r>
              <a:rPr lang="en-US" dirty="0" smtClean="0"/>
              <a:t>masters’ </a:t>
            </a:r>
            <a:r>
              <a:rPr lang="en-US" dirty="0"/>
              <a:t>state licensing </a:t>
            </a:r>
            <a:r>
              <a:rPr lang="en-US" dirty="0" smtClean="0"/>
              <a:t>boards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Bad guys versus </a:t>
            </a:r>
            <a:r>
              <a:rPr lang="en-US"/>
              <a:t>g</a:t>
            </a:r>
            <a:r>
              <a:rPr lang="en-US" smtClean="0"/>
              <a:t>ood guys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Taking sides and then declaring you are on the right side is not a viable position in this controversy. </a:t>
            </a:r>
            <a:endParaRPr lang="en-US" dirty="0" smtClean="0"/>
          </a:p>
          <a:p>
            <a:r>
              <a:rPr lang="en-US" dirty="0"/>
              <a:t>Is there a “right” </a:t>
            </a:r>
            <a:r>
              <a:rPr lang="en-US" dirty="0" smtClean="0"/>
              <a:t>side? </a:t>
            </a:r>
          </a:p>
          <a:p>
            <a:r>
              <a:rPr lang="en-US" dirty="0" smtClean="0"/>
              <a:t>Dichotomizing side-taking (i.e., CACREP versus Non-CACREP) breeds animosity.  It </a:t>
            </a:r>
            <a:r>
              <a:rPr lang="en-US" dirty="0"/>
              <a:t>is all about the perspective you take. </a:t>
            </a:r>
          </a:p>
          <a:p>
            <a:r>
              <a:rPr lang="en-US" dirty="0" smtClean="0"/>
              <a:t>I </a:t>
            </a:r>
            <a:r>
              <a:rPr lang="en-US" dirty="0"/>
              <a:t>am guessing that CACREP and its supporters believe they are on the right side.</a:t>
            </a:r>
          </a:p>
          <a:p>
            <a:r>
              <a:rPr lang="en-US" dirty="0" smtClean="0"/>
              <a:t>We </a:t>
            </a:r>
            <a:r>
              <a:rPr lang="en-US" dirty="0"/>
              <a:t>believe we are on the right </a:t>
            </a:r>
            <a:r>
              <a:rPr lang="en-US" dirty="0" smtClean="0"/>
              <a:t>side too!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8000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CACREP side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Includes NBCC,  AMCHA, &amp; ACA</a:t>
            </a:r>
            <a:r>
              <a:rPr lang="mr-IN" dirty="0" smtClean="0"/>
              <a:t>…</a:t>
            </a:r>
            <a:endParaRPr lang="en-US" dirty="0" smtClean="0"/>
          </a:p>
          <a:p>
            <a:r>
              <a:rPr lang="en-US" dirty="0" smtClean="0"/>
              <a:t>Masters training programs should be accredited programs</a:t>
            </a:r>
          </a:p>
          <a:p>
            <a:r>
              <a:rPr lang="en-US" dirty="0" smtClean="0"/>
              <a:t>Only graduates from accredited programs should be able to get licensed</a:t>
            </a:r>
          </a:p>
          <a:p>
            <a:r>
              <a:rPr lang="en-US" dirty="0" smtClean="0"/>
              <a:t>Desire to dictate of what masters training should consist</a:t>
            </a:r>
          </a:p>
          <a:p>
            <a:r>
              <a:rPr lang="en-US" dirty="0" smtClean="0"/>
              <a:t>(Resentment toward APA fuels their desire to corner the market on masters’ training) Desire to be the sole influence at the masters’ level</a:t>
            </a:r>
          </a:p>
          <a:p>
            <a:r>
              <a:rPr lang="en-US" dirty="0" smtClean="0"/>
              <a:t>The “splitting hairs” position: ”counseling” identity separated from psychology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36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MPCAC side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diverse set of masters’ programs not aligned with CACREP </a:t>
            </a:r>
            <a:r>
              <a:rPr lang="en-US" dirty="0"/>
              <a:t>	</a:t>
            </a:r>
            <a:endParaRPr lang="en-US" dirty="0" smtClean="0"/>
          </a:p>
          <a:p>
            <a:r>
              <a:rPr lang="en-US" dirty="0" smtClean="0"/>
              <a:t>Inclusiveness</a:t>
            </a:r>
            <a:r>
              <a:rPr lang="en-US" dirty="0"/>
              <a:t> m</a:t>
            </a:r>
            <a:r>
              <a:rPr lang="en-US" dirty="0" smtClean="0"/>
              <a:t>eans </a:t>
            </a:r>
            <a:r>
              <a:rPr lang="en-US" dirty="0"/>
              <a:t>more diversity in how </a:t>
            </a:r>
            <a:r>
              <a:rPr lang="en-US" dirty="0" smtClean="0"/>
              <a:t>masters’ </a:t>
            </a:r>
            <a:r>
              <a:rPr lang="en-US" dirty="0"/>
              <a:t>training can be conducted</a:t>
            </a:r>
          </a:p>
          <a:p>
            <a:r>
              <a:rPr lang="en-US" dirty="0" smtClean="0"/>
              <a:t>Desire to have the ability to influence the nature of masters’ training in counseling </a:t>
            </a:r>
          </a:p>
          <a:p>
            <a:r>
              <a:rPr lang="en-US" dirty="0" smtClean="0"/>
              <a:t>Master’s training values </a:t>
            </a:r>
            <a:r>
              <a:rPr lang="en-US" dirty="0"/>
              <a:t>are communicated through MPCAC, </a:t>
            </a:r>
            <a:r>
              <a:rPr lang="en-US" dirty="0" smtClean="0"/>
              <a:t>and through </a:t>
            </a:r>
            <a:r>
              <a:rPr lang="en-US" dirty="0"/>
              <a:t>the </a:t>
            </a:r>
            <a:r>
              <a:rPr lang="en-US" i="1" dirty="0"/>
              <a:t>Competencies in Professional Counseling and Related Human Services</a:t>
            </a:r>
            <a:r>
              <a:rPr lang="en-US" dirty="0"/>
              <a:t> (Scheel, Lichtenberg, Fouad, &amp; Jackson, 2012</a:t>
            </a:r>
            <a:r>
              <a:rPr lang="en-US" dirty="0" smtClean="0"/>
              <a:t>).</a:t>
            </a:r>
          </a:p>
          <a:p>
            <a:pPr lvl="1"/>
            <a:r>
              <a:rPr lang="en-US" dirty="0" smtClean="0"/>
              <a:t>Emphasize competency-based training; social </a:t>
            </a:r>
            <a:r>
              <a:rPr lang="en-US" dirty="0"/>
              <a:t>justice and </a:t>
            </a:r>
            <a:r>
              <a:rPr lang="en-US" dirty="0" smtClean="0"/>
              <a:t>diversity; science informing practice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57916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APA side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Position has changed after all 50 states have independent practice at the masters’ level</a:t>
            </a:r>
          </a:p>
          <a:p>
            <a:r>
              <a:rPr lang="en-US" dirty="0" smtClean="0"/>
              <a:t>A void at the masters’ level along the continuum of psychology training from </a:t>
            </a:r>
            <a:r>
              <a:rPr lang="en-US" dirty="0" err="1" smtClean="0"/>
              <a:t>hs</a:t>
            </a:r>
            <a:r>
              <a:rPr lang="en-US" dirty="0" smtClean="0"/>
              <a:t> through the doctorate</a:t>
            </a:r>
          </a:p>
          <a:p>
            <a:r>
              <a:rPr lang="en-US" dirty="0" smtClean="0"/>
              <a:t>The public judges the various sides together; they don’t see a difference between psychology and counseling</a:t>
            </a:r>
          </a:p>
          <a:p>
            <a:r>
              <a:rPr lang="en-US" dirty="0" smtClean="0"/>
              <a:t>Marketplace concerns</a:t>
            </a:r>
          </a:p>
          <a:p>
            <a:r>
              <a:rPr lang="en-US" dirty="0" smtClean="0"/>
              <a:t>What name should masters’ psychology clinicians take? How does it differentiate from PhD clinicians (i.e., “psychologists”)?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53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Psychology masters’ training programs in APA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75% of Counseling Psychology PhD programs have masters’ training programs</a:t>
            </a:r>
          </a:p>
          <a:p>
            <a:r>
              <a:rPr lang="en-US" dirty="0" smtClean="0"/>
              <a:t>100+ Clinical Psychology PhD programs have masters’ training programs</a:t>
            </a:r>
          </a:p>
          <a:p>
            <a:r>
              <a:rPr lang="en-US" dirty="0" smtClean="0"/>
              <a:t>School psychology also trains masters’ level clinicians (EDS degrees)</a:t>
            </a:r>
          </a:p>
          <a:p>
            <a:r>
              <a:rPr lang="en-US" dirty="0" smtClean="0"/>
              <a:t>Psychology masters’ programs (many of the 400+ non-CACREP masters’ programs are psychology programs)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064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Professional Counseling State Licensing Boards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Board’s side: Do not necessarily embrace the CACREP-only position</a:t>
            </a:r>
          </a:p>
          <a:p>
            <a:r>
              <a:rPr lang="en-US" dirty="0" smtClean="0"/>
              <a:t>Only three states are CACREP-only (OH, KY, NC)</a:t>
            </a:r>
          </a:p>
          <a:p>
            <a:r>
              <a:rPr lang="en-US" dirty="0" smtClean="0"/>
              <a:t>Several states have turned back CACREP-only efforts (e.g., NJ, MD, MA)</a:t>
            </a:r>
          </a:p>
          <a:p>
            <a:r>
              <a:rPr lang="en-US" dirty="0" smtClean="0"/>
              <a:t>State licensing boards mostly should be concerned with and should prioritize the welfare of the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878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Public’s Side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public does not necessarily differentiate across the masters’ training stakeholders</a:t>
            </a:r>
          </a:p>
          <a:p>
            <a:r>
              <a:rPr lang="en-US" dirty="0" smtClean="0"/>
              <a:t>When they seek </a:t>
            </a:r>
            <a:r>
              <a:rPr lang="en-US" dirty="0" err="1" smtClean="0"/>
              <a:t>mh</a:t>
            </a:r>
            <a:r>
              <a:rPr lang="en-US" dirty="0" smtClean="0"/>
              <a:t> treatment the public may not differentiate among Social Work, Psychology, “Counseling”, or PhD versus Masters’ training</a:t>
            </a:r>
          </a:p>
          <a:p>
            <a:r>
              <a:rPr lang="en-US" dirty="0" smtClean="0"/>
              <a:t>The public knows when they are receiving poor or good therapy treatment and judge all stakeholders by their experiences</a:t>
            </a:r>
          </a:p>
        </p:txBody>
      </p:sp>
    </p:spTree>
    <p:extLst>
      <p:ext uri="{BB962C8B-B14F-4D97-AF65-F5344CB8AC3E}">
        <p14:creationId xmlns:p14="http://schemas.microsoft.com/office/powerpoint/2010/main" val="14116535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ＭＳ 明朝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Origin.thmx</Template>
  <TotalTime>46629</TotalTime>
  <Words>737</Words>
  <Application>Microsoft Macintosh PowerPoint</Application>
  <PresentationFormat>On-screen Show (4:3)</PresentationFormat>
  <Paragraphs>56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Origin</vt:lpstr>
      <vt:lpstr>Masters’ Counseling Training: Arguments for Inclusiveness </vt:lpstr>
      <vt:lpstr>Overview </vt:lpstr>
      <vt:lpstr>Bad guys versus good guys</vt:lpstr>
      <vt:lpstr>The CACREP side  </vt:lpstr>
      <vt:lpstr>The MPCAC side</vt:lpstr>
      <vt:lpstr>The APA side </vt:lpstr>
      <vt:lpstr>Psychology masters’ training programs in APA</vt:lpstr>
      <vt:lpstr>Professional Counseling State Licensing Boards </vt:lpstr>
      <vt:lpstr>The Public’s Side</vt:lpstr>
      <vt:lpstr>Arguments forwarded to State Licensing Boards</vt:lpstr>
      <vt:lpstr>A compelling argument!</vt:lpstr>
      <vt:lpstr>A second compelling argument!</vt:lpstr>
    </vt:vector>
  </TitlesOfParts>
  <Company>CEHS -- UNL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Counseling Psychology and Master’s Level Training</dc:title>
  <dc:creator>m s</dc:creator>
  <cp:lastModifiedBy>Debra Nolan</cp:lastModifiedBy>
  <cp:revision>27</cp:revision>
  <cp:lastPrinted>2011-07-06T17:53:34Z</cp:lastPrinted>
  <dcterms:created xsi:type="dcterms:W3CDTF">2011-06-17T19:11:02Z</dcterms:created>
  <dcterms:modified xsi:type="dcterms:W3CDTF">2018-03-23T18:57:12Z</dcterms:modified>
</cp:coreProperties>
</file>