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18"/>
  </p:notesMasterIdLst>
  <p:handoutMasterIdLst>
    <p:handoutMasterId r:id="rId19"/>
  </p:handoutMasterIdLst>
  <p:sldIdLst>
    <p:sldId id="285" r:id="rId2"/>
    <p:sldId id="381" r:id="rId3"/>
    <p:sldId id="392" r:id="rId4"/>
    <p:sldId id="265" r:id="rId5"/>
    <p:sldId id="391" r:id="rId6"/>
    <p:sldId id="266" r:id="rId7"/>
    <p:sldId id="390" r:id="rId8"/>
    <p:sldId id="373" r:id="rId9"/>
    <p:sldId id="365" r:id="rId10"/>
    <p:sldId id="393" r:id="rId11"/>
    <p:sldId id="367" r:id="rId12"/>
    <p:sldId id="370" r:id="rId13"/>
    <p:sldId id="341" r:id="rId14"/>
    <p:sldId id="395" r:id="rId15"/>
    <p:sldId id="394" r:id="rId16"/>
    <p:sldId id="327"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yne Siegel" initials="W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74280A"/>
    <a:srgbClr val="772A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634" autoAdjust="0"/>
  </p:normalViewPr>
  <p:slideViewPr>
    <p:cSldViewPr snapToGrid="0">
      <p:cViewPr varScale="1">
        <p:scale>
          <a:sx n="99" d="100"/>
          <a:sy n="99" d="100"/>
        </p:scale>
        <p:origin x="-104" y="-128"/>
      </p:cViewPr>
      <p:guideLst>
        <p:guide orient="horz" pos="2160"/>
        <p:guide pos="3840"/>
      </p:guideLst>
    </p:cSldViewPr>
  </p:slideViewPr>
  <p:notesTextViewPr>
    <p:cViewPr>
      <p:scale>
        <a:sx n="3" d="2"/>
        <a:sy n="3" d="2"/>
      </p:scale>
      <p:origin x="0" y="0"/>
    </p:cViewPr>
  </p:notesTextViewPr>
  <p:notesViewPr>
    <p:cSldViewPr snapToGrid="0">
      <p:cViewPr varScale="1">
        <p:scale>
          <a:sx n="65" d="100"/>
          <a:sy n="65" d="100"/>
        </p:scale>
        <p:origin x="-2766"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commentAuthors" Target="commentAuthors.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7C53932-7ECC-4B46-ACE4-D54463CD1DF7}" type="datetimeFigureOut">
              <a:rPr lang="en-US" smtClean="0"/>
              <a:pPr/>
              <a:t>3/23/18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E817A89-436D-44FA-8347-BB5836ECD197}" type="slidenum">
              <a:rPr lang="en-US" smtClean="0"/>
              <a:pPr/>
              <a:t>‹#›</a:t>
            </a:fld>
            <a:endParaRPr lang="en-US"/>
          </a:p>
        </p:txBody>
      </p:sp>
    </p:spTree>
    <p:extLst>
      <p:ext uri="{BB962C8B-B14F-4D97-AF65-F5344CB8AC3E}">
        <p14:creationId xmlns:p14="http://schemas.microsoft.com/office/powerpoint/2010/main" val="41823422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CE16FE6-2B96-40BE-81DF-313BF85DF9BC}" type="datetimeFigureOut">
              <a:rPr lang="en-US" smtClean="0"/>
              <a:pPr/>
              <a:t>3/23/18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9BE874D-6A2E-468B-98B9-AF30F3BD0B8A}" type="slidenum">
              <a:rPr lang="en-US" smtClean="0"/>
              <a:pPr/>
              <a:t>‹#›</a:t>
            </a:fld>
            <a:endParaRPr lang="en-US"/>
          </a:p>
        </p:txBody>
      </p:sp>
    </p:spTree>
    <p:extLst>
      <p:ext uri="{BB962C8B-B14F-4D97-AF65-F5344CB8AC3E}">
        <p14:creationId xmlns:p14="http://schemas.microsoft.com/office/powerpoint/2010/main" val="3493524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APPIC also has 8 standing committees and is appreciative of it’s committee chairs and members, as well as our </a:t>
            </a:r>
            <a:r>
              <a:rPr lang="en-US" dirty="0" err="1" smtClean="0"/>
              <a:t>listserve</a:t>
            </a:r>
            <a:r>
              <a:rPr lang="en-US" dirty="0" smtClean="0"/>
              <a:t> manager and newsletter editor  We are also pleased to have welcomed Debi Bell as the Editor of TEPP.</a:t>
            </a:r>
          </a:p>
        </p:txBody>
      </p:sp>
      <p:sp>
        <p:nvSpPr>
          <p:cNvPr id="4" name="Slide Number Placeholder 3"/>
          <p:cNvSpPr>
            <a:spLocks noGrp="1"/>
          </p:cNvSpPr>
          <p:nvPr>
            <p:ph type="sldNum" sz="quarter" idx="10"/>
          </p:nvPr>
        </p:nvSpPr>
        <p:spPr/>
        <p:txBody>
          <a:bodyPr/>
          <a:lstStyle/>
          <a:p>
            <a:fld id="{C9BE874D-6A2E-468B-98B9-AF30F3BD0B8A}" type="slidenum">
              <a:rPr lang="en-US" smtClean="0"/>
              <a:pPr/>
              <a:t>5</a:t>
            </a:fld>
            <a:endParaRPr lang="en-US"/>
          </a:p>
        </p:txBody>
      </p:sp>
    </p:spTree>
    <p:extLst>
      <p:ext uri="{BB962C8B-B14F-4D97-AF65-F5344CB8AC3E}">
        <p14:creationId xmlns:p14="http://schemas.microsoft.com/office/powerpoint/2010/main" val="2125357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Latest numbers as of January 2018.  Programs,</a:t>
            </a:r>
            <a:r>
              <a:rPr lang="en-US" baseline="0" dirty="0" smtClean="0"/>
              <a:t> specifically internships continue to apply for membership. </a:t>
            </a:r>
            <a:endParaRPr lang="en-US" dirty="0"/>
          </a:p>
        </p:txBody>
      </p:sp>
      <p:sp>
        <p:nvSpPr>
          <p:cNvPr id="4" name="Slide Number Placeholder 3"/>
          <p:cNvSpPr>
            <a:spLocks noGrp="1"/>
          </p:cNvSpPr>
          <p:nvPr>
            <p:ph type="sldNum" sz="quarter" idx="10"/>
          </p:nvPr>
        </p:nvSpPr>
        <p:spPr/>
        <p:txBody>
          <a:bodyPr/>
          <a:lstStyle/>
          <a:p>
            <a:fld id="{C9BE874D-6A2E-468B-98B9-AF30F3BD0B8A}" type="slidenum">
              <a:rPr lang="en-US" smtClean="0"/>
              <a:pPr/>
              <a:t>6</a:t>
            </a:fld>
            <a:endParaRPr lang="en-US"/>
          </a:p>
        </p:txBody>
      </p:sp>
    </p:spTree>
    <p:extLst>
      <p:ext uri="{BB962C8B-B14F-4D97-AF65-F5344CB8AC3E}">
        <p14:creationId xmlns:p14="http://schemas.microsoft.com/office/powerpoint/2010/main" val="9354767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BE874D-6A2E-468B-98B9-AF30F3BD0B8A}" type="slidenum">
              <a:rPr lang="en-US" smtClean="0"/>
              <a:pPr/>
              <a:t>8</a:t>
            </a:fld>
            <a:endParaRPr lang="en-US"/>
          </a:p>
        </p:txBody>
      </p:sp>
    </p:spTree>
    <p:extLst>
      <p:ext uri="{BB962C8B-B14F-4D97-AF65-F5344CB8AC3E}">
        <p14:creationId xmlns:p14="http://schemas.microsoft.com/office/powerpoint/2010/main" val="2460148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57066" indent="-291179">
              <a:defRPr>
                <a:solidFill>
                  <a:schemeClr val="tx1"/>
                </a:solidFill>
                <a:latin typeface="Verdana" panose="020B0604030504040204" pitchFamily="34" charset="0"/>
              </a:defRPr>
            </a:lvl2pPr>
            <a:lvl3pPr marL="1164717" indent="-232943">
              <a:defRPr>
                <a:solidFill>
                  <a:schemeClr val="tx1"/>
                </a:solidFill>
                <a:latin typeface="Verdana" panose="020B0604030504040204" pitchFamily="34" charset="0"/>
              </a:defRPr>
            </a:lvl3pPr>
            <a:lvl4pPr marL="1630604" indent="-232943">
              <a:defRPr>
                <a:solidFill>
                  <a:schemeClr val="tx1"/>
                </a:solidFill>
                <a:latin typeface="Verdana" panose="020B0604030504040204" pitchFamily="34" charset="0"/>
              </a:defRPr>
            </a:lvl4pPr>
            <a:lvl5pPr marL="2096491" indent="-232943">
              <a:defRPr>
                <a:solidFill>
                  <a:schemeClr val="tx1"/>
                </a:solidFill>
                <a:latin typeface="Verdana" panose="020B0604030504040204" pitchFamily="34" charset="0"/>
              </a:defRPr>
            </a:lvl5pPr>
            <a:lvl6pPr marL="2562377" indent="-232943" eaLnBrk="0" fontAlgn="base" hangingPunct="0">
              <a:spcBef>
                <a:spcPct val="0"/>
              </a:spcBef>
              <a:spcAft>
                <a:spcPct val="0"/>
              </a:spcAft>
              <a:defRPr>
                <a:solidFill>
                  <a:schemeClr val="tx1"/>
                </a:solidFill>
                <a:latin typeface="Verdana" panose="020B0604030504040204" pitchFamily="34" charset="0"/>
              </a:defRPr>
            </a:lvl6pPr>
            <a:lvl7pPr marL="3028264" indent="-232943" eaLnBrk="0" fontAlgn="base" hangingPunct="0">
              <a:spcBef>
                <a:spcPct val="0"/>
              </a:spcBef>
              <a:spcAft>
                <a:spcPct val="0"/>
              </a:spcAft>
              <a:defRPr>
                <a:solidFill>
                  <a:schemeClr val="tx1"/>
                </a:solidFill>
                <a:latin typeface="Verdana" panose="020B0604030504040204" pitchFamily="34" charset="0"/>
              </a:defRPr>
            </a:lvl7pPr>
            <a:lvl8pPr marL="3494151" indent="-232943" eaLnBrk="0" fontAlgn="base" hangingPunct="0">
              <a:spcBef>
                <a:spcPct val="0"/>
              </a:spcBef>
              <a:spcAft>
                <a:spcPct val="0"/>
              </a:spcAft>
              <a:defRPr>
                <a:solidFill>
                  <a:schemeClr val="tx1"/>
                </a:solidFill>
                <a:latin typeface="Verdana" panose="020B0604030504040204" pitchFamily="34" charset="0"/>
              </a:defRPr>
            </a:lvl8pPr>
            <a:lvl9pPr marL="3960038" indent="-232943" eaLnBrk="0" fontAlgn="base" hangingPunct="0">
              <a:spcBef>
                <a:spcPct val="0"/>
              </a:spcBef>
              <a:spcAft>
                <a:spcPct val="0"/>
              </a:spcAft>
              <a:defRPr>
                <a:solidFill>
                  <a:schemeClr val="tx1"/>
                </a:solidFill>
                <a:latin typeface="Verdana" panose="020B0604030504040204" pitchFamily="34" charset="0"/>
              </a:defRPr>
            </a:lvl9pPr>
          </a:lstStyle>
          <a:p>
            <a:fld id="{BB084C3F-A7DD-4D99-9E8B-B8D97C3D709F}" type="slidenum">
              <a:rPr lang="en-US" altLang="en-US" smtClean="0"/>
              <a:pPr/>
              <a:t>12</a:t>
            </a:fld>
            <a:endParaRPr lang="en-US" altLang="en-US" smtClean="0"/>
          </a:p>
        </p:txBody>
      </p:sp>
    </p:spTree>
    <p:extLst>
      <p:ext uri="{BB962C8B-B14F-4D97-AF65-F5344CB8AC3E}">
        <p14:creationId xmlns:p14="http://schemas.microsoft.com/office/powerpoint/2010/main" val="1154876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EF95121-1D20-438E-A937-AD6745C81274}" type="datetimeFigureOut">
              <a:rPr lang="en-US" smtClean="0"/>
              <a:pPr/>
              <a:t>3/23/18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2CE5C-5ADD-4942-9A20-22FC3385D22E}" type="slidenum">
              <a:rPr lang="en-US" smtClean="0"/>
              <a:pPr/>
              <a:t>‹#›</a:t>
            </a:fld>
            <a:endParaRPr lang="en-US"/>
          </a:p>
        </p:txBody>
      </p:sp>
    </p:spTree>
    <p:extLst>
      <p:ext uri="{BB962C8B-B14F-4D97-AF65-F5344CB8AC3E}">
        <p14:creationId xmlns:p14="http://schemas.microsoft.com/office/powerpoint/2010/main" val="8693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F95121-1D20-438E-A937-AD6745C81274}" type="datetimeFigureOut">
              <a:rPr lang="en-US" smtClean="0"/>
              <a:pPr/>
              <a:t>3/23/18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2CE5C-5ADD-4942-9A20-22FC3385D22E}" type="slidenum">
              <a:rPr lang="en-US" smtClean="0"/>
              <a:pPr/>
              <a:t>‹#›</a:t>
            </a:fld>
            <a:endParaRPr lang="en-US"/>
          </a:p>
        </p:txBody>
      </p:sp>
    </p:spTree>
    <p:extLst>
      <p:ext uri="{BB962C8B-B14F-4D97-AF65-F5344CB8AC3E}">
        <p14:creationId xmlns:p14="http://schemas.microsoft.com/office/powerpoint/2010/main" val="2517289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BEF95121-1D20-438E-A937-AD6745C81274}" type="datetimeFigureOut">
              <a:rPr lang="en-US" smtClean="0"/>
              <a:pPr/>
              <a:t>3/23/18</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8BF2CE5C-5ADD-4942-9A20-22FC3385D22E}" type="slidenum">
              <a:rPr lang="en-US" smtClean="0"/>
              <a:pPr/>
              <a:t>‹#›</a:t>
            </a:fld>
            <a:endParaRPr lang="en-US"/>
          </a:p>
        </p:txBody>
      </p:sp>
    </p:spTree>
    <p:extLst>
      <p:ext uri="{BB962C8B-B14F-4D97-AF65-F5344CB8AC3E}">
        <p14:creationId xmlns:p14="http://schemas.microsoft.com/office/powerpoint/2010/main" val="1769527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F95121-1D20-438E-A937-AD6745C81274}" type="datetimeFigureOut">
              <a:rPr lang="en-US" smtClean="0"/>
              <a:pPr/>
              <a:t>3/23/18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2CE5C-5ADD-4942-9A20-22FC3385D22E}" type="slidenum">
              <a:rPr lang="en-US" smtClean="0"/>
              <a:pPr/>
              <a:t>‹#›</a:t>
            </a:fld>
            <a:endParaRPr lang="en-US"/>
          </a:p>
        </p:txBody>
      </p:sp>
    </p:spTree>
    <p:extLst>
      <p:ext uri="{BB962C8B-B14F-4D97-AF65-F5344CB8AC3E}">
        <p14:creationId xmlns:p14="http://schemas.microsoft.com/office/powerpoint/2010/main" val="2631532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BEF95121-1D20-438E-A937-AD6745C81274}" type="datetimeFigureOut">
              <a:rPr lang="en-US" smtClean="0"/>
              <a:pPr/>
              <a:t>3/23/18</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BF2CE5C-5ADD-4942-9A20-22FC3385D22E}" type="slidenum">
              <a:rPr lang="en-US" smtClean="0"/>
              <a:pPr/>
              <a:t>‹#›</a:t>
            </a:fld>
            <a:endParaRPr lang="en-US"/>
          </a:p>
        </p:txBody>
      </p:sp>
    </p:spTree>
    <p:extLst>
      <p:ext uri="{BB962C8B-B14F-4D97-AF65-F5344CB8AC3E}">
        <p14:creationId xmlns:p14="http://schemas.microsoft.com/office/powerpoint/2010/main" val="35916532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F95121-1D20-438E-A937-AD6745C81274}" type="datetimeFigureOut">
              <a:rPr lang="en-US" smtClean="0"/>
              <a:pPr/>
              <a:t>3/23/18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2CE5C-5ADD-4942-9A20-22FC3385D22E}" type="slidenum">
              <a:rPr lang="en-US" smtClean="0"/>
              <a:pPr/>
              <a:t>‹#›</a:t>
            </a:fld>
            <a:endParaRPr lang="en-US"/>
          </a:p>
        </p:txBody>
      </p:sp>
    </p:spTree>
    <p:extLst>
      <p:ext uri="{BB962C8B-B14F-4D97-AF65-F5344CB8AC3E}">
        <p14:creationId xmlns:p14="http://schemas.microsoft.com/office/powerpoint/2010/main" val="3995718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F95121-1D20-438E-A937-AD6745C81274}" type="datetimeFigureOut">
              <a:rPr lang="en-US" smtClean="0"/>
              <a:pPr/>
              <a:t>3/23/18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F2CE5C-5ADD-4942-9A20-22FC3385D22E}" type="slidenum">
              <a:rPr lang="en-US" smtClean="0"/>
              <a:pPr/>
              <a:t>‹#›</a:t>
            </a:fld>
            <a:endParaRPr lang="en-US"/>
          </a:p>
        </p:txBody>
      </p:sp>
    </p:spTree>
    <p:extLst>
      <p:ext uri="{BB962C8B-B14F-4D97-AF65-F5344CB8AC3E}">
        <p14:creationId xmlns:p14="http://schemas.microsoft.com/office/powerpoint/2010/main" val="2348976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F95121-1D20-438E-A937-AD6745C81274}" type="datetimeFigureOut">
              <a:rPr lang="en-US" smtClean="0"/>
              <a:pPr/>
              <a:t>3/23/18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F2CE5C-5ADD-4942-9A20-22FC3385D22E}" type="slidenum">
              <a:rPr lang="en-US" smtClean="0"/>
              <a:pPr/>
              <a:t>‹#›</a:t>
            </a:fld>
            <a:endParaRPr lang="en-US"/>
          </a:p>
        </p:txBody>
      </p:sp>
    </p:spTree>
    <p:extLst>
      <p:ext uri="{BB962C8B-B14F-4D97-AF65-F5344CB8AC3E}">
        <p14:creationId xmlns:p14="http://schemas.microsoft.com/office/powerpoint/2010/main" val="2006462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F95121-1D20-438E-A937-AD6745C81274}" type="datetimeFigureOut">
              <a:rPr lang="en-US" smtClean="0"/>
              <a:pPr/>
              <a:t>3/23/18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F2CE5C-5ADD-4942-9A20-22FC3385D22E}" type="slidenum">
              <a:rPr lang="en-US" smtClean="0"/>
              <a:pPr/>
              <a:t>‹#›</a:t>
            </a:fld>
            <a:endParaRPr lang="en-US"/>
          </a:p>
        </p:txBody>
      </p:sp>
    </p:spTree>
    <p:extLst>
      <p:ext uri="{BB962C8B-B14F-4D97-AF65-F5344CB8AC3E}">
        <p14:creationId xmlns:p14="http://schemas.microsoft.com/office/powerpoint/2010/main" val="3142815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F95121-1D20-438E-A937-AD6745C81274}" type="datetimeFigureOut">
              <a:rPr lang="en-US" smtClean="0"/>
              <a:pPr/>
              <a:t>3/23/18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2CE5C-5ADD-4942-9A20-22FC3385D22E}" type="slidenum">
              <a:rPr lang="en-US" smtClean="0"/>
              <a:pPr/>
              <a:t>‹#›</a:t>
            </a:fld>
            <a:endParaRPr lang="en-US"/>
          </a:p>
        </p:txBody>
      </p:sp>
    </p:spTree>
    <p:extLst>
      <p:ext uri="{BB962C8B-B14F-4D97-AF65-F5344CB8AC3E}">
        <p14:creationId xmlns:p14="http://schemas.microsoft.com/office/powerpoint/2010/main" val="102562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F95121-1D20-438E-A937-AD6745C81274}" type="datetimeFigureOut">
              <a:rPr lang="en-US" smtClean="0"/>
              <a:pPr/>
              <a:t>3/23/18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2CE5C-5ADD-4942-9A20-22FC3385D22E}" type="slidenum">
              <a:rPr lang="en-US" smtClean="0"/>
              <a:pPr/>
              <a:t>‹#›</a:t>
            </a:fld>
            <a:endParaRPr lang="en-US"/>
          </a:p>
        </p:txBody>
      </p:sp>
    </p:spTree>
    <p:extLst>
      <p:ext uri="{BB962C8B-B14F-4D97-AF65-F5344CB8AC3E}">
        <p14:creationId xmlns:p14="http://schemas.microsoft.com/office/powerpoint/2010/main" val="303141930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BEF95121-1D20-438E-A937-AD6745C81274}" type="datetimeFigureOut">
              <a:rPr lang="en-US" smtClean="0"/>
              <a:pPr/>
              <a:t>3/23/18</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8BF2CE5C-5ADD-4942-9A20-22FC3385D22E}" type="slidenum">
              <a:rPr lang="en-US" smtClean="0"/>
              <a:pPr/>
              <a:t>‹#›</a:t>
            </a:fld>
            <a:endParaRPr lang="en-US"/>
          </a:p>
        </p:txBody>
      </p:sp>
    </p:spTree>
    <p:extLst>
      <p:ext uri="{BB962C8B-B14F-4D97-AF65-F5344CB8AC3E}">
        <p14:creationId xmlns:p14="http://schemas.microsoft.com/office/powerpoint/2010/main" val="1392979450"/>
      </p:ext>
    </p:extLst>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ppic.or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appic.org/About-APPIC/APPIC-Membership-Conferences/2018-APPIC-Membership-Conferenc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60000"/>
                <a:lumOff val="4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APPIC Report to CCPTP</a:t>
            </a:r>
            <a:endParaRPr lang="en-US" sz="4000" dirty="0"/>
          </a:p>
        </p:txBody>
      </p:sp>
      <p:sp>
        <p:nvSpPr>
          <p:cNvPr id="3" name="Text Placeholder 2"/>
          <p:cNvSpPr>
            <a:spLocks noGrp="1"/>
          </p:cNvSpPr>
          <p:nvPr>
            <p:ph type="body" idx="1"/>
          </p:nvPr>
        </p:nvSpPr>
        <p:spPr>
          <a:xfrm>
            <a:off x="680322" y="4232171"/>
            <a:ext cx="9613860" cy="2419000"/>
          </a:xfrm>
        </p:spPr>
        <p:txBody>
          <a:bodyPr>
            <a:normAutofit/>
          </a:bodyPr>
          <a:lstStyle/>
          <a:p>
            <a:r>
              <a:rPr lang="en-US" sz="2400" dirty="0" smtClean="0"/>
              <a:t>Mary Mendoza Newman, Ph.D.– APPIC  Board Liaison to CCPTP</a:t>
            </a:r>
            <a:br>
              <a:rPr lang="en-US" sz="2400" dirty="0" smtClean="0"/>
            </a:br>
            <a:endParaRPr lang="en-US" sz="2400" dirty="0"/>
          </a:p>
          <a:p>
            <a:r>
              <a:rPr lang="en-US" sz="2400" dirty="0" smtClean="0"/>
              <a:t>March 2018</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4259" y="2074355"/>
            <a:ext cx="2283058" cy="1810924"/>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Current </a:t>
            </a:r>
            <a:r>
              <a:rPr lang="en-US" sz="4400" dirty="0" err="1" smtClean="0"/>
              <a:t>Appic</a:t>
            </a:r>
            <a:r>
              <a:rPr lang="en-US" sz="4400" dirty="0" smtClean="0"/>
              <a:t> initiatives</a:t>
            </a:r>
            <a:endParaRPr lang="en-US" sz="4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AAPI Revision</a:t>
            </a:r>
            <a:r>
              <a:rPr lang="en-US" dirty="0"/>
              <a:t>	</a:t>
            </a:r>
          </a:p>
        </p:txBody>
      </p:sp>
      <p:sp>
        <p:nvSpPr>
          <p:cNvPr id="4" name="Content Placeholder 3"/>
          <p:cNvSpPr>
            <a:spLocks noGrp="1"/>
          </p:cNvSpPr>
          <p:nvPr>
            <p:ph idx="1"/>
          </p:nvPr>
        </p:nvSpPr>
        <p:spPr/>
        <p:txBody>
          <a:bodyPr/>
          <a:lstStyle/>
          <a:p>
            <a:r>
              <a:rPr lang="en-US" sz="2400" dirty="0" smtClean="0"/>
              <a:t>APPIC’s vendor for AAPI Online is approaching transition of the application platform (to same platform as APPA CAS).</a:t>
            </a:r>
          </a:p>
          <a:p>
            <a:r>
              <a:rPr lang="en-US" sz="2400" dirty="0" smtClean="0"/>
              <a:t>Time frame is under discussion, but implementation will likely not occur until 2019-2020 match.</a:t>
            </a:r>
          </a:p>
          <a:p>
            <a:r>
              <a:rPr lang="en-US" sz="2400" dirty="0" smtClean="0"/>
              <a:t>APPIC is discussing update/revision to the AAPI concurrent with this transition. </a:t>
            </a:r>
          </a:p>
          <a:p>
            <a:r>
              <a:rPr lang="en-US" sz="2400" dirty="0" smtClean="0"/>
              <a:t>APPIC is/will be seeking input from various stakeholders (TDs, DCTs, Applicants).</a:t>
            </a:r>
          </a:p>
          <a:p>
            <a:r>
              <a:rPr lang="en-US" sz="2400" dirty="0" smtClean="0"/>
              <a:t>APPIC anticipates hours reporting will remain part of the AAPI but would like to integrate competencies.</a:t>
            </a:r>
          </a:p>
          <a:p>
            <a:endParaRPr lang="en-US" dirty="0"/>
          </a:p>
        </p:txBody>
      </p:sp>
    </p:spTree>
    <p:extLst>
      <p:ext uri="{BB962C8B-B14F-4D97-AF65-F5344CB8AC3E}">
        <p14:creationId xmlns:p14="http://schemas.microsoft.com/office/powerpoint/2010/main" val="80160109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714" y="468086"/>
            <a:ext cx="10014857" cy="990600"/>
          </a:xfrm>
        </p:spPr>
        <p:txBody>
          <a:bodyPr>
            <a:normAutofit fontScale="90000"/>
          </a:bodyPr>
          <a:lstStyle/>
          <a:p>
            <a:pPr>
              <a:defRPr/>
            </a:pPr>
            <a:r>
              <a:rPr lang="en-US" dirty="0" smtClean="0"/>
              <a:t>Investment </a:t>
            </a:r>
            <a:r>
              <a:rPr lang="en-US" dirty="0"/>
              <a:t>of Resources for APPIC </a:t>
            </a:r>
            <a:r>
              <a:rPr lang="en-US" dirty="0" smtClean="0"/>
              <a:t>Members, DPAS, &amp; STUDENTS</a:t>
            </a:r>
            <a:endParaRPr lang="en-US" dirty="0"/>
          </a:p>
        </p:txBody>
      </p:sp>
      <p:sp>
        <p:nvSpPr>
          <p:cNvPr id="15363" name="Content Placeholder 2"/>
          <p:cNvSpPr>
            <a:spLocks noGrp="1"/>
          </p:cNvSpPr>
          <p:nvPr>
            <p:ph sz="quarter" idx="1"/>
          </p:nvPr>
        </p:nvSpPr>
        <p:spPr>
          <a:xfrm>
            <a:off x="1066800" y="2122714"/>
            <a:ext cx="9448800" cy="4430486"/>
          </a:xfrm>
        </p:spPr>
        <p:txBody>
          <a:bodyPr>
            <a:normAutofit/>
          </a:bodyPr>
          <a:lstStyle/>
          <a:p>
            <a:pPr marL="320040" indent="-320040">
              <a:spcAft>
                <a:spcPts val="0"/>
              </a:spcAft>
              <a:defRPr/>
            </a:pPr>
            <a:r>
              <a:rPr lang="en-US" sz="2400" dirty="0" smtClean="0"/>
              <a:t>Annual investment of </a:t>
            </a:r>
            <a:r>
              <a:rPr lang="en-US" sz="2400" dirty="0"/>
              <a:t>50K for TEPP journal </a:t>
            </a:r>
          </a:p>
          <a:p>
            <a:pPr marL="320040" indent="-320040">
              <a:spcAft>
                <a:spcPts val="0"/>
              </a:spcAft>
              <a:defRPr/>
            </a:pPr>
            <a:r>
              <a:rPr lang="en-US" sz="2400" dirty="0" smtClean="0"/>
              <a:t>Underwrite biennial </a:t>
            </a:r>
            <a:r>
              <a:rPr lang="en-US" sz="2400" dirty="0"/>
              <a:t>membership conference </a:t>
            </a:r>
            <a:r>
              <a:rPr lang="en-US" sz="2400" dirty="0" smtClean="0"/>
              <a:t>(~70K </a:t>
            </a:r>
            <a:r>
              <a:rPr lang="en-US" sz="2400" dirty="0"/>
              <a:t>for </a:t>
            </a:r>
            <a:r>
              <a:rPr lang="en-US" sz="2400" dirty="0" smtClean="0"/>
              <a:t>2018)</a:t>
            </a:r>
            <a:endParaRPr lang="en-US" sz="2400" dirty="0"/>
          </a:p>
          <a:p>
            <a:pPr marL="320040" indent="-320040">
              <a:spcAft>
                <a:spcPts val="0"/>
              </a:spcAft>
              <a:defRPr/>
            </a:pPr>
            <a:r>
              <a:rPr lang="en-US" altLang="en-US" sz="2400" dirty="0" smtClean="0"/>
              <a:t>Enhancements </a:t>
            </a:r>
            <a:r>
              <a:rPr lang="en-US" altLang="en-US" sz="2400" dirty="0"/>
              <a:t>to </a:t>
            </a:r>
            <a:r>
              <a:rPr lang="en-US" altLang="en-US" sz="2400" dirty="0" err="1" smtClean="0"/>
              <a:t>eMembership</a:t>
            </a:r>
            <a:r>
              <a:rPr lang="en-US" altLang="en-US" sz="2400" dirty="0" smtClean="0"/>
              <a:t>, </a:t>
            </a:r>
            <a:r>
              <a:rPr lang="en-US" altLang="en-US" sz="2400" dirty="0"/>
              <a:t>Directory On Line (</a:t>
            </a:r>
            <a:r>
              <a:rPr lang="en-US" altLang="en-US" sz="2400" dirty="0" err="1"/>
              <a:t>DoL</a:t>
            </a:r>
            <a:r>
              <a:rPr lang="en-US" altLang="en-US" sz="2400" dirty="0"/>
              <a:t>), AAPI Online, and APPA </a:t>
            </a:r>
            <a:r>
              <a:rPr lang="en-US" altLang="en-US" sz="2400" dirty="0" smtClean="0"/>
              <a:t>CAS</a:t>
            </a:r>
          </a:p>
          <a:p>
            <a:pPr marL="320040" indent="-320040">
              <a:spcAft>
                <a:spcPts val="0"/>
              </a:spcAft>
              <a:defRPr/>
            </a:pPr>
            <a:r>
              <a:rPr lang="en-US" sz="2400" dirty="0" smtClean="0"/>
              <a:t>Development and enhancement of the Universal Psychology </a:t>
            </a:r>
            <a:r>
              <a:rPr lang="en-US" sz="2400" dirty="0" err="1" smtClean="0"/>
              <a:t>Postdoc</a:t>
            </a:r>
            <a:r>
              <a:rPr lang="en-US" sz="2400" dirty="0" smtClean="0"/>
              <a:t> Directory (UPPD) and other </a:t>
            </a:r>
            <a:r>
              <a:rPr lang="en-US" sz="2400" dirty="0" err="1" smtClean="0"/>
              <a:t>postdoc</a:t>
            </a:r>
            <a:r>
              <a:rPr lang="en-US" sz="2400" dirty="0" smtClean="0"/>
              <a:t> initiatives</a:t>
            </a:r>
          </a:p>
          <a:p>
            <a:pPr marL="320040" indent="-320040">
              <a:spcAft>
                <a:spcPts val="0"/>
              </a:spcAft>
              <a:defRPr/>
            </a:pPr>
            <a:r>
              <a:rPr lang="en-US" altLang="en-US" sz="2400" dirty="0" smtClean="0"/>
              <a:t>Special projects (e.g., 10</a:t>
            </a:r>
            <a:r>
              <a:rPr lang="en-US" sz="2400" dirty="0" smtClean="0"/>
              <a:t>0K </a:t>
            </a:r>
            <a:r>
              <a:rPr lang="en-US" sz="2400" dirty="0"/>
              <a:t>to Accreditation Readiness </a:t>
            </a:r>
            <a:r>
              <a:rPr lang="en-US" sz="2400" dirty="0" smtClean="0"/>
              <a:t>Project; </a:t>
            </a:r>
            <a:r>
              <a:rPr lang="en-US" sz="2400" dirty="0"/>
              <a:t>50K to Competencies Assessment </a:t>
            </a:r>
            <a:r>
              <a:rPr lang="en-US" sz="2400" dirty="0" smtClean="0"/>
              <a:t>Project, Post-Doc </a:t>
            </a:r>
            <a:r>
              <a:rPr lang="en-US" sz="2400" dirty="0"/>
              <a:t>Summit in </a:t>
            </a:r>
            <a:r>
              <a:rPr lang="en-US" sz="2400" dirty="0" smtClean="0"/>
              <a:t>2016)</a:t>
            </a:r>
          </a:p>
          <a:p>
            <a:pPr marL="320040" indent="-320040">
              <a:spcAft>
                <a:spcPts val="0"/>
              </a:spcAft>
              <a:defRPr/>
            </a:pPr>
            <a:r>
              <a:rPr lang="en-US" sz="2400" dirty="0" smtClean="0"/>
              <a:t>Address current issues and support for the training community (e.g., parental leave guidelines, FLSA, Informal Problem Consultation)</a:t>
            </a:r>
            <a:endParaRPr lang="en-US" sz="2400" dirty="0"/>
          </a:p>
          <a:p>
            <a:pPr marL="320040" indent="-320040">
              <a:spcAft>
                <a:spcPts val="0"/>
              </a:spcAft>
              <a:buFont typeface="Wingdings"/>
              <a:buChar char=""/>
              <a:defRPr/>
            </a:pPr>
            <a:endParaRPr lang="en-US" dirty="0"/>
          </a:p>
        </p:txBody>
      </p:sp>
    </p:spTree>
    <p:extLst>
      <p:ext uri="{BB962C8B-B14F-4D97-AF65-F5344CB8AC3E}">
        <p14:creationId xmlns:p14="http://schemas.microsoft.com/office/powerpoint/2010/main" val="206613064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Informal Problem Consultation</a:t>
            </a:r>
            <a:endParaRPr lang="en-US" dirty="0"/>
          </a:p>
        </p:txBody>
      </p:sp>
      <p:sp>
        <p:nvSpPr>
          <p:cNvPr id="3" name="Content Placeholder 2"/>
          <p:cNvSpPr>
            <a:spLocks noGrp="1"/>
          </p:cNvSpPr>
          <p:nvPr>
            <p:ph idx="1"/>
          </p:nvPr>
        </p:nvSpPr>
        <p:spPr/>
        <p:txBody>
          <a:bodyPr>
            <a:normAutofit/>
          </a:bodyPr>
          <a:lstStyle/>
          <a:p>
            <a:r>
              <a:rPr lang="en-US" sz="2400" dirty="0" smtClean="0"/>
              <a:t>The Executive Director, Match Coordinator, and members </a:t>
            </a:r>
            <a:r>
              <a:rPr lang="en-US" sz="2400" dirty="0"/>
              <a:t>of the APPIC Board </a:t>
            </a:r>
            <a:r>
              <a:rPr lang="en-US" sz="2400" dirty="0" smtClean="0"/>
              <a:t>provide </a:t>
            </a:r>
            <a:r>
              <a:rPr lang="en-US" sz="2400" dirty="0"/>
              <a:t>informal, confidential problem consultation to students, interns, postdoctoral fellows, graduate faculty, Directors of Clinical Training, and internship and postdoctoral training directors</a:t>
            </a:r>
            <a:r>
              <a:rPr lang="en-US" sz="2400" dirty="0" smtClean="0"/>
              <a:t>.</a:t>
            </a:r>
          </a:p>
          <a:p>
            <a:r>
              <a:rPr lang="en-US" sz="2400" dirty="0" smtClean="0"/>
              <a:t>Request consultation via </a:t>
            </a:r>
            <a:r>
              <a:rPr lang="en-US" sz="2400" dirty="0" smtClean="0">
                <a:hlinkClick r:id="rId2"/>
              </a:rPr>
              <a:t>www.appic.org</a:t>
            </a:r>
            <a:r>
              <a:rPr lang="en-US" sz="2400" dirty="0" smtClean="0"/>
              <a:t>  </a:t>
            </a:r>
          </a:p>
          <a:p>
            <a:r>
              <a:rPr lang="en-US" sz="2400" dirty="0" smtClean="0"/>
              <a:t>148 IPC Submissions for 2017</a:t>
            </a:r>
          </a:p>
          <a:p>
            <a:r>
              <a:rPr lang="en-US" sz="2400" dirty="0" smtClean="0"/>
              <a:t>Common Themes – competency concerns and due process, pregnancy, medical </a:t>
            </a:r>
            <a:r>
              <a:rPr lang="en-US" sz="2400" dirty="0"/>
              <a:t>i</a:t>
            </a:r>
            <a:r>
              <a:rPr lang="en-US" sz="2400" dirty="0" smtClean="0"/>
              <a:t>llness, </a:t>
            </a:r>
            <a:r>
              <a:rPr lang="en-US" sz="2400" dirty="0"/>
              <a:t>v</a:t>
            </a:r>
            <a:r>
              <a:rPr lang="en-US" sz="2400" dirty="0" smtClean="0"/>
              <a:t>isas, and additional requirements post-Match (Background checks, contracts from doctoral programs)</a:t>
            </a:r>
          </a:p>
        </p:txBody>
      </p:sp>
    </p:spTree>
    <p:extLst>
      <p:ext uri="{BB962C8B-B14F-4D97-AF65-F5344CB8AC3E}">
        <p14:creationId xmlns:p14="http://schemas.microsoft.com/office/powerpoint/2010/main" val="26349748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Diversity Committee</a:t>
            </a:r>
            <a:endParaRPr lang="en-US" dirty="0"/>
          </a:p>
        </p:txBody>
      </p:sp>
      <p:sp>
        <p:nvSpPr>
          <p:cNvPr id="3" name="Content Placeholder 2"/>
          <p:cNvSpPr>
            <a:spLocks noGrp="1"/>
          </p:cNvSpPr>
          <p:nvPr>
            <p:ph idx="1"/>
          </p:nvPr>
        </p:nvSpPr>
        <p:spPr/>
        <p:txBody>
          <a:bodyPr>
            <a:normAutofit/>
          </a:bodyPr>
          <a:lstStyle/>
          <a:p>
            <a:r>
              <a:rPr lang="en-US" sz="2800" dirty="0" smtClean="0"/>
              <a:t>Recent survey was sent to Internship Training Directors to identify </a:t>
            </a:r>
            <a:r>
              <a:rPr lang="en-US" sz="2800" dirty="0"/>
              <a:t>our members’ diversity-related training needs and any possible resources that could be provided.  </a:t>
            </a:r>
            <a:r>
              <a:rPr lang="en-US" sz="2800" dirty="0" smtClean="0"/>
              <a:t>Including what sites are </a:t>
            </a:r>
            <a:r>
              <a:rPr lang="en-US" sz="2800" dirty="0"/>
              <a:t>currently doing for recruitment, retention, training and maintenance of competence in the area of </a:t>
            </a:r>
            <a:r>
              <a:rPr lang="en-US" sz="2800" dirty="0" smtClean="0"/>
              <a:t>diversity. </a:t>
            </a:r>
          </a:p>
          <a:p>
            <a:endParaRPr lang="en-US" sz="2800" dirty="0" smtClean="0"/>
          </a:p>
          <a:p>
            <a:r>
              <a:rPr lang="en-US" sz="2800" dirty="0" smtClean="0"/>
              <a:t>Continued consultation to the board. (Advocating for gender neutral restrooms at the 2018 Membership Conference.)</a:t>
            </a:r>
            <a:endParaRPr lang="en-US" sz="2800" dirty="0"/>
          </a:p>
        </p:txBody>
      </p:sp>
    </p:spTree>
    <p:extLst>
      <p:ext uri="{BB962C8B-B14F-4D97-AF65-F5344CB8AC3E}">
        <p14:creationId xmlns:p14="http://schemas.microsoft.com/office/powerpoint/2010/main" val="2167301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 Membership conference</a:t>
            </a:r>
            <a:endParaRPr lang="en-US" dirty="0"/>
          </a:p>
        </p:txBody>
      </p:sp>
      <p:sp>
        <p:nvSpPr>
          <p:cNvPr id="3" name="Content Placeholder 2"/>
          <p:cNvSpPr>
            <a:spLocks noGrp="1"/>
          </p:cNvSpPr>
          <p:nvPr>
            <p:ph idx="1"/>
          </p:nvPr>
        </p:nvSpPr>
        <p:spPr/>
        <p:txBody>
          <a:bodyPr/>
          <a:lstStyle/>
          <a:p>
            <a:r>
              <a:rPr lang="en-US" sz="2800" dirty="0"/>
              <a:t>Registration for the 2018 APPIC Membership Conference </a:t>
            </a:r>
            <a:r>
              <a:rPr lang="en-US" sz="2800" dirty="0" smtClean="0"/>
              <a:t>May 3 – 5 is </a:t>
            </a:r>
            <a:r>
              <a:rPr lang="en-US" sz="2800" dirty="0"/>
              <a:t>now available. Please join us at the Embassy Suites in San Antonio, Texas for “</a:t>
            </a:r>
            <a:r>
              <a:rPr lang="en-US" sz="2800" b="1" i="1" dirty="0"/>
              <a:t>50 Years of Psychology Training Excellence: Ethics, Diversity, and Science”</a:t>
            </a:r>
            <a:endParaRPr lang="en-US" sz="2800" dirty="0"/>
          </a:p>
          <a:p>
            <a:endParaRPr lang="en-US" dirty="0" smtClean="0"/>
          </a:p>
          <a:p>
            <a:r>
              <a:rPr lang="en-US" dirty="0">
                <a:hlinkClick r:id="rId2"/>
              </a:rPr>
              <a:t>https://</a:t>
            </a:r>
            <a:r>
              <a:rPr lang="en-US" dirty="0" smtClean="0">
                <a:hlinkClick r:id="rId2"/>
              </a:rPr>
              <a:t>www.appic.org/About-APPIC/APPIC-Membership-Conferences/2018-APPIC-Membership-Conference</a:t>
            </a:r>
            <a:r>
              <a:rPr lang="en-US" dirty="0" smtClean="0"/>
              <a:t> </a:t>
            </a:r>
            <a:endParaRPr lang="en-US" dirty="0"/>
          </a:p>
        </p:txBody>
      </p:sp>
    </p:spTree>
    <p:extLst>
      <p:ext uri="{BB962C8B-B14F-4D97-AF65-F5344CB8AC3E}">
        <p14:creationId xmlns:p14="http://schemas.microsoft.com/office/powerpoint/2010/main" val="2826450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sp>
        <p:nvSpPr>
          <p:cNvPr id="3" name="Content Placeholder 2"/>
          <p:cNvSpPr>
            <a:spLocks noGrp="1"/>
          </p:cNvSpPr>
          <p:nvPr>
            <p:ph idx="1"/>
          </p:nvPr>
        </p:nvSpPr>
        <p:spPr/>
        <p:txBody>
          <a:bodyPr>
            <a:normAutofit/>
          </a:bodyPr>
          <a:lstStyle/>
          <a:p>
            <a:pPr marL="0" indent="0" algn="ctr">
              <a:buNone/>
            </a:pPr>
            <a:endParaRPr lang="en-US" sz="3200" dirty="0" smtClean="0"/>
          </a:p>
          <a:p>
            <a:pPr marL="0" indent="0" algn="ctr">
              <a:buNone/>
            </a:pPr>
            <a:endParaRPr lang="en-US" sz="3200" dirty="0"/>
          </a:p>
          <a:p>
            <a:pPr marL="0" indent="0" algn="ctr">
              <a:buNone/>
            </a:pPr>
            <a:r>
              <a:rPr lang="en-US" sz="3200" dirty="0" smtClean="0"/>
              <a:t>Mary Mendoza Newman, Ph.D.</a:t>
            </a:r>
          </a:p>
          <a:p>
            <a:pPr marL="0" indent="0" algn="ctr">
              <a:buNone/>
            </a:pPr>
            <a:r>
              <a:rPr lang="en-US" sz="2800" dirty="0" smtClean="0"/>
              <a:t>APPIC Board Liaison to CCPTP</a:t>
            </a:r>
          </a:p>
          <a:p>
            <a:pPr marL="0" indent="0" algn="ctr">
              <a:buNone/>
            </a:pPr>
            <a:r>
              <a:rPr lang="en-US" sz="2800" dirty="0" smtClean="0"/>
              <a:t>marymn@stanford.edu </a:t>
            </a:r>
          </a:p>
          <a:p>
            <a:pPr marL="0" indent="0" algn="ctr">
              <a:buNone/>
            </a:pPr>
            <a:endParaRPr lang="en-US" sz="3200" dirty="0"/>
          </a:p>
        </p:txBody>
      </p:sp>
    </p:spTree>
    <p:extLst>
      <p:ext uri="{BB962C8B-B14F-4D97-AF65-F5344CB8AC3E}">
        <p14:creationId xmlns:p14="http://schemas.microsoft.com/office/powerpoint/2010/main" val="426977876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sz="2800" dirty="0" smtClean="0"/>
              <a:t>APPIC  Organizational and Membership Update</a:t>
            </a:r>
          </a:p>
          <a:p>
            <a:endParaRPr lang="en-US" sz="2800" dirty="0" smtClean="0"/>
          </a:p>
          <a:p>
            <a:r>
              <a:rPr lang="en-US" sz="2800" dirty="0" smtClean="0"/>
              <a:t>2018 Internship Match Data </a:t>
            </a:r>
          </a:p>
          <a:p>
            <a:endParaRPr lang="en-US" sz="2800" dirty="0" smtClean="0"/>
          </a:p>
          <a:p>
            <a:r>
              <a:rPr lang="en-US" sz="2800" dirty="0" smtClean="0"/>
              <a:t>Current Initiatives</a:t>
            </a:r>
          </a:p>
        </p:txBody>
      </p:sp>
    </p:spTree>
    <p:extLst>
      <p:ext uri="{BB962C8B-B14F-4D97-AF65-F5344CB8AC3E}">
        <p14:creationId xmlns:p14="http://schemas.microsoft.com/office/powerpoint/2010/main" val="241545080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t>Organizational &amp; membership update</a:t>
            </a:r>
            <a:endParaRPr lang="en-US" sz="44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APPIC Central Office Staff</a:t>
            </a:r>
            <a:endParaRPr lang="en-US" dirty="0"/>
          </a:p>
        </p:txBody>
      </p:sp>
      <p:sp>
        <p:nvSpPr>
          <p:cNvPr id="3" name="Content Placeholder 2"/>
          <p:cNvSpPr>
            <a:spLocks noGrp="1"/>
          </p:cNvSpPr>
          <p:nvPr>
            <p:ph idx="1"/>
          </p:nvPr>
        </p:nvSpPr>
        <p:spPr>
          <a:xfrm>
            <a:off x="680321" y="2336872"/>
            <a:ext cx="9613861" cy="4178227"/>
          </a:xfrm>
        </p:spPr>
        <p:txBody>
          <a:bodyPr>
            <a:normAutofit fontScale="92500"/>
          </a:bodyPr>
          <a:lstStyle/>
          <a:p>
            <a:r>
              <a:rPr lang="en-US" sz="3200" dirty="0" smtClean="0"/>
              <a:t>Executive Director - Jeff Baker, Ph.D., ABPP</a:t>
            </a:r>
            <a:br>
              <a:rPr lang="en-US" sz="3200" dirty="0" smtClean="0"/>
            </a:br>
            <a:endParaRPr lang="en-US" sz="3200" dirty="0" smtClean="0"/>
          </a:p>
          <a:p>
            <a:r>
              <a:rPr lang="en-US" sz="3200" dirty="0" smtClean="0"/>
              <a:t>Membership Services, IT and Database - Jessica Shapley</a:t>
            </a:r>
            <a:br>
              <a:rPr lang="en-US" sz="3200" dirty="0" smtClean="0"/>
            </a:br>
            <a:endParaRPr lang="en-US" sz="3200" dirty="0" smtClean="0"/>
          </a:p>
          <a:p>
            <a:r>
              <a:rPr lang="en-US" sz="3200" dirty="0" smtClean="0"/>
              <a:t>Dues, Newsletter and Financial Services - </a:t>
            </a:r>
            <a:r>
              <a:rPr lang="en-US" sz="3200" dirty="0" err="1" smtClean="0"/>
              <a:t>Te’yonna</a:t>
            </a:r>
            <a:r>
              <a:rPr lang="en-US" sz="3200" dirty="0" smtClean="0"/>
              <a:t> </a:t>
            </a:r>
            <a:r>
              <a:rPr lang="en-US" sz="3200" dirty="0" err="1" smtClean="0"/>
              <a:t>Kossie</a:t>
            </a:r>
            <a:endParaRPr lang="en-US" sz="3200" dirty="0" smtClean="0"/>
          </a:p>
          <a:p>
            <a:endParaRPr lang="en-US" sz="3200" dirty="0"/>
          </a:p>
          <a:p>
            <a:r>
              <a:rPr lang="en-US" sz="3200" dirty="0"/>
              <a:t>Match Coordinator - Greg Keilin, Ph.D</a:t>
            </a:r>
            <a:r>
              <a:rPr lang="en-US" sz="3200" dirty="0" smtClean="0"/>
              <a:t>.</a:t>
            </a:r>
            <a:endParaRPr lang="en-US" sz="3200" dirty="0"/>
          </a:p>
        </p:txBody>
      </p:sp>
      <p:sp>
        <p:nvSpPr>
          <p:cNvPr id="4" name="Subtitle 2"/>
          <p:cNvSpPr txBox="1">
            <a:spLocks/>
          </p:cNvSpPr>
          <p:nvPr/>
        </p:nvSpPr>
        <p:spPr>
          <a:xfrm>
            <a:off x="7200866" y="1336571"/>
            <a:ext cx="3300663" cy="56842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7114340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APPIC board</a:t>
            </a:r>
            <a:endParaRPr lang="en-US" dirty="0"/>
          </a:p>
        </p:txBody>
      </p:sp>
      <p:sp>
        <p:nvSpPr>
          <p:cNvPr id="3" name="Content Placeholder 2"/>
          <p:cNvSpPr>
            <a:spLocks noGrp="1"/>
          </p:cNvSpPr>
          <p:nvPr>
            <p:ph idx="1"/>
          </p:nvPr>
        </p:nvSpPr>
        <p:spPr>
          <a:xfrm>
            <a:off x="680321" y="2336872"/>
            <a:ext cx="9613861" cy="4178227"/>
          </a:xfrm>
        </p:spPr>
        <p:txBody>
          <a:bodyPr>
            <a:normAutofit fontScale="92500" lnSpcReduction="20000"/>
          </a:bodyPr>
          <a:lstStyle/>
          <a:p>
            <a:r>
              <a:rPr lang="en-US" sz="3200" dirty="0" smtClean="0"/>
              <a:t>Allison Ponce, Ph.D. - Chair	      	  		</a:t>
            </a:r>
          </a:p>
          <a:p>
            <a:r>
              <a:rPr lang="en-US" sz="3200" dirty="0" err="1" smtClean="0"/>
              <a:t>Claytie</a:t>
            </a:r>
            <a:r>
              <a:rPr lang="en-US" sz="3200" dirty="0" smtClean="0"/>
              <a:t> Davis, III, Ph.D. Vice Chair</a:t>
            </a:r>
          </a:p>
          <a:p>
            <a:r>
              <a:rPr lang="en-US" sz="3200" dirty="0" smtClean="0"/>
              <a:t>Mary Mendoza-Newman, Ph.D. - Secretary</a:t>
            </a:r>
          </a:p>
          <a:p>
            <a:r>
              <a:rPr lang="en-US" sz="3200" dirty="0" smtClean="0"/>
              <a:t>Mariella Self, Ph.D. –Treasurer</a:t>
            </a:r>
          </a:p>
          <a:p>
            <a:r>
              <a:rPr lang="en-US" sz="3200" dirty="0" smtClean="0"/>
              <a:t>Allison </a:t>
            </a:r>
            <a:r>
              <a:rPr lang="en-US" sz="3200" dirty="0" err="1" smtClean="0"/>
              <a:t>Aosved</a:t>
            </a:r>
            <a:r>
              <a:rPr lang="en-US" sz="3200" dirty="0" smtClean="0"/>
              <a:t>, Ph.D. Board Member		</a:t>
            </a:r>
          </a:p>
          <a:p>
            <a:r>
              <a:rPr lang="en-US" sz="3200" dirty="0" smtClean="0"/>
              <a:t>Kimberly Hill, Ph.D. - Board Member			</a:t>
            </a:r>
          </a:p>
          <a:p>
            <a:r>
              <a:rPr lang="en-US" sz="3200" dirty="0" smtClean="0"/>
              <a:t>Daniel Hurley, Ph.D. - Board Member</a:t>
            </a:r>
          </a:p>
          <a:p>
            <a:r>
              <a:rPr lang="en-US" sz="3200" dirty="0" smtClean="0"/>
              <a:t>H. Garland Hershey, DDS - Public Member</a:t>
            </a:r>
          </a:p>
          <a:p>
            <a:endParaRPr lang="en-US" dirty="0"/>
          </a:p>
        </p:txBody>
      </p:sp>
      <p:sp>
        <p:nvSpPr>
          <p:cNvPr id="4" name="Subtitle 2"/>
          <p:cNvSpPr txBox="1">
            <a:spLocks/>
          </p:cNvSpPr>
          <p:nvPr/>
        </p:nvSpPr>
        <p:spPr>
          <a:xfrm>
            <a:off x="7200866" y="1336571"/>
            <a:ext cx="3300663" cy="56842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7114340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APPIC Member Programs</a:t>
            </a:r>
            <a:endParaRPr lang="en-US" dirty="0"/>
          </a:p>
        </p:txBody>
      </p:sp>
      <p:sp>
        <p:nvSpPr>
          <p:cNvPr id="3" name="Content Placeholder 2"/>
          <p:cNvSpPr>
            <a:spLocks noGrp="1"/>
          </p:cNvSpPr>
          <p:nvPr>
            <p:ph idx="1"/>
          </p:nvPr>
        </p:nvSpPr>
        <p:spPr>
          <a:xfrm>
            <a:off x="680321" y="2336873"/>
            <a:ext cx="9613861" cy="4096584"/>
          </a:xfrm>
        </p:spPr>
        <p:txBody>
          <a:bodyPr>
            <a:normAutofit/>
          </a:bodyPr>
          <a:lstStyle/>
          <a:p>
            <a:r>
              <a:rPr lang="en-US" sz="2800" dirty="0" smtClean="0"/>
              <a:t>802 APPIC-Member Internship Programs (40 Canadian)</a:t>
            </a:r>
          </a:p>
          <a:p>
            <a:pPr lvl="1"/>
            <a:r>
              <a:rPr lang="en-US" sz="2400" dirty="0" smtClean="0"/>
              <a:t>565 APA accredited</a:t>
            </a:r>
          </a:p>
          <a:p>
            <a:pPr lvl="1"/>
            <a:r>
              <a:rPr lang="en-US" sz="2400" dirty="0" smtClean="0"/>
              <a:t>39 APA accredited-on-contingency</a:t>
            </a:r>
          </a:p>
          <a:p>
            <a:pPr lvl="1"/>
            <a:r>
              <a:rPr lang="en-US" sz="2400" dirty="0" smtClean="0"/>
              <a:t>38 CPA Accredited</a:t>
            </a:r>
          </a:p>
          <a:p>
            <a:pPr lvl="1"/>
            <a:endParaRPr lang="en-US" sz="2400" dirty="0"/>
          </a:p>
          <a:p>
            <a:r>
              <a:rPr lang="en-US" sz="2800" dirty="0" smtClean="0"/>
              <a:t>201 APPIC-Member Postdoctoral Programs (</a:t>
            </a:r>
            <a:r>
              <a:rPr lang="en-US" sz="2800" dirty="0"/>
              <a:t>0</a:t>
            </a:r>
            <a:r>
              <a:rPr lang="en-US" sz="2800" dirty="0" smtClean="0"/>
              <a:t> Canadian)</a:t>
            </a:r>
          </a:p>
          <a:p>
            <a:pPr lvl="1"/>
            <a:r>
              <a:rPr lang="en-US" sz="2600" dirty="0" smtClean="0"/>
              <a:t>78 APA accredited</a:t>
            </a:r>
          </a:p>
          <a:p>
            <a:pPr lvl="1"/>
            <a:r>
              <a:rPr lang="en-US" sz="2600" dirty="0" smtClean="0"/>
              <a:t>3 APA accredited-on-contingency</a:t>
            </a:r>
          </a:p>
          <a:p>
            <a:endParaRPr lang="en-US" dirty="0"/>
          </a:p>
        </p:txBody>
      </p:sp>
    </p:spTree>
    <p:extLst>
      <p:ext uri="{BB962C8B-B14F-4D97-AF65-F5344CB8AC3E}">
        <p14:creationId xmlns:p14="http://schemas.microsoft.com/office/powerpoint/2010/main" val="319017718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400" dirty="0" smtClean="0"/>
              <a:t/>
            </a:r>
            <a:br>
              <a:rPr lang="en-US" sz="4400" dirty="0" smtClean="0"/>
            </a:br>
            <a:r>
              <a:rPr lang="en-US" sz="4400" dirty="0"/>
              <a:t/>
            </a:r>
            <a:br>
              <a:rPr lang="en-US" sz="4400" dirty="0"/>
            </a:br>
            <a:r>
              <a:rPr lang="en-US" sz="4400" dirty="0" smtClean="0"/>
              <a:t>2018 </a:t>
            </a:r>
            <a:r>
              <a:rPr lang="en-US" sz="4400" dirty="0"/>
              <a:t>Internship Match Data </a:t>
            </a:r>
            <a:br>
              <a:rPr lang="en-US" sz="4400" dirty="0"/>
            </a:br>
            <a:r>
              <a:rPr lang="en-US" sz="4400" dirty="0" smtClean="0"/>
              <a:t> </a:t>
            </a:r>
            <a:r>
              <a:rPr lang="en-US" sz="4400" dirty="0"/>
              <a:t/>
            </a:r>
            <a:br>
              <a:rPr lang="en-US" sz="4400" dirty="0"/>
            </a:br>
            <a:r>
              <a:rPr lang="en-US" sz="4400" dirty="0" smtClean="0"/>
              <a:t/>
            </a:r>
            <a:br>
              <a:rPr lang="en-US" sz="4400" dirty="0" smtClean="0"/>
            </a:br>
            <a:endParaRPr lang="en-US" sz="4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508414" y="285124"/>
            <a:ext cx="7272339" cy="742755"/>
          </a:xfrm>
          <a:prstGeom prst="rect">
            <a:avLst/>
          </a:prstGeom>
          <a:noFill/>
          <a:ln>
            <a:noFill/>
          </a:ln>
          <a:effectLst/>
        </p:spPr>
        <p:txBody>
          <a:bodyPr/>
          <a:lstStyle>
            <a:lvl1pPr algn="l" rtl="0" eaLnBrk="1" fontAlgn="base" hangingPunct="1">
              <a:spcBef>
                <a:spcPct val="0"/>
              </a:spcBef>
              <a:spcAft>
                <a:spcPct val="0"/>
              </a:spcAft>
              <a:defRPr sz="3200">
                <a:solidFill>
                  <a:srgbClr val="FFFFFF"/>
                </a:solidFill>
                <a:latin typeface="+mj-lt"/>
                <a:ea typeface="ＭＳ Ｐゴシック" charset="0"/>
                <a:cs typeface="ＭＳ Ｐゴシック" charset="0"/>
                <a:sym typeface="Futura Book" charset="0"/>
              </a:defRPr>
            </a:lvl1pPr>
            <a:lvl2pPr algn="l" rtl="0" eaLnBrk="1" fontAlgn="base" hangingPunct="1">
              <a:spcBef>
                <a:spcPct val="0"/>
              </a:spcBef>
              <a:spcAft>
                <a:spcPct val="0"/>
              </a:spcAft>
              <a:defRPr sz="3200">
                <a:solidFill>
                  <a:srgbClr val="FFFFFF"/>
                </a:solidFill>
                <a:latin typeface="Arial" charset="0"/>
                <a:ea typeface="ＭＳ Ｐゴシック" charset="0"/>
                <a:cs typeface="ＭＳ Ｐゴシック" charset="0"/>
                <a:sym typeface="Futura Book" charset="0"/>
              </a:defRPr>
            </a:lvl2pPr>
            <a:lvl3pPr algn="l" rtl="0" eaLnBrk="1" fontAlgn="base" hangingPunct="1">
              <a:spcBef>
                <a:spcPct val="0"/>
              </a:spcBef>
              <a:spcAft>
                <a:spcPct val="0"/>
              </a:spcAft>
              <a:defRPr sz="3200">
                <a:solidFill>
                  <a:srgbClr val="FFFFFF"/>
                </a:solidFill>
                <a:latin typeface="Arial" charset="0"/>
                <a:ea typeface="ＭＳ Ｐゴシック" charset="0"/>
                <a:cs typeface="ＭＳ Ｐゴシック" charset="0"/>
                <a:sym typeface="Futura Book" charset="0"/>
              </a:defRPr>
            </a:lvl3pPr>
            <a:lvl4pPr algn="l" rtl="0" eaLnBrk="1" fontAlgn="base" hangingPunct="1">
              <a:spcBef>
                <a:spcPct val="0"/>
              </a:spcBef>
              <a:spcAft>
                <a:spcPct val="0"/>
              </a:spcAft>
              <a:defRPr sz="3200">
                <a:solidFill>
                  <a:srgbClr val="FFFFFF"/>
                </a:solidFill>
                <a:latin typeface="Arial" charset="0"/>
                <a:ea typeface="ＭＳ Ｐゴシック" charset="0"/>
                <a:cs typeface="ＭＳ Ｐゴシック" charset="0"/>
                <a:sym typeface="Futura Book" charset="0"/>
              </a:defRPr>
            </a:lvl4pPr>
            <a:lvl5pPr algn="l" rtl="0" eaLnBrk="1" fontAlgn="base" hangingPunct="1">
              <a:spcBef>
                <a:spcPct val="0"/>
              </a:spcBef>
              <a:spcAft>
                <a:spcPct val="0"/>
              </a:spcAft>
              <a:defRPr sz="3200">
                <a:solidFill>
                  <a:srgbClr val="FFFFFF"/>
                </a:solidFill>
                <a:latin typeface="Arial" charset="0"/>
                <a:ea typeface="ＭＳ Ｐゴシック" charset="0"/>
                <a:cs typeface="ＭＳ Ｐゴシック" charset="0"/>
                <a:sym typeface="Futura Book" charset="0"/>
              </a:defRPr>
            </a:lvl5pPr>
            <a:lvl6pPr marL="457200" algn="l" rtl="0" eaLnBrk="1" fontAlgn="base" hangingPunct="1">
              <a:spcBef>
                <a:spcPct val="0"/>
              </a:spcBef>
              <a:spcAft>
                <a:spcPct val="0"/>
              </a:spcAft>
              <a:defRPr sz="3200">
                <a:solidFill>
                  <a:srgbClr val="FFFFFF"/>
                </a:solidFill>
                <a:latin typeface="Futura Book" charset="0"/>
                <a:ea typeface="ヒラギノ角ゴ ProN W3" charset="0"/>
                <a:cs typeface="ヒラギノ角ゴ ProN W3" charset="0"/>
                <a:sym typeface="Futura Book" charset="0"/>
              </a:defRPr>
            </a:lvl6pPr>
            <a:lvl7pPr marL="914400" algn="l" rtl="0" eaLnBrk="1" fontAlgn="base" hangingPunct="1">
              <a:spcBef>
                <a:spcPct val="0"/>
              </a:spcBef>
              <a:spcAft>
                <a:spcPct val="0"/>
              </a:spcAft>
              <a:defRPr sz="3200">
                <a:solidFill>
                  <a:srgbClr val="FFFFFF"/>
                </a:solidFill>
                <a:latin typeface="Futura Book" charset="0"/>
                <a:ea typeface="ヒラギノ角ゴ ProN W3" charset="0"/>
                <a:cs typeface="ヒラギノ角ゴ ProN W3" charset="0"/>
                <a:sym typeface="Futura Book" charset="0"/>
              </a:defRPr>
            </a:lvl7pPr>
            <a:lvl8pPr marL="1371600" algn="l" rtl="0" eaLnBrk="1" fontAlgn="base" hangingPunct="1">
              <a:spcBef>
                <a:spcPct val="0"/>
              </a:spcBef>
              <a:spcAft>
                <a:spcPct val="0"/>
              </a:spcAft>
              <a:defRPr sz="3200">
                <a:solidFill>
                  <a:srgbClr val="FFFFFF"/>
                </a:solidFill>
                <a:latin typeface="Futura Book" charset="0"/>
                <a:ea typeface="ヒラギノ角ゴ ProN W3" charset="0"/>
                <a:cs typeface="ヒラギノ角ゴ ProN W3" charset="0"/>
                <a:sym typeface="Futura Book" charset="0"/>
              </a:defRPr>
            </a:lvl8pPr>
            <a:lvl9pPr marL="1828800" algn="l" rtl="0" eaLnBrk="1" fontAlgn="base" hangingPunct="1">
              <a:spcBef>
                <a:spcPct val="0"/>
              </a:spcBef>
              <a:spcAft>
                <a:spcPct val="0"/>
              </a:spcAft>
              <a:defRPr sz="3200">
                <a:solidFill>
                  <a:srgbClr val="FFFFFF"/>
                </a:solidFill>
                <a:latin typeface="Futura Book" charset="0"/>
                <a:ea typeface="ヒラギノ角ゴ ProN W3" charset="0"/>
                <a:cs typeface="ヒラギノ角ゴ ProN W3" charset="0"/>
                <a:sym typeface="Futura Book" charset="0"/>
              </a:defRPr>
            </a:lvl9pPr>
          </a:lstStyle>
          <a:p>
            <a:r>
              <a:rPr lang="en-US" sz="4000" dirty="0"/>
              <a:t>2018 Internship Match </a:t>
            </a:r>
            <a:r>
              <a:rPr lang="en-US" sz="4000" dirty="0" smtClean="0"/>
              <a:t>I Data </a:t>
            </a:r>
            <a:endParaRPr lang="en-US" sz="4000" dirty="0"/>
          </a:p>
          <a:p>
            <a:pPr algn="ctr">
              <a:lnSpc>
                <a:spcPts val="4000"/>
              </a:lnSpc>
            </a:pPr>
            <a:endParaRPr lang="en-US" sz="2800" b="1"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1152144" y="1305342"/>
            <a:ext cx="10076688" cy="4524315"/>
          </a:xfrm>
          <a:prstGeom prst="rect">
            <a:avLst/>
          </a:prstGeom>
        </p:spPr>
        <p:txBody>
          <a:bodyPr wrap="square">
            <a:spAutoFit/>
          </a:bodyPr>
          <a:lstStyle/>
          <a:p>
            <a:pPr fontAlgn="base"/>
            <a:r>
              <a:rPr lang="en-US" sz="2400" dirty="0"/>
              <a:t>We are pleased to report that </a:t>
            </a:r>
            <a:r>
              <a:rPr lang="en-US" sz="2400" b="1" dirty="0"/>
              <a:t>3,163</a:t>
            </a:r>
            <a:r>
              <a:rPr lang="en-US" sz="2400" dirty="0"/>
              <a:t> applicants were successfully matched to internship positions in Phase I of the 2018 APPIC Match. </a:t>
            </a:r>
          </a:p>
          <a:p>
            <a:pPr fontAlgn="base"/>
            <a:endParaRPr lang="en-US" sz="2400" dirty="0"/>
          </a:p>
          <a:p>
            <a:pPr fontAlgn="base"/>
            <a:r>
              <a:rPr lang="en-US" sz="2400" dirty="0"/>
              <a:t>A total of </a:t>
            </a:r>
            <a:r>
              <a:rPr lang="en-US" sz="2400" b="1" dirty="0"/>
              <a:t>432</a:t>
            </a:r>
            <a:r>
              <a:rPr lang="en-US" sz="2400" dirty="0"/>
              <a:t> applicants were not matched to an internship position in Phase I, while </a:t>
            </a:r>
            <a:r>
              <a:rPr lang="en-US" sz="2400" b="1" dirty="0"/>
              <a:t>184</a:t>
            </a:r>
            <a:r>
              <a:rPr lang="en-US" sz="2400" dirty="0"/>
              <a:t> applicants withdrew or did not submit a Rank Order List.</a:t>
            </a:r>
          </a:p>
          <a:p>
            <a:pPr fontAlgn="base"/>
            <a:endParaRPr lang="en-US" sz="2400" dirty="0"/>
          </a:p>
          <a:p>
            <a:pPr fontAlgn="base"/>
            <a:r>
              <a:rPr lang="en-US" sz="2400" dirty="0"/>
              <a:t>For the first time, there were fewer registered applicants (</a:t>
            </a:r>
            <a:r>
              <a:rPr lang="en-US" sz="2400" b="1" dirty="0"/>
              <a:t>3779, down 142 or 3.6% from 2017</a:t>
            </a:r>
            <a:r>
              <a:rPr lang="en-US" sz="2400" dirty="0"/>
              <a:t>) than the number of internship positions offered (</a:t>
            </a:r>
            <a:r>
              <a:rPr lang="en-US" sz="2400" b="1" dirty="0"/>
              <a:t>3906, up 57 or 1.5%</a:t>
            </a:r>
            <a:r>
              <a:rPr lang="en-US" sz="2400" dirty="0"/>
              <a:t>)</a:t>
            </a:r>
            <a:r>
              <a:rPr lang="en-US" sz="2400" b="1" dirty="0"/>
              <a:t>. </a:t>
            </a:r>
            <a:r>
              <a:rPr lang="en-US" sz="2400" dirty="0"/>
              <a:t>The decrease in applicants was likely related to the stricter Match eligibility requirements that were implemented this year, which reduced the number of doctoral programs whose students were eligible to participate in the Match.</a:t>
            </a:r>
          </a:p>
        </p:txBody>
      </p:sp>
    </p:spTree>
    <p:extLst>
      <p:ext uri="{BB962C8B-B14F-4D97-AF65-F5344CB8AC3E}">
        <p14:creationId xmlns:p14="http://schemas.microsoft.com/office/powerpoint/2010/main" val="1710644852"/>
      </p:ext>
    </p:extLst>
  </p:cSld>
  <p:clrMapOvr>
    <a:masterClrMapping/>
  </p:clrMapOvr>
  <mc:AlternateContent xmlns:mc="http://schemas.openxmlformats.org/markup-compatibility/2006" xmlns:p14="http://schemas.microsoft.com/office/powerpoint/2010/main">
    <mc:Choice Requires="p14">
      <p:transition spd="slow" p14:dur="2000" advTm="43940"/>
    </mc:Choice>
    <mc:Fallback xmlns="">
      <p:transition spd="slow" advTm="43940"/>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Title 1"/>
          <p:cNvSpPr txBox="1">
            <a:spLocks/>
          </p:cNvSpPr>
          <p:nvPr/>
        </p:nvSpPr>
        <p:spPr>
          <a:xfrm>
            <a:off x="2240761" y="415352"/>
            <a:ext cx="7770985" cy="742755"/>
          </a:xfrm>
          <a:prstGeom prst="rect">
            <a:avLst/>
          </a:prstGeom>
          <a:noFill/>
          <a:ln>
            <a:noFill/>
          </a:ln>
          <a:effectLst/>
        </p:spPr>
        <p:txBody>
          <a:bodyPr/>
          <a:lstStyle>
            <a:lvl1pPr algn="l" rtl="0" eaLnBrk="1" fontAlgn="base" hangingPunct="1">
              <a:spcBef>
                <a:spcPct val="0"/>
              </a:spcBef>
              <a:spcAft>
                <a:spcPct val="0"/>
              </a:spcAft>
              <a:defRPr sz="3200">
                <a:solidFill>
                  <a:srgbClr val="FFFFFF"/>
                </a:solidFill>
                <a:latin typeface="+mj-lt"/>
                <a:ea typeface="ＭＳ Ｐゴシック" charset="0"/>
                <a:cs typeface="ＭＳ Ｐゴシック" charset="0"/>
                <a:sym typeface="Futura Book" charset="0"/>
              </a:defRPr>
            </a:lvl1pPr>
            <a:lvl2pPr algn="l" rtl="0" eaLnBrk="1" fontAlgn="base" hangingPunct="1">
              <a:spcBef>
                <a:spcPct val="0"/>
              </a:spcBef>
              <a:spcAft>
                <a:spcPct val="0"/>
              </a:spcAft>
              <a:defRPr sz="3200">
                <a:solidFill>
                  <a:srgbClr val="FFFFFF"/>
                </a:solidFill>
                <a:latin typeface="Arial" charset="0"/>
                <a:ea typeface="ＭＳ Ｐゴシック" charset="0"/>
                <a:cs typeface="ＭＳ Ｐゴシック" charset="0"/>
                <a:sym typeface="Futura Book" charset="0"/>
              </a:defRPr>
            </a:lvl2pPr>
            <a:lvl3pPr algn="l" rtl="0" eaLnBrk="1" fontAlgn="base" hangingPunct="1">
              <a:spcBef>
                <a:spcPct val="0"/>
              </a:spcBef>
              <a:spcAft>
                <a:spcPct val="0"/>
              </a:spcAft>
              <a:defRPr sz="3200">
                <a:solidFill>
                  <a:srgbClr val="FFFFFF"/>
                </a:solidFill>
                <a:latin typeface="Arial" charset="0"/>
                <a:ea typeface="ＭＳ Ｐゴシック" charset="0"/>
                <a:cs typeface="ＭＳ Ｐゴシック" charset="0"/>
                <a:sym typeface="Futura Book" charset="0"/>
              </a:defRPr>
            </a:lvl3pPr>
            <a:lvl4pPr algn="l" rtl="0" eaLnBrk="1" fontAlgn="base" hangingPunct="1">
              <a:spcBef>
                <a:spcPct val="0"/>
              </a:spcBef>
              <a:spcAft>
                <a:spcPct val="0"/>
              </a:spcAft>
              <a:defRPr sz="3200">
                <a:solidFill>
                  <a:srgbClr val="FFFFFF"/>
                </a:solidFill>
                <a:latin typeface="Arial" charset="0"/>
                <a:ea typeface="ＭＳ Ｐゴシック" charset="0"/>
                <a:cs typeface="ＭＳ Ｐゴシック" charset="0"/>
                <a:sym typeface="Futura Book" charset="0"/>
              </a:defRPr>
            </a:lvl4pPr>
            <a:lvl5pPr algn="l" rtl="0" eaLnBrk="1" fontAlgn="base" hangingPunct="1">
              <a:spcBef>
                <a:spcPct val="0"/>
              </a:spcBef>
              <a:spcAft>
                <a:spcPct val="0"/>
              </a:spcAft>
              <a:defRPr sz="3200">
                <a:solidFill>
                  <a:srgbClr val="FFFFFF"/>
                </a:solidFill>
                <a:latin typeface="Arial" charset="0"/>
                <a:ea typeface="ＭＳ Ｐゴシック" charset="0"/>
                <a:cs typeface="ＭＳ Ｐゴシック" charset="0"/>
                <a:sym typeface="Futura Book" charset="0"/>
              </a:defRPr>
            </a:lvl5pPr>
            <a:lvl6pPr marL="457200" algn="l" rtl="0" eaLnBrk="1" fontAlgn="base" hangingPunct="1">
              <a:spcBef>
                <a:spcPct val="0"/>
              </a:spcBef>
              <a:spcAft>
                <a:spcPct val="0"/>
              </a:spcAft>
              <a:defRPr sz="3200">
                <a:solidFill>
                  <a:srgbClr val="FFFFFF"/>
                </a:solidFill>
                <a:latin typeface="Futura Book" charset="0"/>
                <a:ea typeface="ヒラギノ角ゴ ProN W3" charset="0"/>
                <a:cs typeface="ヒラギノ角ゴ ProN W3" charset="0"/>
                <a:sym typeface="Futura Book" charset="0"/>
              </a:defRPr>
            </a:lvl6pPr>
            <a:lvl7pPr marL="914400" algn="l" rtl="0" eaLnBrk="1" fontAlgn="base" hangingPunct="1">
              <a:spcBef>
                <a:spcPct val="0"/>
              </a:spcBef>
              <a:spcAft>
                <a:spcPct val="0"/>
              </a:spcAft>
              <a:defRPr sz="3200">
                <a:solidFill>
                  <a:srgbClr val="FFFFFF"/>
                </a:solidFill>
                <a:latin typeface="Futura Book" charset="0"/>
                <a:ea typeface="ヒラギノ角ゴ ProN W3" charset="0"/>
                <a:cs typeface="ヒラギノ角ゴ ProN W3" charset="0"/>
                <a:sym typeface="Futura Book" charset="0"/>
              </a:defRPr>
            </a:lvl7pPr>
            <a:lvl8pPr marL="1371600" algn="l" rtl="0" eaLnBrk="1" fontAlgn="base" hangingPunct="1">
              <a:spcBef>
                <a:spcPct val="0"/>
              </a:spcBef>
              <a:spcAft>
                <a:spcPct val="0"/>
              </a:spcAft>
              <a:defRPr sz="3200">
                <a:solidFill>
                  <a:srgbClr val="FFFFFF"/>
                </a:solidFill>
                <a:latin typeface="Futura Book" charset="0"/>
                <a:ea typeface="ヒラギノ角ゴ ProN W3" charset="0"/>
                <a:cs typeface="ヒラギノ角ゴ ProN W3" charset="0"/>
                <a:sym typeface="Futura Book" charset="0"/>
              </a:defRPr>
            </a:lvl8pPr>
            <a:lvl9pPr marL="1828800" algn="l" rtl="0" eaLnBrk="1" fontAlgn="base" hangingPunct="1">
              <a:spcBef>
                <a:spcPct val="0"/>
              </a:spcBef>
              <a:spcAft>
                <a:spcPct val="0"/>
              </a:spcAft>
              <a:defRPr sz="3200">
                <a:solidFill>
                  <a:srgbClr val="FFFFFF"/>
                </a:solidFill>
                <a:latin typeface="Futura Book" charset="0"/>
                <a:ea typeface="ヒラギノ角ゴ ProN W3" charset="0"/>
                <a:cs typeface="ヒラギノ角ゴ ProN W3" charset="0"/>
                <a:sym typeface="Futura Book" charset="0"/>
              </a:defRPr>
            </a:lvl9pPr>
          </a:lstStyle>
          <a:p>
            <a:pPr algn="ctr"/>
            <a:r>
              <a:rPr lang="en-US" sz="4000" dirty="0"/>
              <a:t>2018 Internship Match </a:t>
            </a:r>
            <a:r>
              <a:rPr lang="en-US" sz="4000" dirty="0" smtClean="0"/>
              <a:t>I Data </a:t>
            </a:r>
            <a:endParaRPr lang="en-US" sz="4000" dirty="0"/>
          </a:p>
        </p:txBody>
      </p:sp>
      <p:sp>
        <p:nvSpPr>
          <p:cNvPr id="2" name="Rectangle 1"/>
          <p:cNvSpPr/>
          <p:nvPr/>
        </p:nvSpPr>
        <p:spPr>
          <a:xfrm>
            <a:off x="901111" y="1288736"/>
            <a:ext cx="10450286" cy="4524315"/>
          </a:xfrm>
          <a:prstGeom prst="rect">
            <a:avLst/>
          </a:prstGeom>
        </p:spPr>
        <p:txBody>
          <a:bodyPr wrap="square">
            <a:spAutoFit/>
          </a:bodyPr>
          <a:lstStyle/>
          <a:p>
            <a:pPr fontAlgn="base"/>
            <a:r>
              <a:rPr lang="en-US" sz="2400" dirty="0"/>
              <a:t>A total of </a:t>
            </a:r>
            <a:r>
              <a:rPr lang="en-US" sz="2400" b="1" dirty="0"/>
              <a:t>743</a:t>
            </a:r>
            <a:r>
              <a:rPr lang="en-US" sz="2400" dirty="0"/>
              <a:t> positions remained unfilled. </a:t>
            </a:r>
            <a:endParaRPr lang="en-US" sz="2400" dirty="0" smtClean="0"/>
          </a:p>
          <a:p>
            <a:pPr fontAlgn="base"/>
            <a:endParaRPr lang="en-US" sz="2400" dirty="0"/>
          </a:p>
          <a:p>
            <a:pPr fontAlgn="base"/>
            <a:r>
              <a:rPr lang="en-US" sz="2400" b="1" dirty="0" smtClean="0"/>
              <a:t>28%</a:t>
            </a:r>
            <a:r>
              <a:rPr lang="en-US" sz="2400" dirty="0" smtClean="0"/>
              <a:t> </a:t>
            </a:r>
            <a:r>
              <a:rPr lang="en-US" sz="2400" dirty="0"/>
              <a:t>of accredited sites (174 of 622) and </a:t>
            </a:r>
            <a:r>
              <a:rPr lang="en-US" sz="2400" b="1" dirty="0"/>
              <a:t>72%</a:t>
            </a:r>
            <a:r>
              <a:rPr lang="en-US" sz="2400" dirty="0"/>
              <a:t> of non-accredited sites (120 of 166</a:t>
            </a:r>
            <a:r>
              <a:rPr lang="en-US" sz="2400" dirty="0" smtClean="0"/>
              <a:t>).</a:t>
            </a:r>
          </a:p>
          <a:p>
            <a:pPr fontAlgn="base"/>
            <a:endParaRPr lang="en-US" sz="2400" dirty="0"/>
          </a:p>
          <a:p>
            <a:pPr fontAlgn="base"/>
            <a:r>
              <a:rPr lang="en-US" sz="2400" dirty="0"/>
              <a:t>The historical shortage of </a:t>
            </a:r>
            <a:r>
              <a:rPr lang="en-US" sz="2400" i="1" dirty="0"/>
              <a:t>accredited</a:t>
            </a:r>
            <a:r>
              <a:rPr lang="en-US" sz="2400" dirty="0"/>
              <a:t> internship positions improved again this year; compared to 2017, the number of accredited positions increased by </a:t>
            </a:r>
            <a:r>
              <a:rPr lang="en-US" sz="2400" b="1" dirty="0"/>
              <a:t>214 (6.8%) to 3,383</a:t>
            </a:r>
            <a:r>
              <a:rPr lang="en-US" sz="2400" dirty="0"/>
              <a:t>, while the number of non-accredited positions decreased by </a:t>
            </a:r>
            <a:r>
              <a:rPr lang="en-US" sz="2400" b="1" dirty="0"/>
              <a:t>157 (23.1%) to 523</a:t>
            </a:r>
            <a:r>
              <a:rPr lang="en-US" sz="2400" dirty="0"/>
              <a:t>. </a:t>
            </a:r>
            <a:endParaRPr lang="en-US" sz="2400" dirty="0" smtClean="0"/>
          </a:p>
          <a:p>
            <a:pPr fontAlgn="base"/>
            <a:endParaRPr lang="en-US" sz="2400" dirty="0"/>
          </a:p>
          <a:p>
            <a:pPr fontAlgn="base"/>
            <a:r>
              <a:rPr lang="en-US" sz="2400" dirty="0" smtClean="0"/>
              <a:t>Despite </a:t>
            </a:r>
            <a:r>
              <a:rPr lang="en-US" sz="2400" dirty="0"/>
              <a:t>this improvement, the number of registered applicants still exceeded the number of </a:t>
            </a:r>
            <a:r>
              <a:rPr lang="en-US" sz="2400" i="1" dirty="0"/>
              <a:t>accredited</a:t>
            </a:r>
            <a:r>
              <a:rPr lang="en-US" sz="2400" dirty="0"/>
              <a:t> positions by </a:t>
            </a:r>
            <a:r>
              <a:rPr lang="en-US" sz="2400" b="1" dirty="0"/>
              <a:t>396</a:t>
            </a:r>
            <a:r>
              <a:rPr lang="en-US" sz="2400" dirty="0"/>
              <a:t> (compared to a difference of 752 last year and 1,020 in 2016).</a:t>
            </a:r>
            <a:endParaRPr lang="en-US" sz="2400" b="0" i="0" dirty="0">
              <a:effectLst/>
            </a:endParaRPr>
          </a:p>
        </p:txBody>
      </p:sp>
    </p:spTree>
    <p:extLst>
      <p:ext uri="{BB962C8B-B14F-4D97-AF65-F5344CB8AC3E}">
        <p14:creationId xmlns:p14="http://schemas.microsoft.com/office/powerpoint/2010/main" val="338456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3636</TotalTime>
  <Words>721</Words>
  <Application>Microsoft Macintosh PowerPoint</Application>
  <PresentationFormat>Custom</PresentationFormat>
  <Paragraphs>88</Paragraphs>
  <Slides>16</Slides>
  <Notes>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Banded</vt:lpstr>
      <vt:lpstr>APPIC Report to CCPTP</vt:lpstr>
      <vt:lpstr>Agenda</vt:lpstr>
      <vt:lpstr>Organizational &amp; membership update</vt:lpstr>
      <vt:lpstr>APPIC Central Office Staff</vt:lpstr>
      <vt:lpstr>Current APPIC board</vt:lpstr>
      <vt:lpstr>APPIC Member Programs</vt:lpstr>
      <vt:lpstr>  2018 Internship Match Data     </vt:lpstr>
      <vt:lpstr>PowerPoint Presentation</vt:lpstr>
      <vt:lpstr>PowerPoint Presentation</vt:lpstr>
      <vt:lpstr>Current Appic initiatives</vt:lpstr>
      <vt:lpstr>AAPI Revision </vt:lpstr>
      <vt:lpstr>Investment of Resources for APPIC Members, DPAS, &amp; STUDENTS</vt:lpstr>
      <vt:lpstr>Informal Problem Consultation</vt:lpstr>
      <vt:lpstr>Diversity Committee</vt:lpstr>
      <vt:lpstr>2018 Membership conference</vt:lpstr>
      <vt:lpstr>Contact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APPIC Central Office</dc:title>
  <dc:creator>Jeff Baker</dc:creator>
  <cp:lastModifiedBy>Debra Nolan</cp:lastModifiedBy>
  <cp:revision>281</cp:revision>
  <cp:lastPrinted>2017-01-09T21:05:30Z</cp:lastPrinted>
  <dcterms:created xsi:type="dcterms:W3CDTF">2014-03-28T17:02:37Z</dcterms:created>
  <dcterms:modified xsi:type="dcterms:W3CDTF">2018-03-23T18:53:42Z</dcterms:modified>
</cp:coreProperties>
</file>