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Objects="1">
      <p:cViewPr varScale="1">
        <p:scale>
          <a:sx n="96" d="100"/>
          <a:sy n="96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10B39-AD13-DB4C-90B8-7D2E8BD66BE4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248C5-9664-E04B-B02B-DE89E5D5E7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272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F64C7-0EC7-E840-8282-0C882C95D9CB}" type="datetimeFigureOut">
              <a:rPr lang="en-US" smtClean="0"/>
              <a:pPr/>
              <a:t>3/23/18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9309D-4D9D-7549-9A9C-764005599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090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BE650-E2DA-CE4D-830E-D9858548763B}" type="datetime1">
              <a:rPr lang="en-US" smtClean="0"/>
              <a:pPr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Corey, 8e, ©2015, Brooks/ Cole – </a:t>
            </a:r>
            <a:r>
              <a:rPr lang="en-US" dirty="0" err="1" smtClean="0"/>
              <a:t>Cengage</a:t>
            </a:r>
            <a:r>
              <a:rPr lang="en-US" dirty="0" smtClean="0"/>
              <a:t> Learning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478B-AD6A-A645-9249-F96EB3B7A0A4}" type="datetime1">
              <a:rPr lang="en-US" smtClean="0"/>
              <a:pPr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Corey, 8e, ©2015, Brooks/ Cole – </a:t>
            </a:r>
            <a:r>
              <a:rPr lang="en-US" dirty="0" err="1" smtClean="0"/>
              <a:t>Cengage</a:t>
            </a:r>
            <a:r>
              <a:rPr lang="en-US" dirty="0" smtClean="0"/>
              <a:t> Learning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B01C-41C8-4349-8AE3-97F737D3600B}" type="datetime1">
              <a:rPr lang="en-US" smtClean="0"/>
              <a:pPr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Corey, 8e, ©2015, Brooks/ Cole – </a:t>
            </a:r>
            <a:r>
              <a:rPr lang="en-US" dirty="0" err="1" smtClean="0"/>
              <a:t>Cengage</a:t>
            </a:r>
            <a:r>
              <a:rPr lang="en-US" dirty="0" smtClean="0"/>
              <a:t> Learning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DB0B-228B-F343-8A98-4D54BFE57933}" type="datetime1">
              <a:rPr lang="en-US" smtClean="0"/>
              <a:pPr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Corey, 8e, ©2015, Brooks/ Cole – </a:t>
            </a:r>
            <a:r>
              <a:rPr lang="en-US" dirty="0" err="1" smtClean="0"/>
              <a:t>Cengage</a:t>
            </a:r>
            <a:r>
              <a:rPr lang="en-US" dirty="0" smtClean="0"/>
              <a:t> Learning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8155-32CF-2C42-AD70-43F282252280}" type="datetime1">
              <a:rPr lang="en-US" smtClean="0"/>
              <a:pPr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Corey, 8e, ©2015, Brooks/ Cole – </a:t>
            </a:r>
            <a:r>
              <a:rPr lang="en-US" dirty="0" err="1" smtClean="0"/>
              <a:t>Cengage</a:t>
            </a:r>
            <a:r>
              <a:rPr lang="en-US" dirty="0" smtClean="0"/>
              <a:t> Learning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3BA7-88C4-7948-8933-806DE60F5479}" type="datetime1">
              <a:rPr lang="en-US" smtClean="0"/>
              <a:pPr/>
              <a:t>3/23/18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Corey, 8e, ©2015, Brooks/ Cole – </a:t>
            </a:r>
            <a:r>
              <a:rPr lang="en-US" dirty="0" err="1" smtClean="0"/>
              <a:t>Cengage</a:t>
            </a:r>
            <a:r>
              <a:rPr lang="en-US" dirty="0" smtClean="0"/>
              <a:t> Learning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32AB-02A4-774F-88CF-3611AE55255A}" type="datetime1">
              <a:rPr lang="en-US" smtClean="0"/>
              <a:pPr/>
              <a:t>3/23/18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Corey, 8e, ©2015, Brooks/ Cole – </a:t>
            </a:r>
            <a:r>
              <a:rPr lang="en-US" dirty="0" err="1" smtClean="0"/>
              <a:t>Cengage</a:t>
            </a:r>
            <a:r>
              <a:rPr lang="en-US" dirty="0" smtClean="0"/>
              <a:t> Learning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FF6F-12C1-5942-B395-70B9D67979BB}" type="datetime1">
              <a:rPr lang="en-US" smtClean="0"/>
              <a:pPr/>
              <a:t>3/23/18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Corey, 8e, ©2015, Brooks/ Cole – </a:t>
            </a:r>
            <a:r>
              <a:rPr lang="en-US" dirty="0" err="1" smtClean="0"/>
              <a:t>Cengage</a:t>
            </a:r>
            <a:r>
              <a:rPr lang="en-US" dirty="0" smtClean="0"/>
              <a:t> Learning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60DBA-C47C-454E-9A89-AFD05007DD1B}" type="datetime1">
              <a:rPr lang="en-US" smtClean="0"/>
              <a:pPr/>
              <a:t>3/23/18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Corey, 8e, ©2015, Brooks/ Cole – </a:t>
            </a:r>
            <a:r>
              <a:rPr lang="en-US" dirty="0" err="1" smtClean="0"/>
              <a:t>Cengage</a:t>
            </a:r>
            <a:r>
              <a:rPr lang="en-US" dirty="0" smtClean="0"/>
              <a:t> Learning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43D5-F47C-4149-9B42-B4CEBB232F38}" type="datetime1">
              <a:rPr lang="en-US" smtClean="0"/>
              <a:pPr/>
              <a:t>3/23/18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Corey, 8e, ©2015, Brooks/ Cole – </a:t>
            </a:r>
            <a:r>
              <a:rPr lang="en-US" dirty="0" err="1" smtClean="0"/>
              <a:t>Cengage</a:t>
            </a:r>
            <a:r>
              <a:rPr lang="en-US" dirty="0" smtClean="0"/>
              <a:t> Learning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BE0D-CA66-9848-8B1D-48FDA2A30418}" type="datetime1">
              <a:rPr lang="en-US" smtClean="0"/>
              <a:pPr/>
              <a:t>3/23/18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Corey, 8e, ©2015, Brooks/ Cole – </a:t>
            </a:r>
            <a:r>
              <a:rPr lang="en-US" dirty="0" err="1" smtClean="0"/>
              <a:t>Cengage</a:t>
            </a:r>
            <a:r>
              <a:rPr lang="en-US" dirty="0" smtClean="0"/>
              <a:t> Learning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F3A41-56EF-FF40-A465-DC2C9969F286}" type="datetime1">
              <a:rPr lang="en-US" smtClean="0"/>
              <a:pPr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Corey, 8e, ©2015, Brooks/ Cole – </a:t>
            </a:r>
            <a:r>
              <a:rPr lang="en-US" dirty="0" err="1" smtClean="0"/>
              <a:t>Cengage</a:t>
            </a:r>
            <a:r>
              <a:rPr lang="en-US" dirty="0" smtClean="0"/>
              <a:t> Learning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0435C-DA67-E34B-9B9B-EC7562185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3621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CCPTP/CMCTP Joint Council Panel: The State and Affairs of Master’s Counseling Programs—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Social Justice, Advocacy and Inclusion of Program Directors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53200" cy="2743200"/>
          </a:xfrm>
        </p:spPr>
        <p:txBody>
          <a:bodyPr>
            <a:normAutofit fontScale="92500" lnSpcReduction="20000"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Anabel Bejarano, PhD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CMCTP Annual Conference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March  2, 2018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San Antonio, TX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Disparities between Master’s and Doctoral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54403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Structural disparities</a:t>
            </a:r>
          </a:p>
          <a:p>
            <a:pPr>
              <a:buFont typeface="Courier New" charset="0"/>
              <a:buChar char="o"/>
            </a:pPr>
            <a:r>
              <a:rPr lang="en-US" dirty="0" smtClean="0"/>
              <a:t>Number of students</a:t>
            </a:r>
          </a:p>
          <a:p>
            <a:pPr>
              <a:buFont typeface="Courier New" charset="0"/>
              <a:buChar char="o"/>
            </a:pPr>
            <a:r>
              <a:rPr lang="en-US" dirty="0"/>
              <a:t>A</a:t>
            </a:r>
            <a:r>
              <a:rPr lang="en-US" dirty="0" smtClean="0"/>
              <a:t>dmissions process</a:t>
            </a:r>
          </a:p>
          <a:p>
            <a:pPr>
              <a:buFont typeface="Courier New" charset="0"/>
              <a:buChar char="o"/>
            </a:pPr>
            <a:r>
              <a:rPr lang="en-US" dirty="0" smtClean="0"/>
              <a:t>Number of faculty and FTE devoted to each program</a:t>
            </a:r>
          </a:p>
          <a:p>
            <a:pPr>
              <a:buFont typeface="Courier New" charset="0"/>
              <a:buChar char="o"/>
            </a:pPr>
            <a:r>
              <a:rPr lang="en-US" dirty="0" smtClean="0"/>
              <a:t>Staff/administrative support</a:t>
            </a:r>
          </a:p>
          <a:p>
            <a:pPr>
              <a:buFont typeface="Courier New" charset="0"/>
              <a:buChar char="o"/>
            </a:pPr>
            <a:r>
              <a:rPr lang="en-US" dirty="0" smtClean="0"/>
              <a:t>Teaching loads</a:t>
            </a:r>
          </a:p>
          <a:p>
            <a:pPr>
              <a:buFont typeface="Courier New" charset="0"/>
              <a:buChar char="o"/>
            </a:pPr>
            <a:r>
              <a:rPr lang="en-US" dirty="0" smtClean="0"/>
              <a:t>GA positions</a:t>
            </a:r>
          </a:p>
          <a:p>
            <a:pPr>
              <a:buFont typeface="Courier New" charset="0"/>
              <a:buChar char="o"/>
            </a:pPr>
            <a:r>
              <a:rPr lang="en-US" dirty="0" smtClean="0"/>
              <a:t>Multiple roles: instructor, supervisor, practicum coordinator, advocate, academic advisor</a:t>
            </a:r>
          </a:p>
          <a:p>
            <a:pPr>
              <a:buFont typeface="Courier New" charset="0"/>
              <a:buChar char="o"/>
            </a:pPr>
            <a:r>
              <a:rPr lang="en-US" dirty="0" smtClean="0"/>
              <a:t>Salary</a:t>
            </a:r>
          </a:p>
          <a:p>
            <a:pPr>
              <a:buFont typeface="Courier New" charset="0"/>
              <a:buChar char="o"/>
            </a:pPr>
            <a:endParaRPr lang="en-US" dirty="0" smtClean="0"/>
          </a:p>
          <a:p>
            <a:pPr>
              <a:buFont typeface="Courier New" charset="0"/>
              <a:buChar char="o"/>
            </a:pPr>
            <a:endParaRPr lang="en-US" dirty="0"/>
          </a:p>
          <a:p>
            <a:pPr>
              <a:buFont typeface="Courier New" charset="0"/>
              <a:buChar char="o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Disparities between Master’s and Doctoral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Real or imagined disparities</a:t>
            </a:r>
          </a:p>
          <a:p>
            <a:pPr>
              <a:buFont typeface="Courier New" charset="0"/>
              <a:buChar char="o"/>
            </a:pPr>
            <a:r>
              <a:rPr lang="en-US" dirty="0" smtClean="0"/>
              <a:t>Status and value of each program</a:t>
            </a:r>
          </a:p>
          <a:p>
            <a:pPr>
              <a:buFont typeface="Courier New" charset="0"/>
              <a:buChar char="o"/>
            </a:pPr>
            <a:r>
              <a:rPr lang="en-US" dirty="0" smtClean="0"/>
              <a:t>Status and value of PD</a:t>
            </a:r>
          </a:p>
          <a:p>
            <a:pPr>
              <a:buFont typeface="Courier New" charset="0"/>
              <a:buChar char="o"/>
            </a:pPr>
            <a:r>
              <a:rPr lang="en-US" dirty="0" smtClean="0"/>
              <a:t>Goals of our students: clinicians vs researchers</a:t>
            </a:r>
          </a:p>
          <a:p>
            <a:pPr>
              <a:buFont typeface="Courier New" charset="0"/>
              <a:buChar char="o"/>
            </a:pPr>
            <a:r>
              <a:rPr lang="en-US" dirty="0" smtClean="0"/>
              <a:t>Tensions between recruitment, budgetary issues and gatekeeper role</a:t>
            </a:r>
          </a:p>
          <a:p>
            <a:pPr>
              <a:buFont typeface="Courier New" charset="0"/>
              <a:buChar char="o"/>
            </a:pPr>
            <a:r>
              <a:rPr lang="en-US" dirty="0" smtClean="0"/>
              <a:t>Emotional labor and toll on PDs</a:t>
            </a:r>
          </a:p>
          <a:p>
            <a:pPr>
              <a:buFont typeface="Courier New" charset="0"/>
              <a:buChar char="o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6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r>
              <a:rPr lang="mr-IN" dirty="0" smtClean="0"/>
              <a:t>…</a:t>
            </a:r>
            <a:r>
              <a:rPr lang="en-US" dirty="0" smtClean="0"/>
              <a:t>.?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APA- plans to move forward with accreditation of Master’s programs</a:t>
            </a:r>
          </a:p>
          <a:p>
            <a:r>
              <a:rPr lang="en-US" dirty="0" smtClean="0"/>
              <a:t>Acknowledgment of these disparities</a:t>
            </a:r>
          </a:p>
          <a:p>
            <a:r>
              <a:rPr lang="en-US" dirty="0" smtClean="0"/>
              <a:t>Create opportunities for collaboration</a:t>
            </a:r>
          </a:p>
          <a:p>
            <a:r>
              <a:rPr lang="en-US" dirty="0" smtClean="0"/>
              <a:t>How might these disparities be addressed in your programs?</a:t>
            </a:r>
          </a:p>
          <a:p>
            <a:r>
              <a:rPr lang="en-US" dirty="0" smtClean="0"/>
              <a:t>At UM- upcoming retreat focused on the Master’s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435C-DA67-E34B-9B9B-EC756218586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89277"/>
      </p:ext>
    </p:extLst>
  </p:cSld>
  <p:clrMapOvr>
    <a:masterClrMapping/>
  </p:clrMapOvr>
</p:sld>
</file>

<file path=ppt/theme/theme1.xml><?xml version="1.0" encoding="utf-8"?>
<a:theme xmlns:a="http://schemas.openxmlformats.org/drawingml/2006/main" name="Chapter 3 Values and helping relationship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Chapter 3 Values and helping relationship.thmx</Template>
  <TotalTime>217</TotalTime>
  <Words>167</Words>
  <Application>Microsoft Macintosh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Chapter 3 Values and helping relationship</vt:lpstr>
      <vt:lpstr>CCPTP/CMCTP Joint Council Panel: The State and Affairs of Master’s Counseling Programs—  Social Justice, Advocacy and Inclusion of Program Directors</vt:lpstr>
      <vt:lpstr>Disparities between Master’s and Doctoral Programs</vt:lpstr>
      <vt:lpstr>Disparities between Master’s and Doctoral Programs</vt:lpstr>
      <vt:lpstr>Next steps….?</vt:lpstr>
    </vt:vector>
  </TitlesOfParts>
  <Company>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11 Ethical issues in couples and family therapy</dc:title>
  <dc:creator>Anabel Bejarano</dc:creator>
  <cp:lastModifiedBy>Debra Nolan</cp:lastModifiedBy>
  <cp:revision>45</cp:revision>
  <dcterms:created xsi:type="dcterms:W3CDTF">2015-04-13T02:04:30Z</dcterms:created>
  <dcterms:modified xsi:type="dcterms:W3CDTF">2018-03-23T18:53:59Z</dcterms:modified>
</cp:coreProperties>
</file>