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1" r:id="rId3"/>
    <p:sldId id="260" r:id="rId4"/>
    <p:sldId id="257" r:id="rId5"/>
    <p:sldId id="258" r:id="rId6"/>
    <p:sldId id="262"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4"/>
    <p:restoredTop sz="94595"/>
  </p:normalViewPr>
  <p:slideViewPr>
    <p:cSldViewPr>
      <p:cViewPr>
        <p:scale>
          <a:sx n="96" d="100"/>
          <a:sy n="96" d="100"/>
        </p:scale>
        <p:origin x="-1160" y="-1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interSettings" Target="printerSettings/printerSettings1.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E90C8AF-4AFF-479A-974C-C679FEB1C8E0}" type="datetimeFigureOut">
              <a:rPr lang="en-US" smtClean="0"/>
              <a:t>3/23/18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9DAE41-BCD0-4DED-895A-AF8473C1802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E90C8AF-4AFF-479A-974C-C679FEB1C8E0}" type="datetimeFigureOut">
              <a:rPr lang="en-US" smtClean="0"/>
              <a:t>3/23/18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9DAE41-BCD0-4DED-895A-AF8473C1802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E90C8AF-4AFF-479A-974C-C679FEB1C8E0}" type="datetimeFigureOut">
              <a:rPr lang="en-US" smtClean="0"/>
              <a:t>3/23/18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9DAE41-BCD0-4DED-895A-AF8473C1802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E90C8AF-4AFF-479A-974C-C679FEB1C8E0}" type="datetimeFigureOut">
              <a:rPr lang="en-US" smtClean="0"/>
              <a:t>3/23/18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9DAE41-BCD0-4DED-895A-AF8473C1802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E90C8AF-4AFF-479A-974C-C679FEB1C8E0}" type="datetimeFigureOut">
              <a:rPr lang="en-US" smtClean="0"/>
              <a:t>3/23/18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9DAE41-BCD0-4DED-895A-AF8473C1802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E90C8AF-4AFF-479A-974C-C679FEB1C8E0}" type="datetimeFigureOut">
              <a:rPr lang="en-US" smtClean="0"/>
              <a:t>3/23/18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9DAE41-BCD0-4DED-895A-AF8473C1802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E90C8AF-4AFF-479A-974C-C679FEB1C8E0}" type="datetimeFigureOut">
              <a:rPr lang="en-US" smtClean="0"/>
              <a:t>3/23/18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9DAE41-BCD0-4DED-895A-AF8473C1802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E90C8AF-4AFF-479A-974C-C679FEB1C8E0}" type="datetimeFigureOut">
              <a:rPr lang="en-US" smtClean="0"/>
              <a:t>3/23/18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9DAE41-BCD0-4DED-895A-AF8473C1802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90C8AF-4AFF-479A-974C-C679FEB1C8E0}" type="datetimeFigureOut">
              <a:rPr lang="en-US" smtClean="0"/>
              <a:t>3/23/18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9DAE41-BCD0-4DED-895A-AF8473C1802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E90C8AF-4AFF-479A-974C-C679FEB1C8E0}" type="datetimeFigureOut">
              <a:rPr lang="en-US" smtClean="0"/>
              <a:t>3/23/18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9DAE41-BCD0-4DED-895A-AF8473C18029}"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CE90C8AF-4AFF-479A-974C-C679FEB1C8E0}" type="datetimeFigureOut">
              <a:rPr lang="en-US" smtClean="0"/>
              <a:t>3/23/18</a:t>
            </a:fld>
            <a:endParaRPr lang="en-US"/>
          </a:p>
        </p:txBody>
      </p:sp>
      <p:sp>
        <p:nvSpPr>
          <p:cNvPr id="9" name="Slide Number Placeholder 8"/>
          <p:cNvSpPr>
            <a:spLocks noGrp="1"/>
          </p:cNvSpPr>
          <p:nvPr>
            <p:ph type="sldNum" sz="quarter" idx="11"/>
          </p:nvPr>
        </p:nvSpPr>
        <p:spPr/>
        <p:txBody>
          <a:bodyPr/>
          <a:lstStyle/>
          <a:p>
            <a:fld id="{889DAE41-BCD0-4DED-895A-AF8473C18029}"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889DAE41-BCD0-4DED-895A-AF8473C18029}"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CE90C8AF-4AFF-479A-974C-C679FEB1C8E0}" type="datetimeFigureOut">
              <a:rPr lang="en-US" smtClean="0"/>
              <a:t>3/23/18</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CCPTP Plenary Session</a:t>
            </a:r>
          </a:p>
        </p:txBody>
      </p:sp>
      <p:sp>
        <p:nvSpPr>
          <p:cNvPr id="3" name="Content Placeholder 2"/>
          <p:cNvSpPr>
            <a:spLocks noGrp="1"/>
          </p:cNvSpPr>
          <p:nvPr>
            <p:ph idx="1"/>
          </p:nvPr>
        </p:nvSpPr>
        <p:spPr/>
        <p:txBody>
          <a:bodyPr>
            <a:normAutofit/>
          </a:bodyPr>
          <a:lstStyle/>
          <a:p>
            <a:pPr marL="114300" indent="0" algn="ctr">
              <a:buNone/>
            </a:pPr>
            <a:r>
              <a:rPr lang="en-US" sz="4000" dirty="0"/>
              <a:t>Balancing Program Responsibilities and Faculty Relationships</a:t>
            </a:r>
          </a:p>
          <a:p>
            <a:pPr marL="114300" indent="0">
              <a:buNone/>
            </a:pPr>
            <a:endParaRPr lang="en-US" sz="4400" dirty="0"/>
          </a:p>
          <a:p>
            <a:pPr marL="114300" indent="0">
              <a:buNone/>
            </a:pPr>
            <a:endParaRPr lang="en-US" sz="4400" dirty="0"/>
          </a:p>
          <a:p>
            <a:pPr marL="114300" indent="0" algn="ctr">
              <a:buNone/>
            </a:pPr>
            <a:r>
              <a:rPr lang="en-US" sz="4000" dirty="0"/>
              <a:t>Sharon Bowman</a:t>
            </a:r>
          </a:p>
          <a:p>
            <a:pPr marL="114300" indent="0" algn="ctr">
              <a:buNone/>
            </a:pPr>
            <a:r>
              <a:rPr lang="en-US" sz="4000" dirty="0"/>
              <a:t>Eve Adams</a:t>
            </a:r>
          </a:p>
        </p:txBody>
      </p:sp>
      <p:pic>
        <p:nvPicPr>
          <p:cNvPr id="1026" name="Picture 2" descr="C:\Users\Eve Adams\AppData\Local\Microsoft\Windows\INetCache\IE\CUMY3Y2P\worklifebalance[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59869" y="2895600"/>
            <a:ext cx="2557462" cy="16969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53169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Counseling Psychology DCTs in Today’s Higher Education Landscape</a:t>
            </a:r>
          </a:p>
        </p:txBody>
      </p:sp>
      <p:sp>
        <p:nvSpPr>
          <p:cNvPr id="3" name="Content Placeholder 2"/>
          <p:cNvSpPr>
            <a:spLocks noGrp="1"/>
          </p:cNvSpPr>
          <p:nvPr>
            <p:ph idx="1"/>
          </p:nvPr>
        </p:nvSpPr>
        <p:spPr/>
        <p:txBody>
          <a:bodyPr>
            <a:normAutofit/>
          </a:bodyPr>
          <a:lstStyle/>
          <a:p>
            <a:pPr marL="114300" indent="0">
              <a:buNone/>
            </a:pPr>
            <a:r>
              <a:rPr lang="en-US" sz="2800" dirty="0"/>
              <a:t>Doctoral programs in counseling psychology co-exist with other graduate or undergraduate programs and the departmental faculty are responsible for contributing to a multitude of those programs. With often dwindling resources, how do you negotiate responsibilities and FTE allocation of faculty to multiple programs as well as meet the needs of administrators who often see doctoral programs as resource intensive compared to other revenue generating programs?</a:t>
            </a:r>
          </a:p>
        </p:txBody>
      </p:sp>
    </p:spTree>
    <p:extLst>
      <p:ext uri="{BB962C8B-B14F-4D97-AF65-F5344CB8AC3E}">
        <p14:creationId xmlns:p14="http://schemas.microsoft.com/office/powerpoint/2010/main" val="1466241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Session Objectives:</a:t>
            </a:r>
          </a:p>
        </p:txBody>
      </p:sp>
      <p:sp>
        <p:nvSpPr>
          <p:cNvPr id="3" name="Content Placeholder 2"/>
          <p:cNvSpPr>
            <a:spLocks noGrp="1"/>
          </p:cNvSpPr>
          <p:nvPr>
            <p:ph idx="1"/>
          </p:nvPr>
        </p:nvSpPr>
        <p:spPr/>
        <p:txBody>
          <a:bodyPr>
            <a:normAutofit lnSpcReduction="10000"/>
          </a:bodyPr>
          <a:lstStyle/>
          <a:p>
            <a:pPr marL="114300" indent="0">
              <a:buNone/>
            </a:pPr>
            <a:r>
              <a:rPr lang="en-US" sz="3900" dirty="0"/>
              <a:t>1. Participants will identify three potential strategies for facilitating efficient collaborations among colleagues in their roles as DCTs.</a:t>
            </a:r>
          </a:p>
          <a:p>
            <a:pPr marL="114300" indent="0">
              <a:buNone/>
            </a:pPr>
            <a:endParaRPr lang="en-US" sz="3900" dirty="0"/>
          </a:p>
          <a:p>
            <a:pPr marL="114300" indent="0">
              <a:buNone/>
            </a:pPr>
            <a:r>
              <a:rPr lang="en-US" sz="3900" dirty="0"/>
              <a:t>2. Participants will be able to apply one or more strategies to situations presented in the plenary session.</a:t>
            </a:r>
          </a:p>
        </p:txBody>
      </p:sp>
    </p:spTree>
    <p:extLst>
      <p:ext uri="{BB962C8B-B14F-4D97-AF65-F5344CB8AC3E}">
        <p14:creationId xmlns:p14="http://schemas.microsoft.com/office/powerpoint/2010/main" val="4208610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Small group discussion #1</a:t>
            </a:r>
          </a:p>
        </p:txBody>
      </p:sp>
      <p:sp>
        <p:nvSpPr>
          <p:cNvPr id="3" name="Content Placeholder 2"/>
          <p:cNvSpPr>
            <a:spLocks noGrp="1"/>
          </p:cNvSpPr>
          <p:nvPr>
            <p:ph idx="1"/>
          </p:nvPr>
        </p:nvSpPr>
        <p:spPr/>
        <p:txBody>
          <a:bodyPr>
            <a:normAutofit/>
          </a:bodyPr>
          <a:lstStyle/>
          <a:p>
            <a:pPr marL="114300" indent="0">
              <a:buNone/>
            </a:pPr>
            <a:r>
              <a:rPr lang="en-US" sz="4000" dirty="0"/>
              <a:t>Why are you a Training Director?</a:t>
            </a:r>
          </a:p>
          <a:p>
            <a:pPr marL="114300" indent="0">
              <a:buNone/>
            </a:pPr>
            <a:r>
              <a:rPr lang="en-US" sz="4000" dirty="0"/>
              <a:t>What keeps you going? </a:t>
            </a:r>
          </a:p>
          <a:p>
            <a:pPr marL="114300" indent="0">
              <a:buNone/>
            </a:pPr>
            <a:r>
              <a:rPr lang="en-US" sz="4000" dirty="0"/>
              <a:t>What are the supports for this role? </a:t>
            </a:r>
          </a:p>
        </p:txBody>
      </p:sp>
    </p:spTree>
    <p:extLst>
      <p:ext uri="{BB962C8B-B14F-4D97-AF65-F5344CB8AC3E}">
        <p14:creationId xmlns:p14="http://schemas.microsoft.com/office/powerpoint/2010/main" val="13681431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Small group discussion #2</a:t>
            </a:r>
          </a:p>
        </p:txBody>
      </p:sp>
      <p:sp>
        <p:nvSpPr>
          <p:cNvPr id="3" name="Content Placeholder 2"/>
          <p:cNvSpPr>
            <a:spLocks noGrp="1"/>
          </p:cNvSpPr>
          <p:nvPr>
            <p:ph idx="1"/>
          </p:nvPr>
        </p:nvSpPr>
        <p:spPr/>
        <p:txBody>
          <a:bodyPr>
            <a:normAutofit/>
          </a:bodyPr>
          <a:lstStyle/>
          <a:p>
            <a:pPr marL="114300" indent="0">
              <a:buNone/>
            </a:pPr>
            <a:r>
              <a:rPr lang="en-US" sz="4000" dirty="0"/>
              <a:t>What are three challenges related to your role as DCT and your relationships to your faculty?</a:t>
            </a:r>
          </a:p>
        </p:txBody>
      </p:sp>
    </p:spTree>
    <p:extLst>
      <p:ext uri="{BB962C8B-B14F-4D97-AF65-F5344CB8AC3E}">
        <p14:creationId xmlns:p14="http://schemas.microsoft.com/office/powerpoint/2010/main" val="2807484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Small group discussion #3</a:t>
            </a:r>
          </a:p>
        </p:txBody>
      </p:sp>
      <p:sp>
        <p:nvSpPr>
          <p:cNvPr id="3" name="Content Placeholder 2"/>
          <p:cNvSpPr>
            <a:spLocks noGrp="1"/>
          </p:cNvSpPr>
          <p:nvPr>
            <p:ph idx="1"/>
          </p:nvPr>
        </p:nvSpPr>
        <p:spPr/>
        <p:txBody>
          <a:bodyPr>
            <a:normAutofit/>
          </a:bodyPr>
          <a:lstStyle/>
          <a:p>
            <a:pPr marL="114300" indent="0">
              <a:buNone/>
            </a:pPr>
            <a:r>
              <a:rPr lang="en-US" sz="4000" dirty="0"/>
              <a:t>How do you manage these challenges?  </a:t>
            </a:r>
          </a:p>
          <a:p>
            <a:pPr marL="114300" indent="0">
              <a:buNone/>
            </a:pPr>
            <a:r>
              <a:rPr lang="en-US" sz="4000" dirty="0"/>
              <a:t>How do you negotiate your responsibilities and the program’s demands with your faculty and their competing responsibilities?</a:t>
            </a:r>
          </a:p>
        </p:txBody>
      </p:sp>
    </p:spTree>
    <p:extLst>
      <p:ext uri="{BB962C8B-B14F-4D97-AF65-F5344CB8AC3E}">
        <p14:creationId xmlns:p14="http://schemas.microsoft.com/office/powerpoint/2010/main" val="11247789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Strategies for Navigating the Narrows</a:t>
            </a:r>
          </a:p>
        </p:txBody>
      </p:sp>
      <p:sp>
        <p:nvSpPr>
          <p:cNvPr id="3" name="Content Placeholder 2"/>
          <p:cNvSpPr>
            <a:spLocks noGrp="1"/>
          </p:cNvSpPr>
          <p:nvPr>
            <p:ph idx="1"/>
          </p:nvPr>
        </p:nvSpPr>
        <p:spPr/>
        <p:txBody>
          <a:bodyPr/>
          <a:lstStyle/>
          <a:p>
            <a:pPr marL="114300" indent="0">
              <a:buNone/>
            </a:pPr>
            <a:r>
              <a:rPr lang="en-US" dirty="0"/>
              <a:t>1. Remember that you are “herding cats”, or bringing independent colleagues together. Have an agenda for what you need, but balance your listening skills with your ability to collaborate.  Facilitate dialog to ensure that everyone (including the quiet ones) are heard.</a:t>
            </a:r>
          </a:p>
          <a:p>
            <a:pPr marL="114300" indent="0">
              <a:buNone/>
            </a:pPr>
            <a:endParaRPr lang="en-US" dirty="0"/>
          </a:p>
          <a:p>
            <a:pPr marL="114300" indent="0">
              <a:buNone/>
            </a:pPr>
            <a:r>
              <a:rPr lang="en-US" dirty="0"/>
              <a:t>2. Be a problem solver. Know your audience, anticipate reactions, and plan resolutions ahead of time. Don’t get side-tracked; you will never get </a:t>
            </a:r>
            <a:r>
              <a:rPr lang="en-US"/>
              <a:t>your needs met. </a:t>
            </a:r>
            <a:endParaRPr lang="en-US" dirty="0"/>
          </a:p>
          <a:p>
            <a:pPr marL="114300" indent="0">
              <a:buNone/>
            </a:pPr>
            <a:endParaRPr lang="en-US" dirty="0"/>
          </a:p>
          <a:p>
            <a:pPr marL="114300" indent="0">
              <a:buNone/>
            </a:pPr>
            <a:r>
              <a:rPr lang="en-US" dirty="0"/>
              <a:t>3. Use your Department head as the fallback position (presuming you have a solid relationship with the leader, he/she is always the back-up plan if nothing else works)</a:t>
            </a:r>
          </a:p>
        </p:txBody>
      </p:sp>
      <p:sp>
        <p:nvSpPr>
          <p:cNvPr id="4" name="TextBox 3">
            <a:extLst>
              <a:ext uri="{FF2B5EF4-FFF2-40B4-BE49-F238E27FC236}">
                <a16:creationId xmlns:a16="http://schemas.microsoft.com/office/drawing/2014/main" xmlns="" id="{B488D5DD-9E32-DE40-8910-FCEC719CD8D8}"/>
              </a:ext>
            </a:extLst>
          </p:cNvPr>
          <p:cNvSpPr txBox="1"/>
          <p:nvPr/>
        </p:nvSpPr>
        <p:spPr>
          <a:xfrm>
            <a:off x="4094922" y="1802296"/>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88677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a:t>Career/Professional Development Considerations</a:t>
            </a:r>
          </a:p>
        </p:txBody>
      </p:sp>
      <p:sp>
        <p:nvSpPr>
          <p:cNvPr id="3" name="Content Placeholder 2"/>
          <p:cNvSpPr>
            <a:spLocks noGrp="1"/>
          </p:cNvSpPr>
          <p:nvPr>
            <p:ph idx="1"/>
          </p:nvPr>
        </p:nvSpPr>
        <p:spPr/>
        <p:txBody>
          <a:bodyPr>
            <a:noAutofit/>
          </a:bodyPr>
          <a:lstStyle/>
          <a:p>
            <a:pPr marL="114300" indent="0">
              <a:buNone/>
            </a:pPr>
            <a:r>
              <a:rPr lang="en-US" sz="3200" dirty="0"/>
              <a:t>Faculty members in doctoral programs are typically at various levels of career development and have varying abilities to contribute to program responsibilities. How do you involve junior faculty in program objectives and obligations when they also have competing demands related to getting tenured? How do you involve senior faculty members who are nearing retirement? How do you nurture your successors?</a:t>
            </a:r>
          </a:p>
        </p:txBody>
      </p:sp>
    </p:spTree>
    <p:extLst>
      <p:ext uri="{BB962C8B-B14F-4D97-AF65-F5344CB8AC3E}">
        <p14:creationId xmlns:p14="http://schemas.microsoft.com/office/powerpoint/2010/main" val="3171187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90</TotalTime>
  <Words>407</Words>
  <Application>Microsoft Macintosh PowerPoint</Application>
  <PresentationFormat>On-screen Show (4:3)</PresentationFormat>
  <Paragraphs>29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Adjacency</vt:lpstr>
      <vt:lpstr>CCPTP Plenary Session</vt:lpstr>
      <vt:lpstr>Counseling Psychology DCTs in Today’s Higher Education Landscape</vt:lpstr>
      <vt:lpstr>Session Objectives:</vt:lpstr>
      <vt:lpstr>Small group discussion #1</vt:lpstr>
      <vt:lpstr>Small group discussion #2</vt:lpstr>
      <vt:lpstr>Small group discussion #3</vt:lpstr>
      <vt:lpstr>Strategies for Navigating the Narrows</vt:lpstr>
      <vt:lpstr>Career/Professional Development Considerations</vt:lpstr>
    </vt:vector>
  </TitlesOfParts>
  <Company>New Mexico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CCPTP Plenary Session</dc:title>
  <dc:creator>NMSU</dc:creator>
  <cp:lastModifiedBy>Debra Nolan</cp:lastModifiedBy>
  <cp:revision>7</cp:revision>
  <dcterms:created xsi:type="dcterms:W3CDTF">2018-02-17T01:44:44Z</dcterms:created>
  <dcterms:modified xsi:type="dcterms:W3CDTF">2018-03-23T18:54:14Z</dcterms:modified>
</cp:coreProperties>
</file>