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1" r:id="rId2"/>
    <p:sldId id="272" r:id="rId3"/>
    <p:sldId id="295" r:id="rId4"/>
    <p:sldId id="339" r:id="rId5"/>
    <p:sldId id="297" r:id="rId6"/>
    <p:sldId id="299" r:id="rId7"/>
    <p:sldId id="300" r:id="rId8"/>
    <p:sldId id="301" r:id="rId9"/>
    <p:sldId id="306" r:id="rId10"/>
    <p:sldId id="307" r:id="rId11"/>
    <p:sldId id="340" r:id="rId12"/>
    <p:sldId id="264" r:id="rId13"/>
    <p:sldId id="308" r:id="rId14"/>
    <p:sldId id="309" r:id="rId15"/>
    <p:sldId id="274" r:id="rId16"/>
    <p:sldId id="314" r:id="rId17"/>
    <p:sldId id="315" r:id="rId18"/>
    <p:sldId id="279" r:id="rId19"/>
    <p:sldId id="281" r:id="rId20"/>
    <p:sldId id="341" r:id="rId21"/>
    <p:sldId id="319" r:id="rId22"/>
    <p:sldId id="353" r:id="rId23"/>
    <p:sldId id="355" r:id="rId24"/>
    <p:sldId id="342" r:id="rId25"/>
    <p:sldId id="320" r:id="rId26"/>
    <p:sldId id="263" r:id="rId27"/>
    <p:sldId id="345" r:id="rId28"/>
    <p:sldId id="346" r:id="rId29"/>
    <p:sldId id="347" r:id="rId30"/>
    <p:sldId id="276" r:id="rId31"/>
    <p:sldId id="343" r:id="rId32"/>
    <p:sldId id="349" r:id="rId33"/>
    <p:sldId id="261" r:id="rId34"/>
    <p:sldId id="352" r:id="rId35"/>
    <p:sldId id="350" r:id="rId36"/>
    <p:sldId id="285" r:id="rId37"/>
    <p:sldId id="293" r:id="rId38"/>
    <p:sldId id="360" r:id="rId39"/>
    <p:sldId id="356" r:id="rId40"/>
    <p:sldId id="331" r:id="rId41"/>
    <p:sldId id="357" r:id="rId42"/>
    <p:sldId id="3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1" autoAdjust="0"/>
    <p:restoredTop sz="67347" autoAdjust="0"/>
  </p:normalViewPr>
  <p:slideViewPr>
    <p:cSldViewPr snapToGrid="0">
      <p:cViewPr varScale="1">
        <p:scale>
          <a:sx n="70" d="100"/>
          <a:sy n="70" d="100"/>
        </p:scale>
        <p:origin x="-1600" y="-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977662-4558-4E12-B9E8-07200277B3F1}" type="doc">
      <dgm:prSet loTypeId="urn:microsoft.com/office/officeart/2008/layout/LinedList" loCatId="Inbox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9D7DB80-D71C-43A1-9FD4-A05FC4DE5E3E}">
      <dgm:prSet custT="1"/>
      <dgm:spPr/>
      <dgm:t>
        <a:bodyPr/>
        <a:lstStyle/>
        <a:p>
          <a:r>
            <a:rPr lang="en-US" sz="2800" dirty="0"/>
            <a:t>The decision-making context is almost always broader than the analysis framework.</a:t>
          </a:r>
        </a:p>
      </dgm:t>
    </dgm:pt>
    <dgm:pt modelId="{CB48F39D-6442-4EAE-AEB1-7722567A6612}" type="parTrans" cxnId="{7EE78C94-462F-4C24-A3AA-FA812B9A36A0}">
      <dgm:prSet/>
      <dgm:spPr/>
      <dgm:t>
        <a:bodyPr/>
        <a:lstStyle/>
        <a:p>
          <a:endParaRPr lang="en-US"/>
        </a:p>
      </dgm:t>
    </dgm:pt>
    <dgm:pt modelId="{1FFF1388-4531-4662-8A4A-1AF277D961DD}" type="sibTrans" cxnId="{7EE78C94-462F-4C24-A3AA-FA812B9A36A0}">
      <dgm:prSet/>
      <dgm:spPr/>
      <dgm:t>
        <a:bodyPr/>
        <a:lstStyle/>
        <a:p>
          <a:endParaRPr lang="en-US"/>
        </a:p>
      </dgm:t>
    </dgm:pt>
    <dgm:pt modelId="{9B2C14A1-78C3-4DF4-97AF-7327B590743D}">
      <dgm:prSet custT="1"/>
      <dgm:spPr/>
      <dgm:t>
        <a:bodyPr/>
        <a:lstStyle/>
        <a:p>
          <a:r>
            <a:rPr lang="en-US" sz="2800" dirty="0"/>
            <a:t>Awareness of the political context of a policy area is essential to finding effective solutions, especially on Capitol Hill.</a:t>
          </a:r>
        </a:p>
        <a:p>
          <a:endParaRPr lang="en-US" sz="2800" dirty="0"/>
        </a:p>
        <a:p>
          <a:endParaRPr lang="en-US" sz="2800" dirty="0"/>
        </a:p>
      </dgm:t>
    </dgm:pt>
    <dgm:pt modelId="{43CB980B-A182-4DFD-8B45-A31BDF6195EB}" type="parTrans" cxnId="{9AF821AA-5058-4342-BFB4-A0F7C65BAD76}">
      <dgm:prSet/>
      <dgm:spPr/>
      <dgm:t>
        <a:bodyPr/>
        <a:lstStyle/>
        <a:p>
          <a:endParaRPr lang="en-US"/>
        </a:p>
      </dgm:t>
    </dgm:pt>
    <dgm:pt modelId="{BD1E93A2-BEAA-4D48-BF0E-E8300F17A050}" type="sibTrans" cxnId="{9AF821AA-5058-4342-BFB4-A0F7C65BAD76}">
      <dgm:prSet/>
      <dgm:spPr/>
      <dgm:t>
        <a:bodyPr/>
        <a:lstStyle/>
        <a:p>
          <a:endParaRPr lang="en-US"/>
        </a:p>
      </dgm:t>
    </dgm:pt>
    <dgm:pt modelId="{9A32BAB5-DD03-4713-BA80-AFCFACDDC496}">
      <dgm:prSet custT="1"/>
      <dgm:spPr/>
      <dgm:t>
        <a:bodyPr/>
        <a:lstStyle/>
        <a:p>
          <a:r>
            <a:rPr lang="en-US" sz="2800" dirty="0"/>
            <a:t>Policy-makers often relate to confirmation of intuitive logic and contextual narrative (Stories) much more than the results  of detailed analysis, regardless of its quality or even clarity.</a:t>
          </a:r>
        </a:p>
      </dgm:t>
    </dgm:pt>
    <dgm:pt modelId="{52EF44CE-DCB3-4E69-8F22-7F983CD004C7}" type="parTrans" cxnId="{9DB570EA-867C-4C5F-80D2-A95BC840593B}">
      <dgm:prSet/>
      <dgm:spPr/>
      <dgm:t>
        <a:bodyPr/>
        <a:lstStyle/>
        <a:p>
          <a:endParaRPr lang="en-US"/>
        </a:p>
      </dgm:t>
    </dgm:pt>
    <dgm:pt modelId="{EEDC67A9-6713-4FB7-9E3C-B8E1FD98582D}" type="sibTrans" cxnId="{9DB570EA-867C-4C5F-80D2-A95BC840593B}">
      <dgm:prSet/>
      <dgm:spPr/>
      <dgm:t>
        <a:bodyPr/>
        <a:lstStyle/>
        <a:p>
          <a:endParaRPr lang="en-US"/>
        </a:p>
      </dgm:t>
    </dgm:pt>
    <dgm:pt modelId="{14CD372D-E13D-4E38-ACF4-D051B56A4F92}" type="pres">
      <dgm:prSet presAssocID="{CA977662-4558-4E12-B9E8-07200277B3F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F2C044-B477-49B6-A86F-F8AF4587EADB}" type="pres">
      <dgm:prSet presAssocID="{C9D7DB80-D71C-43A1-9FD4-A05FC4DE5E3E}" presName="thickLine" presStyleLbl="alignNode1" presStyleIdx="0" presStyleCnt="3"/>
      <dgm:spPr/>
    </dgm:pt>
    <dgm:pt modelId="{2D372C5D-65AB-412F-9628-19A3E4336A55}" type="pres">
      <dgm:prSet presAssocID="{C9D7DB80-D71C-43A1-9FD4-A05FC4DE5E3E}" presName="horz1" presStyleCnt="0"/>
      <dgm:spPr/>
    </dgm:pt>
    <dgm:pt modelId="{C488D081-36F4-4F35-960F-F3CDE9A24A6B}" type="pres">
      <dgm:prSet presAssocID="{C9D7DB80-D71C-43A1-9FD4-A05FC4DE5E3E}" presName="tx1" presStyleLbl="revTx" presStyleIdx="0" presStyleCnt="3"/>
      <dgm:spPr/>
      <dgm:t>
        <a:bodyPr/>
        <a:lstStyle/>
        <a:p>
          <a:endParaRPr lang="en-US"/>
        </a:p>
      </dgm:t>
    </dgm:pt>
    <dgm:pt modelId="{7EDA4AD5-F27C-40BE-99B1-75F106C9DFEA}" type="pres">
      <dgm:prSet presAssocID="{C9D7DB80-D71C-43A1-9FD4-A05FC4DE5E3E}" presName="vert1" presStyleCnt="0"/>
      <dgm:spPr/>
    </dgm:pt>
    <dgm:pt modelId="{2F5B6299-D13B-4EC8-AFD3-4D06E7836280}" type="pres">
      <dgm:prSet presAssocID="{9B2C14A1-78C3-4DF4-97AF-7327B590743D}" presName="thickLine" presStyleLbl="alignNode1" presStyleIdx="1" presStyleCnt="3"/>
      <dgm:spPr/>
    </dgm:pt>
    <dgm:pt modelId="{7F652420-504F-42C7-925F-C861913D368B}" type="pres">
      <dgm:prSet presAssocID="{9B2C14A1-78C3-4DF4-97AF-7327B590743D}" presName="horz1" presStyleCnt="0"/>
      <dgm:spPr/>
    </dgm:pt>
    <dgm:pt modelId="{32B1CFA8-3946-4ADF-B9AD-BA1D2A43705F}" type="pres">
      <dgm:prSet presAssocID="{9B2C14A1-78C3-4DF4-97AF-7327B590743D}" presName="tx1" presStyleLbl="revTx" presStyleIdx="1" presStyleCnt="3"/>
      <dgm:spPr/>
      <dgm:t>
        <a:bodyPr/>
        <a:lstStyle/>
        <a:p>
          <a:endParaRPr lang="en-US"/>
        </a:p>
      </dgm:t>
    </dgm:pt>
    <dgm:pt modelId="{D661401F-A622-4AD8-8899-35FB09121FE5}" type="pres">
      <dgm:prSet presAssocID="{9B2C14A1-78C3-4DF4-97AF-7327B590743D}" presName="vert1" presStyleCnt="0"/>
      <dgm:spPr/>
    </dgm:pt>
    <dgm:pt modelId="{569FBBA4-67A0-419B-8A62-0029476ABF3D}" type="pres">
      <dgm:prSet presAssocID="{9A32BAB5-DD03-4713-BA80-AFCFACDDC496}" presName="thickLine" presStyleLbl="alignNode1" presStyleIdx="2" presStyleCnt="3"/>
      <dgm:spPr/>
    </dgm:pt>
    <dgm:pt modelId="{6DC2CF35-CB80-46C8-A1A3-C2FCF42D9697}" type="pres">
      <dgm:prSet presAssocID="{9A32BAB5-DD03-4713-BA80-AFCFACDDC496}" presName="horz1" presStyleCnt="0"/>
      <dgm:spPr/>
    </dgm:pt>
    <dgm:pt modelId="{970638E3-0333-4F60-B4CD-99F47CCF0AC4}" type="pres">
      <dgm:prSet presAssocID="{9A32BAB5-DD03-4713-BA80-AFCFACDDC496}" presName="tx1" presStyleLbl="revTx" presStyleIdx="2" presStyleCnt="3"/>
      <dgm:spPr/>
      <dgm:t>
        <a:bodyPr/>
        <a:lstStyle/>
        <a:p>
          <a:endParaRPr lang="en-US"/>
        </a:p>
      </dgm:t>
    </dgm:pt>
    <dgm:pt modelId="{F4FDDBED-E808-4D30-9D39-B05CF4B809E1}" type="pres">
      <dgm:prSet presAssocID="{9A32BAB5-DD03-4713-BA80-AFCFACDDC496}" presName="vert1" presStyleCnt="0"/>
      <dgm:spPr/>
    </dgm:pt>
  </dgm:ptLst>
  <dgm:cxnLst>
    <dgm:cxn modelId="{3FD2879F-7D01-4147-AB17-B7379E4DB1FF}" type="presOf" srcId="{9B2C14A1-78C3-4DF4-97AF-7327B590743D}" destId="{32B1CFA8-3946-4ADF-B9AD-BA1D2A43705F}" srcOrd="0" destOrd="0" presId="urn:microsoft.com/office/officeart/2008/layout/LinedList"/>
    <dgm:cxn modelId="{731303DD-DC67-4DCB-99D7-56E1681EFA9D}" type="presOf" srcId="{CA977662-4558-4E12-B9E8-07200277B3F1}" destId="{14CD372D-E13D-4E38-ACF4-D051B56A4F92}" srcOrd="0" destOrd="0" presId="urn:microsoft.com/office/officeart/2008/layout/LinedList"/>
    <dgm:cxn modelId="{B712A8A5-1D5A-4D15-A538-D971715ADBAE}" type="presOf" srcId="{C9D7DB80-D71C-43A1-9FD4-A05FC4DE5E3E}" destId="{C488D081-36F4-4F35-960F-F3CDE9A24A6B}" srcOrd="0" destOrd="0" presId="urn:microsoft.com/office/officeart/2008/layout/LinedList"/>
    <dgm:cxn modelId="{5769522B-343E-4389-A85B-E41E87933ECD}" type="presOf" srcId="{9A32BAB5-DD03-4713-BA80-AFCFACDDC496}" destId="{970638E3-0333-4F60-B4CD-99F47CCF0AC4}" srcOrd="0" destOrd="0" presId="urn:microsoft.com/office/officeart/2008/layout/LinedList"/>
    <dgm:cxn modelId="{9AF821AA-5058-4342-BFB4-A0F7C65BAD76}" srcId="{CA977662-4558-4E12-B9E8-07200277B3F1}" destId="{9B2C14A1-78C3-4DF4-97AF-7327B590743D}" srcOrd="1" destOrd="0" parTransId="{43CB980B-A182-4DFD-8B45-A31BDF6195EB}" sibTransId="{BD1E93A2-BEAA-4D48-BF0E-E8300F17A050}"/>
    <dgm:cxn modelId="{9DB570EA-867C-4C5F-80D2-A95BC840593B}" srcId="{CA977662-4558-4E12-B9E8-07200277B3F1}" destId="{9A32BAB5-DD03-4713-BA80-AFCFACDDC496}" srcOrd="2" destOrd="0" parTransId="{52EF44CE-DCB3-4E69-8F22-7F983CD004C7}" sibTransId="{EEDC67A9-6713-4FB7-9E3C-B8E1FD98582D}"/>
    <dgm:cxn modelId="{7EE78C94-462F-4C24-A3AA-FA812B9A36A0}" srcId="{CA977662-4558-4E12-B9E8-07200277B3F1}" destId="{C9D7DB80-D71C-43A1-9FD4-A05FC4DE5E3E}" srcOrd="0" destOrd="0" parTransId="{CB48F39D-6442-4EAE-AEB1-7722567A6612}" sibTransId="{1FFF1388-4531-4662-8A4A-1AF277D961DD}"/>
    <dgm:cxn modelId="{1B5B6B4F-71D1-4055-8E9C-9E7DDB68824D}" type="presParOf" srcId="{14CD372D-E13D-4E38-ACF4-D051B56A4F92}" destId="{D3F2C044-B477-49B6-A86F-F8AF4587EADB}" srcOrd="0" destOrd="0" presId="urn:microsoft.com/office/officeart/2008/layout/LinedList"/>
    <dgm:cxn modelId="{233EC323-36FB-460C-AE09-1E8DD89180FA}" type="presParOf" srcId="{14CD372D-E13D-4E38-ACF4-D051B56A4F92}" destId="{2D372C5D-65AB-412F-9628-19A3E4336A55}" srcOrd="1" destOrd="0" presId="urn:microsoft.com/office/officeart/2008/layout/LinedList"/>
    <dgm:cxn modelId="{CAE05172-4D5D-4C86-953A-E3EE2C321F90}" type="presParOf" srcId="{2D372C5D-65AB-412F-9628-19A3E4336A55}" destId="{C488D081-36F4-4F35-960F-F3CDE9A24A6B}" srcOrd="0" destOrd="0" presId="urn:microsoft.com/office/officeart/2008/layout/LinedList"/>
    <dgm:cxn modelId="{6FC55BE0-5493-4A84-900A-2B11BA086009}" type="presParOf" srcId="{2D372C5D-65AB-412F-9628-19A3E4336A55}" destId="{7EDA4AD5-F27C-40BE-99B1-75F106C9DFEA}" srcOrd="1" destOrd="0" presId="urn:microsoft.com/office/officeart/2008/layout/LinedList"/>
    <dgm:cxn modelId="{4F01904F-9AC2-45A5-9E1F-94A800C3C68D}" type="presParOf" srcId="{14CD372D-E13D-4E38-ACF4-D051B56A4F92}" destId="{2F5B6299-D13B-4EC8-AFD3-4D06E7836280}" srcOrd="2" destOrd="0" presId="urn:microsoft.com/office/officeart/2008/layout/LinedList"/>
    <dgm:cxn modelId="{912FD77B-31C3-466B-AEAC-8B36CF5DF0A5}" type="presParOf" srcId="{14CD372D-E13D-4E38-ACF4-D051B56A4F92}" destId="{7F652420-504F-42C7-925F-C861913D368B}" srcOrd="3" destOrd="0" presId="urn:microsoft.com/office/officeart/2008/layout/LinedList"/>
    <dgm:cxn modelId="{1AD3A725-09A2-4133-B267-309CF42B8D72}" type="presParOf" srcId="{7F652420-504F-42C7-925F-C861913D368B}" destId="{32B1CFA8-3946-4ADF-B9AD-BA1D2A43705F}" srcOrd="0" destOrd="0" presId="urn:microsoft.com/office/officeart/2008/layout/LinedList"/>
    <dgm:cxn modelId="{3A824174-EA5F-4290-B503-F32150BE183D}" type="presParOf" srcId="{7F652420-504F-42C7-925F-C861913D368B}" destId="{D661401F-A622-4AD8-8899-35FB09121FE5}" srcOrd="1" destOrd="0" presId="urn:microsoft.com/office/officeart/2008/layout/LinedList"/>
    <dgm:cxn modelId="{16B9C2C8-A52A-4052-B9DC-F0A7704FE1F7}" type="presParOf" srcId="{14CD372D-E13D-4E38-ACF4-D051B56A4F92}" destId="{569FBBA4-67A0-419B-8A62-0029476ABF3D}" srcOrd="4" destOrd="0" presId="urn:microsoft.com/office/officeart/2008/layout/LinedList"/>
    <dgm:cxn modelId="{FFD3F7EB-4646-4D33-9E26-07DF6035C35A}" type="presParOf" srcId="{14CD372D-E13D-4E38-ACF4-D051B56A4F92}" destId="{6DC2CF35-CB80-46C8-A1A3-C2FCF42D9697}" srcOrd="5" destOrd="0" presId="urn:microsoft.com/office/officeart/2008/layout/LinedList"/>
    <dgm:cxn modelId="{5B1151C8-DACA-4C28-BE9D-91D4944189C5}" type="presParOf" srcId="{6DC2CF35-CB80-46C8-A1A3-C2FCF42D9697}" destId="{970638E3-0333-4F60-B4CD-99F47CCF0AC4}" srcOrd="0" destOrd="0" presId="urn:microsoft.com/office/officeart/2008/layout/LinedList"/>
    <dgm:cxn modelId="{857C4BDC-EF36-4526-8E89-10F8ED4E07CB}" type="presParOf" srcId="{6DC2CF35-CB80-46C8-A1A3-C2FCF42D9697}" destId="{F4FDDBED-E808-4D30-9D39-B05CF4B809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51340-A7FE-4BB5-852E-2567861DA569}" type="doc">
      <dgm:prSet loTypeId="urn:microsoft.com/office/officeart/2005/8/layout/vList2" loCatId="list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E27B5D0C-4655-475F-B517-AD31B86635E2}">
      <dgm:prSet/>
      <dgm:spPr/>
      <dgm:t>
        <a:bodyPr/>
        <a:lstStyle/>
        <a:p>
          <a:r>
            <a:rPr lang="en-US"/>
            <a:t>Special topics course on public (social) policy</a:t>
          </a:r>
        </a:p>
      </dgm:t>
    </dgm:pt>
    <dgm:pt modelId="{31841B8A-D98C-4B2B-A057-2CBC4CBF94B6}" type="parTrans" cxnId="{31E00059-6412-4477-AFB4-6FD6C9706F34}">
      <dgm:prSet/>
      <dgm:spPr/>
      <dgm:t>
        <a:bodyPr/>
        <a:lstStyle/>
        <a:p>
          <a:endParaRPr lang="en-US"/>
        </a:p>
      </dgm:t>
    </dgm:pt>
    <dgm:pt modelId="{6E2CE679-F38E-4B5E-A7AE-43386CEDFE36}" type="sibTrans" cxnId="{31E00059-6412-4477-AFB4-6FD6C9706F34}">
      <dgm:prSet/>
      <dgm:spPr/>
      <dgm:t>
        <a:bodyPr/>
        <a:lstStyle/>
        <a:p>
          <a:endParaRPr lang="en-US"/>
        </a:p>
      </dgm:t>
    </dgm:pt>
    <dgm:pt modelId="{41EEF4D2-F0D1-4198-9589-8806D5AA5D8D}">
      <dgm:prSet/>
      <dgm:spPr/>
      <dgm:t>
        <a:bodyPr/>
        <a:lstStyle/>
        <a:p>
          <a:r>
            <a:rPr lang="en-US"/>
            <a:t>Integrate policy throughout program curricula</a:t>
          </a:r>
        </a:p>
      </dgm:t>
    </dgm:pt>
    <dgm:pt modelId="{783B4EA8-1C07-47AB-BFB0-BCE5E8D1CE08}" type="parTrans" cxnId="{4C8F30A7-9B4B-4643-A2D1-27AE2C331551}">
      <dgm:prSet/>
      <dgm:spPr/>
      <dgm:t>
        <a:bodyPr/>
        <a:lstStyle/>
        <a:p>
          <a:endParaRPr lang="en-US"/>
        </a:p>
      </dgm:t>
    </dgm:pt>
    <dgm:pt modelId="{6AF5B359-DD60-41A4-814D-5BEC3DF1485F}" type="sibTrans" cxnId="{4C8F30A7-9B4B-4643-A2D1-27AE2C331551}">
      <dgm:prSet/>
      <dgm:spPr/>
      <dgm:t>
        <a:bodyPr/>
        <a:lstStyle/>
        <a:p>
          <a:endParaRPr lang="en-US"/>
        </a:p>
      </dgm:t>
    </dgm:pt>
    <dgm:pt modelId="{2BBE989F-23C9-49D4-906B-2110FBE74745}">
      <dgm:prSet/>
      <dgm:spPr/>
      <dgm:t>
        <a:bodyPr/>
        <a:lstStyle/>
        <a:p>
          <a:r>
            <a:rPr lang="en-US"/>
            <a:t>Policy implications related to clinical and research interests</a:t>
          </a:r>
        </a:p>
      </dgm:t>
    </dgm:pt>
    <dgm:pt modelId="{A833B52A-8FB5-4CBA-9C5D-82FF3E6500CC}" type="parTrans" cxnId="{C89F30A6-2EF8-4BEE-BA48-83F44740FAE8}">
      <dgm:prSet/>
      <dgm:spPr/>
      <dgm:t>
        <a:bodyPr/>
        <a:lstStyle/>
        <a:p>
          <a:endParaRPr lang="en-US"/>
        </a:p>
      </dgm:t>
    </dgm:pt>
    <dgm:pt modelId="{486D0E40-A43C-46BE-B334-09E2938D3B77}" type="sibTrans" cxnId="{C89F30A6-2EF8-4BEE-BA48-83F44740FAE8}">
      <dgm:prSet/>
      <dgm:spPr/>
      <dgm:t>
        <a:bodyPr/>
        <a:lstStyle/>
        <a:p>
          <a:endParaRPr lang="en-US"/>
        </a:p>
      </dgm:t>
    </dgm:pt>
    <dgm:pt modelId="{72A8588A-1E66-4C87-8C9F-223BC6CE4DED}">
      <dgm:prSet/>
      <dgm:spPr/>
      <dgm:t>
        <a:bodyPr/>
        <a:lstStyle/>
        <a:p>
          <a:r>
            <a:rPr lang="en-US" u="sng" dirty="0"/>
            <a:t>Make advocacy a part of comprehensive exams</a:t>
          </a:r>
          <a:endParaRPr lang="en-US" dirty="0"/>
        </a:p>
      </dgm:t>
    </dgm:pt>
    <dgm:pt modelId="{26B0312F-FFCD-47E3-B9EF-64BD660F9CB7}" type="parTrans" cxnId="{F6C9EB7B-2239-4F42-9F7C-E143325A2B31}">
      <dgm:prSet/>
      <dgm:spPr/>
      <dgm:t>
        <a:bodyPr/>
        <a:lstStyle/>
        <a:p>
          <a:endParaRPr lang="en-US"/>
        </a:p>
      </dgm:t>
    </dgm:pt>
    <dgm:pt modelId="{29DCD6DD-2187-402D-BEBB-5BA375719BF9}" type="sibTrans" cxnId="{F6C9EB7B-2239-4F42-9F7C-E143325A2B31}">
      <dgm:prSet/>
      <dgm:spPr/>
      <dgm:t>
        <a:bodyPr/>
        <a:lstStyle/>
        <a:p>
          <a:endParaRPr lang="en-US"/>
        </a:p>
      </dgm:t>
    </dgm:pt>
    <dgm:pt modelId="{F6D9179A-76BB-460C-8301-3FA66B4A6DA9}">
      <dgm:prSet/>
      <dgm:spPr/>
      <dgm:t>
        <a:bodyPr/>
        <a:lstStyle/>
        <a:p>
          <a:r>
            <a:rPr lang="en-US" u="sng"/>
            <a:t>Adapt assistantships to include advocacy</a:t>
          </a:r>
          <a:endParaRPr lang="en-US"/>
        </a:p>
      </dgm:t>
    </dgm:pt>
    <dgm:pt modelId="{6732F86E-639F-4C34-A9FD-2080A4E95F3E}" type="parTrans" cxnId="{37B3FEAA-BD57-4E4C-B1BE-EB16479F03FB}">
      <dgm:prSet/>
      <dgm:spPr/>
      <dgm:t>
        <a:bodyPr/>
        <a:lstStyle/>
        <a:p>
          <a:endParaRPr lang="en-US"/>
        </a:p>
      </dgm:t>
    </dgm:pt>
    <dgm:pt modelId="{E1D377E0-CCAF-45C1-B9FF-1FA592B09058}" type="sibTrans" cxnId="{37B3FEAA-BD57-4E4C-B1BE-EB16479F03FB}">
      <dgm:prSet/>
      <dgm:spPr/>
      <dgm:t>
        <a:bodyPr/>
        <a:lstStyle/>
        <a:p>
          <a:endParaRPr lang="en-US"/>
        </a:p>
      </dgm:t>
    </dgm:pt>
    <dgm:pt modelId="{0B095012-C95A-46E8-B42E-E69807662110}">
      <dgm:prSet/>
      <dgm:spPr/>
      <dgm:t>
        <a:bodyPr/>
        <a:lstStyle/>
        <a:p>
          <a:r>
            <a:rPr lang="en-US" u="sng"/>
            <a:t>Develop an alumni network for advocacy mentoring and connections</a:t>
          </a:r>
          <a:endParaRPr lang="en-US"/>
        </a:p>
      </dgm:t>
    </dgm:pt>
    <dgm:pt modelId="{E5DD7671-7880-4F68-B96A-A26DD0A32CA0}" type="parTrans" cxnId="{9FA85B29-0C74-4B1B-990E-7F9327D5877E}">
      <dgm:prSet/>
      <dgm:spPr/>
      <dgm:t>
        <a:bodyPr/>
        <a:lstStyle/>
        <a:p>
          <a:endParaRPr lang="en-US"/>
        </a:p>
      </dgm:t>
    </dgm:pt>
    <dgm:pt modelId="{7ECCBA7D-09C5-4C20-8D02-7D3F5FC7BA3A}" type="sibTrans" cxnId="{9FA85B29-0C74-4B1B-990E-7F9327D5877E}">
      <dgm:prSet/>
      <dgm:spPr/>
      <dgm:t>
        <a:bodyPr/>
        <a:lstStyle/>
        <a:p>
          <a:endParaRPr lang="en-US"/>
        </a:p>
      </dgm:t>
    </dgm:pt>
    <dgm:pt modelId="{32525A7F-E599-4598-8D20-DBBDD52A9730}">
      <dgm:prSet/>
      <dgm:spPr/>
      <dgm:t>
        <a:bodyPr/>
        <a:lstStyle/>
        <a:p>
          <a:r>
            <a:rPr lang="en-US" u="sng" dirty="0"/>
            <a:t>Establish a student and/r faculty advocacy award</a:t>
          </a:r>
          <a:endParaRPr lang="en-US" dirty="0"/>
        </a:p>
      </dgm:t>
    </dgm:pt>
    <dgm:pt modelId="{1DE745CE-C968-431C-97A0-36945E22C173}" type="parTrans" cxnId="{222CDB92-69A9-4A3B-B741-4969EF2880AB}">
      <dgm:prSet/>
      <dgm:spPr/>
      <dgm:t>
        <a:bodyPr/>
        <a:lstStyle/>
        <a:p>
          <a:endParaRPr lang="en-US"/>
        </a:p>
      </dgm:t>
    </dgm:pt>
    <dgm:pt modelId="{1B0CD013-CF6A-4576-B81D-8D1C8B220E08}" type="sibTrans" cxnId="{222CDB92-69A9-4A3B-B741-4969EF2880AB}">
      <dgm:prSet/>
      <dgm:spPr/>
      <dgm:t>
        <a:bodyPr/>
        <a:lstStyle/>
        <a:p>
          <a:endParaRPr lang="en-US"/>
        </a:p>
      </dgm:t>
    </dgm:pt>
    <dgm:pt modelId="{AA9F865B-957A-488E-AF61-422F2543C6FC}">
      <dgm:prSet/>
      <dgm:spPr/>
      <dgm:t>
        <a:bodyPr/>
        <a:lstStyle/>
        <a:p>
          <a:r>
            <a:rPr lang="en-US"/>
            <a:t>Incentivize students (and faculty) to attend advocacy days</a:t>
          </a:r>
        </a:p>
      </dgm:t>
    </dgm:pt>
    <dgm:pt modelId="{B22C581C-DA8F-4B45-8B9E-C1F32B83F4E9}" type="parTrans" cxnId="{B115B9D4-C92C-4C15-BD12-2D16DABBECC3}">
      <dgm:prSet/>
      <dgm:spPr/>
      <dgm:t>
        <a:bodyPr/>
        <a:lstStyle/>
        <a:p>
          <a:endParaRPr lang="en-US"/>
        </a:p>
      </dgm:t>
    </dgm:pt>
    <dgm:pt modelId="{66849D82-2A7C-470F-8838-928A9534E1EE}" type="sibTrans" cxnId="{B115B9D4-C92C-4C15-BD12-2D16DABBECC3}">
      <dgm:prSet/>
      <dgm:spPr/>
      <dgm:t>
        <a:bodyPr/>
        <a:lstStyle/>
        <a:p>
          <a:endParaRPr lang="en-US"/>
        </a:p>
      </dgm:t>
    </dgm:pt>
    <dgm:pt modelId="{2797BD78-3EF2-42D8-99AF-AAE3D6393DC6}">
      <dgm:prSet/>
      <dgm:spPr/>
      <dgm:t>
        <a:bodyPr/>
        <a:lstStyle/>
        <a:p>
          <a:r>
            <a:rPr lang="en-US"/>
            <a:t>Arrange program advocacy day</a:t>
          </a:r>
        </a:p>
      </dgm:t>
    </dgm:pt>
    <dgm:pt modelId="{5C541763-6D94-46AE-AB23-045773158F82}" type="parTrans" cxnId="{F8F3B5F0-C49D-426B-9AF0-F97D6DEF1C74}">
      <dgm:prSet/>
      <dgm:spPr/>
      <dgm:t>
        <a:bodyPr/>
        <a:lstStyle/>
        <a:p>
          <a:endParaRPr lang="en-US"/>
        </a:p>
      </dgm:t>
    </dgm:pt>
    <dgm:pt modelId="{89E23CE5-CE61-4ED8-B8C6-DFEA44AE17B0}" type="sibTrans" cxnId="{F8F3B5F0-C49D-426B-9AF0-F97D6DEF1C74}">
      <dgm:prSet/>
      <dgm:spPr/>
      <dgm:t>
        <a:bodyPr/>
        <a:lstStyle/>
        <a:p>
          <a:endParaRPr lang="en-US"/>
        </a:p>
      </dgm:t>
    </dgm:pt>
    <dgm:pt modelId="{AEC4A0B7-AFA6-4A22-B2E8-F3FF93F7BF28}" type="pres">
      <dgm:prSet presAssocID="{1A551340-A7FE-4BB5-852E-2567861DA5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FFEA02-0FAF-4B0C-AD9C-F940DDB6AB3E}" type="pres">
      <dgm:prSet presAssocID="{E27B5D0C-4655-475F-B517-AD31B86635E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5CEB4-491A-4469-904C-0FCAB4F2C429}" type="pres">
      <dgm:prSet presAssocID="{6E2CE679-F38E-4B5E-A7AE-43386CEDFE36}" presName="spacer" presStyleCnt="0"/>
      <dgm:spPr/>
    </dgm:pt>
    <dgm:pt modelId="{3249B522-7628-465A-93C8-587FDFE436D4}" type="pres">
      <dgm:prSet presAssocID="{41EEF4D2-F0D1-4198-9589-8806D5AA5D8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149DE4-AE38-477D-B2FB-C24334E49A6B}" type="pres">
      <dgm:prSet presAssocID="{41EEF4D2-F0D1-4198-9589-8806D5AA5D8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DDE68-7E76-4E3D-BD4B-AE746C2C1D4B}" type="pres">
      <dgm:prSet presAssocID="{AA9F865B-957A-488E-AF61-422F2543C6F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4C282-A1F8-4A25-B48E-55BE8552D505}" type="pres">
      <dgm:prSet presAssocID="{AA9F865B-957A-488E-AF61-422F2543C6F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4CFD18-99E6-43EB-A42D-CD478DB073CA}" type="presOf" srcId="{32525A7F-E599-4598-8D20-DBBDD52A9730}" destId="{95149DE4-AE38-477D-B2FB-C24334E49A6B}" srcOrd="0" destOrd="4" presId="urn:microsoft.com/office/officeart/2005/8/layout/vList2"/>
    <dgm:cxn modelId="{0FB23980-778E-4DFC-BD08-9CE6CACA26F6}" type="presOf" srcId="{41EEF4D2-F0D1-4198-9589-8806D5AA5D8D}" destId="{3249B522-7628-465A-93C8-587FDFE436D4}" srcOrd="0" destOrd="0" presId="urn:microsoft.com/office/officeart/2005/8/layout/vList2"/>
    <dgm:cxn modelId="{04F13529-7FE0-4CA6-8A79-A6711DBBC08E}" type="presOf" srcId="{2797BD78-3EF2-42D8-99AF-AAE3D6393DC6}" destId="{D364C282-A1F8-4A25-B48E-55BE8552D505}" srcOrd="0" destOrd="0" presId="urn:microsoft.com/office/officeart/2005/8/layout/vList2"/>
    <dgm:cxn modelId="{2536A677-A0AB-46B1-8EFB-CAF3BCCD6B9C}" type="presOf" srcId="{72A8588A-1E66-4C87-8C9F-223BC6CE4DED}" destId="{95149DE4-AE38-477D-B2FB-C24334E49A6B}" srcOrd="0" destOrd="1" presId="urn:microsoft.com/office/officeart/2005/8/layout/vList2"/>
    <dgm:cxn modelId="{C89F30A6-2EF8-4BEE-BA48-83F44740FAE8}" srcId="{41EEF4D2-F0D1-4198-9589-8806D5AA5D8D}" destId="{2BBE989F-23C9-49D4-906B-2110FBE74745}" srcOrd="0" destOrd="0" parTransId="{A833B52A-8FB5-4CBA-9C5D-82FF3E6500CC}" sibTransId="{486D0E40-A43C-46BE-B334-09E2938D3B77}"/>
    <dgm:cxn modelId="{B115B9D4-C92C-4C15-BD12-2D16DABBECC3}" srcId="{1A551340-A7FE-4BB5-852E-2567861DA569}" destId="{AA9F865B-957A-488E-AF61-422F2543C6FC}" srcOrd="2" destOrd="0" parTransId="{B22C581C-DA8F-4B45-8B9E-C1F32B83F4E9}" sibTransId="{66849D82-2A7C-470F-8838-928A9534E1EE}"/>
    <dgm:cxn modelId="{23372B23-7665-4CC9-88C9-DF3FC8D294B3}" type="presOf" srcId="{AA9F865B-957A-488E-AF61-422F2543C6FC}" destId="{971DDE68-7E76-4E3D-BD4B-AE746C2C1D4B}" srcOrd="0" destOrd="0" presId="urn:microsoft.com/office/officeart/2005/8/layout/vList2"/>
    <dgm:cxn modelId="{55E06963-9412-4716-AA71-5C33E5BF1868}" type="presOf" srcId="{0B095012-C95A-46E8-B42E-E69807662110}" destId="{95149DE4-AE38-477D-B2FB-C24334E49A6B}" srcOrd="0" destOrd="3" presId="urn:microsoft.com/office/officeart/2005/8/layout/vList2"/>
    <dgm:cxn modelId="{12263E88-AC11-4CCD-B3B8-C12360056514}" type="presOf" srcId="{E27B5D0C-4655-475F-B517-AD31B86635E2}" destId="{47FFEA02-0FAF-4B0C-AD9C-F940DDB6AB3E}" srcOrd="0" destOrd="0" presId="urn:microsoft.com/office/officeart/2005/8/layout/vList2"/>
    <dgm:cxn modelId="{93CB9073-FC29-4646-B882-B79DE4AB183E}" type="presOf" srcId="{1A551340-A7FE-4BB5-852E-2567861DA569}" destId="{AEC4A0B7-AFA6-4A22-B2E8-F3FF93F7BF28}" srcOrd="0" destOrd="0" presId="urn:microsoft.com/office/officeart/2005/8/layout/vList2"/>
    <dgm:cxn modelId="{5C59AFED-85D6-4E49-A609-EE6DBF97205F}" type="presOf" srcId="{2BBE989F-23C9-49D4-906B-2110FBE74745}" destId="{95149DE4-AE38-477D-B2FB-C24334E49A6B}" srcOrd="0" destOrd="0" presId="urn:microsoft.com/office/officeart/2005/8/layout/vList2"/>
    <dgm:cxn modelId="{DDE7771F-9688-4749-99BB-07077F8E5A03}" type="presOf" srcId="{F6D9179A-76BB-460C-8301-3FA66B4A6DA9}" destId="{95149DE4-AE38-477D-B2FB-C24334E49A6B}" srcOrd="0" destOrd="2" presId="urn:microsoft.com/office/officeart/2005/8/layout/vList2"/>
    <dgm:cxn modelId="{37B3FEAA-BD57-4E4C-B1BE-EB16479F03FB}" srcId="{41EEF4D2-F0D1-4198-9589-8806D5AA5D8D}" destId="{F6D9179A-76BB-460C-8301-3FA66B4A6DA9}" srcOrd="2" destOrd="0" parTransId="{6732F86E-639F-4C34-A9FD-2080A4E95F3E}" sibTransId="{E1D377E0-CCAF-45C1-B9FF-1FA592B09058}"/>
    <dgm:cxn modelId="{F8F3B5F0-C49D-426B-9AF0-F97D6DEF1C74}" srcId="{AA9F865B-957A-488E-AF61-422F2543C6FC}" destId="{2797BD78-3EF2-42D8-99AF-AAE3D6393DC6}" srcOrd="0" destOrd="0" parTransId="{5C541763-6D94-46AE-AB23-045773158F82}" sibTransId="{89E23CE5-CE61-4ED8-B8C6-DFEA44AE17B0}"/>
    <dgm:cxn modelId="{9FA85B29-0C74-4B1B-990E-7F9327D5877E}" srcId="{41EEF4D2-F0D1-4198-9589-8806D5AA5D8D}" destId="{0B095012-C95A-46E8-B42E-E69807662110}" srcOrd="3" destOrd="0" parTransId="{E5DD7671-7880-4F68-B96A-A26DD0A32CA0}" sibTransId="{7ECCBA7D-09C5-4C20-8D02-7D3F5FC7BA3A}"/>
    <dgm:cxn modelId="{31E00059-6412-4477-AFB4-6FD6C9706F34}" srcId="{1A551340-A7FE-4BB5-852E-2567861DA569}" destId="{E27B5D0C-4655-475F-B517-AD31B86635E2}" srcOrd="0" destOrd="0" parTransId="{31841B8A-D98C-4B2B-A057-2CBC4CBF94B6}" sibTransId="{6E2CE679-F38E-4B5E-A7AE-43386CEDFE36}"/>
    <dgm:cxn modelId="{4C8F30A7-9B4B-4643-A2D1-27AE2C331551}" srcId="{1A551340-A7FE-4BB5-852E-2567861DA569}" destId="{41EEF4D2-F0D1-4198-9589-8806D5AA5D8D}" srcOrd="1" destOrd="0" parTransId="{783B4EA8-1C07-47AB-BFB0-BCE5E8D1CE08}" sibTransId="{6AF5B359-DD60-41A4-814D-5BEC3DF1485F}"/>
    <dgm:cxn modelId="{F6C9EB7B-2239-4F42-9F7C-E143325A2B31}" srcId="{41EEF4D2-F0D1-4198-9589-8806D5AA5D8D}" destId="{72A8588A-1E66-4C87-8C9F-223BC6CE4DED}" srcOrd="1" destOrd="0" parTransId="{26B0312F-FFCD-47E3-B9EF-64BD660F9CB7}" sibTransId="{29DCD6DD-2187-402D-BEBB-5BA375719BF9}"/>
    <dgm:cxn modelId="{222CDB92-69A9-4A3B-B741-4969EF2880AB}" srcId="{41EEF4D2-F0D1-4198-9589-8806D5AA5D8D}" destId="{32525A7F-E599-4598-8D20-DBBDD52A9730}" srcOrd="4" destOrd="0" parTransId="{1DE745CE-C968-431C-97A0-36945E22C173}" sibTransId="{1B0CD013-CF6A-4576-B81D-8D1C8B220E08}"/>
    <dgm:cxn modelId="{1F4AECDA-F217-4D97-85F3-00E946D83F55}" type="presParOf" srcId="{AEC4A0B7-AFA6-4A22-B2E8-F3FF93F7BF28}" destId="{47FFEA02-0FAF-4B0C-AD9C-F940DDB6AB3E}" srcOrd="0" destOrd="0" presId="urn:microsoft.com/office/officeart/2005/8/layout/vList2"/>
    <dgm:cxn modelId="{F511F726-B3E5-43FA-A479-4868EB9A087D}" type="presParOf" srcId="{AEC4A0B7-AFA6-4A22-B2E8-F3FF93F7BF28}" destId="{FA85CEB4-491A-4469-904C-0FCAB4F2C429}" srcOrd="1" destOrd="0" presId="urn:microsoft.com/office/officeart/2005/8/layout/vList2"/>
    <dgm:cxn modelId="{9CD8123C-5478-4A5D-BA86-34F28AF00E68}" type="presParOf" srcId="{AEC4A0B7-AFA6-4A22-B2E8-F3FF93F7BF28}" destId="{3249B522-7628-465A-93C8-587FDFE436D4}" srcOrd="2" destOrd="0" presId="urn:microsoft.com/office/officeart/2005/8/layout/vList2"/>
    <dgm:cxn modelId="{B72BB484-4B9F-41F9-8181-17FB32E27976}" type="presParOf" srcId="{AEC4A0B7-AFA6-4A22-B2E8-F3FF93F7BF28}" destId="{95149DE4-AE38-477D-B2FB-C24334E49A6B}" srcOrd="3" destOrd="0" presId="urn:microsoft.com/office/officeart/2005/8/layout/vList2"/>
    <dgm:cxn modelId="{C5332CBE-9234-410C-BDEF-7AA11EB08CAC}" type="presParOf" srcId="{AEC4A0B7-AFA6-4A22-B2E8-F3FF93F7BF28}" destId="{971DDE68-7E76-4E3D-BD4B-AE746C2C1D4B}" srcOrd="4" destOrd="0" presId="urn:microsoft.com/office/officeart/2005/8/layout/vList2"/>
    <dgm:cxn modelId="{D2A16DDA-CC62-4F53-82A0-BC196FE6754D}" type="presParOf" srcId="{AEC4A0B7-AFA6-4A22-B2E8-F3FF93F7BF28}" destId="{D364C282-A1F8-4A25-B48E-55BE8552D50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0F982-08AB-4930-88E3-FB6691294AE4}" type="doc">
      <dgm:prSet loTypeId="urn:microsoft.com/office/officeart/2005/8/layout/vList2" loCatId="list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4BFF29FE-B14D-4BEF-B63E-E0C94F114960}">
      <dgm:prSet/>
      <dgm:spPr/>
      <dgm:t>
        <a:bodyPr/>
        <a:lstStyle/>
        <a:p>
          <a:r>
            <a:rPr lang="en-US"/>
            <a:t>APA Advocacy Network and GRO</a:t>
          </a:r>
        </a:p>
      </dgm:t>
    </dgm:pt>
    <dgm:pt modelId="{C643E727-3EF0-418B-98C1-F560823A5037}" type="parTrans" cxnId="{F8DF18CA-852A-495F-BD8F-DF4AEBB30078}">
      <dgm:prSet/>
      <dgm:spPr/>
      <dgm:t>
        <a:bodyPr/>
        <a:lstStyle/>
        <a:p>
          <a:endParaRPr lang="en-US"/>
        </a:p>
      </dgm:t>
    </dgm:pt>
    <dgm:pt modelId="{76DC6DC5-89EE-4D8F-B909-8E48A5EFBB4D}" type="sibTrans" cxnId="{F8DF18CA-852A-495F-BD8F-DF4AEBB30078}">
      <dgm:prSet/>
      <dgm:spPr/>
      <dgm:t>
        <a:bodyPr/>
        <a:lstStyle/>
        <a:p>
          <a:endParaRPr lang="en-US"/>
        </a:p>
      </dgm:t>
    </dgm:pt>
    <dgm:pt modelId="{D462B95E-69AB-41F1-80D9-DE904ADFE733}">
      <dgm:prSet/>
      <dgm:spPr/>
      <dgm:t>
        <a:bodyPr/>
        <a:lstStyle/>
        <a:p>
          <a:r>
            <a:rPr lang="en-US"/>
            <a:t>Dr. Jessica Henderson Daniel’s Citizen Psychology Initiative</a:t>
          </a:r>
        </a:p>
      </dgm:t>
    </dgm:pt>
    <dgm:pt modelId="{D13C2FC7-9790-4234-9F5F-910A9A4651C3}" type="parTrans" cxnId="{C22637D2-B2BC-4407-8F27-065F53B178F9}">
      <dgm:prSet/>
      <dgm:spPr/>
      <dgm:t>
        <a:bodyPr/>
        <a:lstStyle/>
        <a:p>
          <a:endParaRPr lang="en-US"/>
        </a:p>
      </dgm:t>
    </dgm:pt>
    <dgm:pt modelId="{39BE1CF7-3404-46DF-82DF-B908B7F9A3A0}" type="sibTrans" cxnId="{C22637D2-B2BC-4407-8F27-065F53B178F9}">
      <dgm:prSet/>
      <dgm:spPr/>
      <dgm:t>
        <a:bodyPr/>
        <a:lstStyle/>
        <a:p>
          <a:endParaRPr lang="en-US"/>
        </a:p>
      </dgm:t>
    </dgm:pt>
    <dgm:pt modelId="{1A89FFE8-22B2-450A-9D0C-079F1ADADDA8}" type="pres">
      <dgm:prSet presAssocID="{23B0F982-08AB-4930-88E3-FB6691294A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048E54-3EBF-485F-AE00-C113A5FEB3C0}" type="pres">
      <dgm:prSet presAssocID="{4BFF29FE-B14D-4BEF-B63E-E0C94F11496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46041-A504-4C3A-B57D-3223A03182FD}" type="pres">
      <dgm:prSet presAssocID="{76DC6DC5-89EE-4D8F-B909-8E48A5EFBB4D}" presName="spacer" presStyleCnt="0"/>
      <dgm:spPr/>
    </dgm:pt>
    <dgm:pt modelId="{BC65382D-FD3B-4CA3-B53A-BABA5980B702}" type="pres">
      <dgm:prSet presAssocID="{D462B95E-69AB-41F1-80D9-DE904ADFE73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637D2-B2BC-4407-8F27-065F53B178F9}" srcId="{23B0F982-08AB-4930-88E3-FB6691294AE4}" destId="{D462B95E-69AB-41F1-80D9-DE904ADFE733}" srcOrd="1" destOrd="0" parTransId="{D13C2FC7-9790-4234-9F5F-910A9A4651C3}" sibTransId="{39BE1CF7-3404-46DF-82DF-B908B7F9A3A0}"/>
    <dgm:cxn modelId="{8BED40A3-88F3-44F7-8789-50ED325B7E54}" type="presOf" srcId="{4BFF29FE-B14D-4BEF-B63E-E0C94F114960}" destId="{D9048E54-3EBF-485F-AE00-C113A5FEB3C0}" srcOrd="0" destOrd="0" presId="urn:microsoft.com/office/officeart/2005/8/layout/vList2"/>
    <dgm:cxn modelId="{540C6432-9F76-4DC7-AF37-BAB211DD00E1}" type="presOf" srcId="{23B0F982-08AB-4930-88E3-FB6691294AE4}" destId="{1A89FFE8-22B2-450A-9D0C-079F1ADADDA8}" srcOrd="0" destOrd="0" presId="urn:microsoft.com/office/officeart/2005/8/layout/vList2"/>
    <dgm:cxn modelId="{F8DF18CA-852A-495F-BD8F-DF4AEBB30078}" srcId="{23B0F982-08AB-4930-88E3-FB6691294AE4}" destId="{4BFF29FE-B14D-4BEF-B63E-E0C94F114960}" srcOrd="0" destOrd="0" parTransId="{C643E727-3EF0-418B-98C1-F560823A5037}" sibTransId="{76DC6DC5-89EE-4D8F-B909-8E48A5EFBB4D}"/>
    <dgm:cxn modelId="{424FFF40-6581-4950-90F3-D49E39943C56}" type="presOf" srcId="{D462B95E-69AB-41F1-80D9-DE904ADFE733}" destId="{BC65382D-FD3B-4CA3-B53A-BABA5980B702}" srcOrd="0" destOrd="0" presId="urn:microsoft.com/office/officeart/2005/8/layout/vList2"/>
    <dgm:cxn modelId="{63B2B8F9-7815-4024-8BFB-94E952DA45D2}" type="presParOf" srcId="{1A89FFE8-22B2-450A-9D0C-079F1ADADDA8}" destId="{D9048E54-3EBF-485F-AE00-C113A5FEB3C0}" srcOrd="0" destOrd="0" presId="urn:microsoft.com/office/officeart/2005/8/layout/vList2"/>
    <dgm:cxn modelId="{C0DD9838-FA3F-44CF-BEE0-58CEFA586F6E}" type="presParOf" srcId="{1A89FFE8-22B2-450A-9D0C-079F1ADADDA8}" destId="{E8846041-A504-4C3A-B57D-3223A03182FD}" srcOrd="1" destOrd="0" presId="urn:microsoft.com/office/officeart/2005/8/layout/vList2"/>
    <dgm:cxn modelId="{288E8BEB-3955-47EC-959E-374ECAEE4E8D}" type="presParOf" srcId="{1A89FFE8-22B2-450A-9D0C-079F1ADADDA8}" destId="{BC65382D-FD3B-4CA3-B53A-BABA5980B7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B0F982-08AB-4930-88E3-FB6691294AE4}" type="doc">
      <dgm:prSet loTypeId="urn:microsoft.com/office/officeart/2005/8/layout/vList2" loCatId="list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D462B95E-69AB-41F1-80D9-DE904ADFE733}">
      <dgm:prSet custT="1"/>
      <dgm:spPr/>
      <dgm:t>
        <a:bodyPr/>
        <a:lstStyle/>
        <a:p>
          <a:r>
            <a:rPr lang="en-US" sz="2800" b="1" dirty="0"/>
            <a:t>Put our values into practice</a:t>
          </a:r>
        </a:p>
        <a:p>
          <a:r>
            <a:rPr lang="en-US" sz="2800" b="0" dirty="0"/>
            <a:t>Counseling Psychology has much to offer public policy</a:t>
          </a:r>
        </a:p>
        <a:p>
          <a:r>
            <a:rPr lang="en-US" sz="2800" b="1" dirty="0"/>
            <a:t>Address need to work with diverse stakeholders</a:t>
          </a:r>
        </a:p>
        <a:p>
          <a:r>
            <a:rPr lang="en-US" sz="2800" dirty="0"/>
            <a:t>Policy is all around us, so lets get more involved</a:t>
          </a:r>
        </a:p>
      </dgm:t>
    </dgm:pt>
    <dgm:pt modelId="{D13C2FC7-9790-4234-9F5F-910A9A4651C3}" type="parTrans" cxnId="{C22637D2-B2BC-4407-8F27-065F53B178F9}">
      <dgm:prSet/>
      <dgm:spPr/>
      <dgm:t>
        <a:bodyPr/>
        <a:lstStyle/>
        <a:p>
          <a:endParaRPr lang="en-US"/>
        </a:p>
      </dgm:t>
    </dgm:pt>
    <dgm:pt modelId="{39BE1CF7-3404-46DF-82DF-B908B7F9A3A0}" type="sibTrans" cxnId="{C22637D2-B2BC-4407-8F27-065F53B178F9}">
      <dgm:prSet/>
      <dgm:spPr/>
      <dgm:t>
        <a:bodyPr/>
        <a:lstStyle/>
        <a:p>
          <a:endParaRPr lang="en-US"/>
        </a:p>
      </dgm:t>
    </dgm:pt>
    <dgm:pt modelId="{1A89FFE8-22B2-450A-9D0C-079F1ADADDA8}" type="pres">
      <dgm:prSet presAssocID="{23B0F982-08AB-4930-88E3-FB6691294A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65382D-FD3B-4CA3-B53A-BABA5980B702}" type="pres">
      <dgm:prSet presAssocID="{D462B95E-69AB-41F1-80D9-DE904ADFE7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637D2-B2BC-4407-8F27-065F53B178F9}" srcId="{23B0F982-08AB-4930-88E3-FB6691294AE4}" destId="{D462B95E-69AB-41F1-80D9-DE904ADFE733}" srcOrd="0" destOrd="0" parTransId="{D13C2FC7-9790-4234-9F5F-910A9A4651C3}" sibTransId="{39BE1CF7-3404-46DF-82DF-B908B7F9A3A0}"/>
    <dgm:cxn modelId="{540C6432-9F76-4DC7-AF37-BAB211DD00E1}" type="presOf" srcId="{23B0F982-08AB-4930-88E3-FB6691294AE4}" destId="{1A89FFE8-22B2-450A-9D0C-079F1ADADDA8}" srcOrd="0" destOrd="0" presId="urn:microsoft.com/office/officeart/2005/8/layout/vList2"/>
    <dgm:cxn modelId="{424FFF40-6581-4950-90F3-D49E39943C56}" type="presOf" srcId="{D462B95E-69AB-41F1-80D9-DE904ADFE733}" destId="{BC65382D-FD3B-4CA3-B53A-BABA5980B702}" srcOrd="0" destOrd="0" presId="urn:microsoft.com/office/officeart/2005/8/layout/vList2"/>
    <dgm:cxn modelId="{288E8BEB-3955-47EC-959E-374ECAEE4E8D}" type="presParOf" srcId="{1A89FFE8-22B2-450A-9D0C-079F1ADADDA8}" destId="{BC65382D-FD3B-4CA3-B53A-BABA5980B7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2C044-B477-49B6-A86F-F8AF4587EADB}">
      <dsp:nvSpPr>
        <dsp:cNvPr id="0" name=""/>
        <dsp:cNvSpPr/>
      </dsp:nvSpPr>
      <dsp:spPr>
        <a:xfrm>
          <a:off x="0" y="2415"/>
          <a:ext cx="5115491" cy="0"/>
        </a:xfrm>
        <a:prstGeom prst="lin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8D081-36F4-4F35-960F-F3CDE9A24A6B}">
      <dsp:nvSpPr>
        <dsp:cNvPr id="0" name=""/>
        <dsp:cNvSpPr/>
      </dsp:nvSpPr>
      <dsp:spPr>
        <a:xfrm>
          <a:off x="0" y="2415"/>
          <a:ext cx="5115491" cy="1647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The decision-making context is almost always broader than the analysis framework.</a:t>
          </a:r>
        </a:p>
      </dsp:txBody>
      <dsp:txXfrm>
        <a:off x="0" y="2415"/>
        <a:ext cx="5115491" cy="1647662"/>
      </dsp:txXfrm>
    </dsp:sp>
    <dsp:sp modelId="{2F5B6299-D13B-4EC8-AFD3-4D06E7836280}">
      <dsp:nvSpPr>
        <dsp:cNvPr id="0" name=""/>
        <dsp:cNvSpPr/>
      </dsp:nvSpPr>
      <dsp:spPr>
        <a:xfrm>
          <a:off x="0" y="1650077"/>
          <a:ext cx="5115491" cy="0"/>
        </a:xfrm>
        <a:prstGeom prst="lin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1CFA8-3946-4ADF-B9AD-BA1D2A43705F}">
      <dsp:nvSpPr>
        <dsp:cNvPr id="0" name=""/>
        <dsp:cNvSpPr/>
      </dsp:nvSpPr>
      <dsp:spPr>
        <a:xfrm>
          <a:off x="0" y="1650077"/>
          <a:ext cx="5115491" cy="1647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Awareness of the political context of a policy area is essential to finding effective solutions, especially on Capitol Hill.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0" y="1650077"/>
        <a:ext cx="5115491" cy="1647662"/>
      </dsp:txXfrm>
    </dsp:sp>
    <dsp:sp modelId="{569FBBA4-67A0-419B-8A62-0029476ABF3D}">
      <dsp:nvSpPr>
        <dsp:cNvPr id="0" name=""/>
        <dsp:cNvSpPr/>
      </dsp:nvSpPr>
      <dsp:spPr>
        <a:xfrm>
          <a:off x="0" y="3297740"/>
          <a:ext cx="5115491" cy="0"/>
        </a:xfrm>
        <a:prstGeom prst="line">
          <a:avLst/>
        </a:prstGeom>
        <a:solidFill>
          <a:schemeClr val="accent1">
            <a:shade val="80000"/>
            <a:hueOff val="349281"/>
            <a:satOff val="-6256"/>
            <a:lumOff val="26585"/>
            <a:alphaOff val="0"/>
          </a:schemeClr>
        </a:solidFill>
        <a:ln w="12700" cap="flat" cmpd="sng" algn="ctr">
          <a:solidFill>
            <a:schemeClr val="accent1">
              <a:shade val="80000"/>
              <a:hueOff val="349281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638E3-0333-4F60-B4CD-99F47CCF0AC4}">
      <dsp:nvSpPr>
        <dsp:cNvPr id="0" name=""/>
        <dsp:cNvSpPr/>
      </dsp:nvSpPr>
      <dsp:spPr>
        <a:xfrm>
          <a:off x="0" y="3297740"/>
          <a:ext cx="5115491" cy="1647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Policy-makers often relate to confirmation of intuitive logic and contextual narrative (Stories) much more than the results  of detailed analysis, regardless of its quality or even clarity.</a:t>
          </a:r>
        </a:p>
      </dsp:txBody>
      <dsp:txXfrm>
        <a:off x="0" y="3297740"/>
        <a:ext cx="5115491" cy="1647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FEA02-0FAF-4B0C-AD9C-F940DDB6AB3E}">
      <dsp:nvSpPr>
        <dsp:cNvPr id="0" name=""/>
        <dsp:cNvSpPr/>
      </dsp:nvSpPr>
      <dsp:spPr>
        <a:xfrm>
          <a:off x="0" y="47596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Special topics course on public (social) policy</a:t>
          </a:r>
        </a:p>
      </dsp:txBody>
      <dsp:txXfrm>
        <a:off x="31613" y="79209"/>
        <a:ext cx="10452374" cy="584369"/>
      </dsp:txXfrm>
    </dsp:sp>
    <dsp:sp modelId="{3249B522-7628-465A-93C8-587FDFE436D4}">
      <dsp:nvSpPr>
        <dsp:cNvPr id="0" name=""/>
        <dsp:cNvSpPr/>
      </dsp:nvSpPr>
      <dsp:spPr>
        <a:xfrm>
          <a:off x="0" y="772951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Integrate policy throughout program curricula</a:t>
          </a:r>
        </a:p>
      </dsp:txBody>
      <dsp:txXfrm>
        <a:off x="31613" y="804564"/>
        <a:ext cx="10452374" cy="584369"/>
      </dsp:txXfrm>
    </dsp:sp>
    <dsp:sp modelId="{95149DE4-AE38-477D-B2FB-C24334E49A6B}">
      <dsp:nvSpPr>
        <dsp:cNvPr id="0" name=""/>
        <dsp:cNvSpPr/>
      </dsp:nvSpPr>
      <dsp:spPr>
        <a:xfrm>
          <a:off x="0" y="1420546"/>
          <a:ext cx="10515600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/>
            <a:t>Policy implications related to clinical and research interests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u="sng" kern="1200" dirty="0"/>
            <a:t>Make advocacy a part of comprehensive exams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u="sng" kern="1200"/>
            <a:t>Adapt assistantships to include advocacy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u="sng" kern="1200"/>
            <a:t>Develop an alumni network for advocacy mentoring and connections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u="sng" kern="1200" dirty="0"/>
            <a:t>Establish a student and/r faculty advocacy award</a:t>
          </a:r>
          <a:endParaRPr lang="en-US" sz="2100" kern="1200" dirty="0"/>
        </a:p>
      </dsp:txBody>
      <dsp:txXfrm>
        <a:off x="0" y="1420546"/>
        <a:ext cx="10515600" cy="1788480"/>
      </dsp:txXfrm>
    </dsp:sp>
    <dsp:sp modelId="{971DDE68-7E76-4E3D-BD4B-AE746C2C1D4B}">
      <dsp:nvSpPr>
        <dsp:cNvPr id="0" name=""/>
        <dsp:cNvSpPr/>
      </dsp:nvSpPr>
      <dsp:spPr>
        <a:xfrm>
          <a:off x="0" y="3209026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Incentivize students (and faculty) to attend advocacy days</a:t>
          </a:r>
        </a:p>
      </dsp:txBody>
      <dsp:txXfrm>
        <a:off x="31613" y="3240639"/>
        <a:ext cx="10452374" cy="584369"/>
      </dsp:txXfrm>
    </dsp:sp>
    <dsp:sp modelId="{D364C282-A1F8-4A25-B48E-55BE8552D505}">
      <dsp:nvSpPr>
        <dsp:cNvPr id="0" name=""/>
        <dsp:cNvSpPr/>
      </dsp:nvSpPr>
      <dsp:spPr>
        <a:xfrm>
          <a:off x="0" y="3856621"/>
          <a:ext cx="1051560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/>
            <a:t>Arrange program advocacy day</a:t>
          </a:r>
        </a:p>
      </dsp:txBody>
      <dsp:txXfrm>
        <a:off x="0" y="3856621"/>
        <a:ext cx="10515600" cy="447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48E54-3EBF-485F-AE00-C113A5FEB3C0}">
      <dsp:nvSpPr>
        <dsp:cNvPr id="0" name=""/>
        <dsp:cNvSpPr/>
      </dsp:nvSpPr>
      <dsp:spPr>
        <a:xfrm>
          <a:off x="0" y="228408"/>
          <a:ext cx="5115491" cy="2187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APA Advocacy Network and GRO</a:t>
          </a:r>
        </a:p>
      </dsp:txBody>
      <dsp:txXfrm>
        <a:off x="106804" y="335212"/>
        <a:ext cx="4901883" cy="1974292"/>
      </dsp:txXfrm>
    </dsp:sp>
    <dsp:sp modelId="{BC65382D-FD3B-4CA3-B53A-BABA5980B702}">
      <dsp:nvSpPr>
        <dsp:cNvPr id="0" name=""/>
        <dsp:cNvSpPr/>
      </dsp:nvSpPr>
      <dsp:spPr>
        <a:xfrm>
          <a:off x="0" y="2531509"/>
          <a:ext cx="5115491" cy="2187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Dr. Jessica Henderson Daniel’s Citizen Psychology Initiative</a:t>
          </a:r>
        </a:p>
      </dsp:txBody>
      <dsp:txXfrm>
        <a:off x="106804" y="2638313"/>
        <a:ext cx="4901883" cy="1974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5382D-FD3B-4CA3-B53A-BABA5980B702}">
      <dsp:nvSpPr>
        <dsp:cNvPr id="0" name=""/>
        <dsp:cNvSpPr/>
      </dsp:nvSpPr>
      <dsp:spPr>
        <a:xfrm>
          <a:off x="0" y="610683"/>
          <a:ext cx="5115491" cy="3726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Put our values into practice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/>
            <a:t>Counseling Psychology has much to offer public policy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Address need to work with diverse stakeholders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Policy is all around us, so lets get more involved</a:t>
          </a:r>
        </a:p>
      </dsp:txBody>
      <dsp:txXfrm>
        <a:off x="181910" y="792593"/>
        <a:ext cx="4751671" cy="336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DEE1-7D60-4639-BD42-14622C091B7B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55F83-4D2E-431E-A78B-3AC9FB668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7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29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0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2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0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5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0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5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6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39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9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52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45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1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73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6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4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57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3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5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24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5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6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3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97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AAC5-E91E-4EA6-A0D3-922BB700757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19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4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1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2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5F83-4D2E-431E-A78B-3AC9FB668C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49369-13F4-4582-B63C-2398FC487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37619D-7D55-483B-ACDD-020AD3232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E6B0C-B8FD-46E2-A76C-2F62AB75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FA3054-288E-4AFF-B4BB-04398018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0A5F7-AB05-484A-BB8E-207AB028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9FFA3-A52D-4F72-BF1C-97F99654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5E73A7-46B4-46F3-AEAE-39B3E7C7F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D8B737-7012-4487-B2A2-B73EE92C4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ED855B-8858-4EB1-8991-EDE54418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E6338-0E95-4BBF-9789-4CAE75D6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C97A6E-54CF-467D-A304-9ADE627F5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E2556A-3E96-4D51-AD01-A60B9BB3E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2231BC-87AE-496F-80DA-9408697E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BC5BF6-B41C-420D-8FC7-71FD9D6D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E2A950-92E8-447F-B32C-3D6A1C00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5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23E6-FF78-42C8-AA23-107A32C2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xmlns="" id="{10074E6B-FCC9-49C5-971E-C5BC6C33ED7E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791B7F-618D-42E8-B09C-5C012344F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86DBF5-80D3-480A-8EE8-B3EF95CB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425A8-443B-4B78-9217-5FD7E08B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7547D4-5C02-4E54-BC67-262412F7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A6E5E3A-2593-4683-BDE4-F2CFD780F3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8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331885" y="6415088"/>
            <a:ext cx="3405716" cy="254000"/>
          </a:xfrm>
          <a:prstGeom prst="rect">
            <a:avLst/>
          </a:prstGeom>
          <a:noFill/>
          <a:effectLst/>
        </p:spPr>
        <p:txBody>
          <a:bodyPr lIns="45720" rIns="45720"/>
          <a:lstStyle/>
          <a:p>
            <a:pPr>
              <a:lnSpc>
                <a:spcPct val="85000"/>
              </a:lnSpc>
              <a:spcBef>
                <a:spcPts val="700"/>
              </a:spcBef>
              <a:buClr>
                <a:srgbClr val="006666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prstClr val="white"/>
                </a:solidFill>
              </a:rPr>
              <a:t>© APA.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96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153CF-C361-4024-9EE7-B3DE5854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CBCA29-54D4-417D-B56E-0C8CA29F0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83D179-CEB2-4130-8353-90BD7829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C82DA2-B442-44C1-A233-606269AB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D410D-49CD-4D43-B401-BDB92D2E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6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4CD92-45BB-427F-A5C7-1E5D8C49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0EBA14-FBBD-4986-AC33-3B7DD53AE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2080CF-A1C3-4CFE-9CDD-138229E0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EB64D-57BC-4FC3-BBE5-B637DD62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128E69-A111-46D3-A1A1-F6E24410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5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76282-2702-4D6C-A18C-48B60220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7FB6E6-39B3-411C-B6BC-DAF042537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C5C822-ED1D-44CC-BFE6-93FBE52B0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9BDA35-2E47-4669-95F2-78A600A3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51DE91-9090-435F-85A1-F6867079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43BF7C-6BF1-4600-AE86-4D9812C6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8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1A00A-9D6A-4859-9B28-579AE02D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C8E603-D9CE-44C8-9C45-A33F688F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EF25AE-F846-4187-BB4B-B50303CD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B68C42-7D3A-4120-82CF-F235D6A29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ED4B0CB-D80E-423C-84CE-3FD039E10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B73996-9B73-4732-8254-9C5AC2C2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135A81-EA6D-462F-A08E-16F12207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1FB6FF-FB82-404D-ADC0-0F7F4BFE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6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EC2AF6-8BCE-434B-AD8D-B349BB39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561CC8-EA59-40B2-9B26-0A2AFEAC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B01311-8D42-4F3B-808D-8D605CF9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F2E9F7-AE24-48C7-B3A9-C6A66BE9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B47F4F-0863-4658-9831-3A8DF351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B780B9-A767-41DF-8D52-EAD4E143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1110B2-CBEE-45A1-94CF-31142164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6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D8E72-C103-4791-A3AE-62AA44D1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43C4A9-E2CC-4EE9-BB8D-0FFB67E36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12C928-39BA-4426-A7F1-52ACAD7F0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F72CF-3926-4BE3-B6FC-1A35E61A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78156A-B31A-425E-9EB2-D1603919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FE98DA-90CA-4D0B-9841-29D13E33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0CF94-3E9A-4D4F-8DEE-ACCD5816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D0BA1D-3B06-4264-8B18-1D740E7AC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9CB8CE-2B46-483E-9E83-0EB7701ED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7B5A1E-8B55-4D6A-9273-93F97E9B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E3216B-E2C5-410D-B6F1-B325FE44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D67D7-3A3F-408F-A36F-E991F194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1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E962FA-9D28-4921-BFFB-C290D2DA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E985FB-34FB-4669-91EA-0B3A3A4A9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37BD21-FAF8-4160-8B93-38CBCF64E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F969E-8863-4E3A-B668-3B411506099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A57623-1ADE-4DCB-B416-67C555374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37CE5-686E-4CDD-856B-D04FD70EB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8B11-33D5-4F0D-9741-1858740BC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en.wikipedia.org/wiki/Alan_Lowenthal&amp;ei=IKqZVNnkHcSZsQTRx4CQBQ&amp;bvm=bv.82001339,d.cWc&amp;psig=AFQjCNEwVISlpDwNbUqs8O7Wsjz2ZGnP4Q&amp;ust=1419443102111027" TargetMode="External"/><Relationship Id="rId4" Type="http://schemas.openxmlformats.org/officeDocument/2006/relationships/image" Target="../media/image34.jpeg"/><Relationship Id="rId5" Type="http://schemas.openxmlformats.org/officeDocument/2006/relationships/hyperlink" Target="http://www.google.com/url?sa=i&amp;rct=j&amp;q=&amp;esrc=s&amp;frm=1&amp;source=images&amp;cd=&amp;cad=rja&amp;uact=8&amp;ved=0CAcQjRw&amp;url=http://en.wikipedia.org/wiki/Timothy_F._Murphy&amp;ei=SKuZVKqXD9DisASnzYKQDw&amp;bvm=bv.82001339,d.cWc&amp;psig=AFQjCNEMni1y319ffnQN4UplX_liNxgNmg&amp;ust=1419443388652798" TargetMode="External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hyperlink" Target="http://en.wikipedia.org/wiki/File:Brian_Baird.jpg" TargetMode="External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4">
            <a:extLst>
              <a:ext uri="{FF2B5EF4-FFF2-40B4-BE49-F238E27FC236}">
                <a16:creationId xmlns:a16="http://schemas.microsoft.com/office/drawing/2014/main" xmlns="" id="{B0992639-1CDA-4FE6-BB95-E132214907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xmlns="" id="{A2AEA782-0EA4-42E9-871D-7401D6A097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923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613313-3C12-43AC-A085-5F31DC2F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38" r="1" b="10981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C34091-33F6-403C-A1CE-E352F6FC3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16" r="-2" b="12706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53FD4-7D99-4DDA-8B9C-03EF58D9A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3" y="2245810"/>
            <a:ext cx="13189444" cy="147890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Social Justice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Advocacy Training: Lessons from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Capitol Hill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238306-C8B8-46BE-84A4-C29777069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9144000" cy="91111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Amber A. Hewitt, Ph.D.</a:t>
            </a:r>
          </a:p>
        </p:txBody>
      </p:sp>
    </p:spTree>
    <p:extLst>
      <p:ext uri="{BB962C8B-B14F-4D97-AF65-F5344CB8AC3E}">
        <p14:creationId xmlns:p14="http://schemas.microsoft.com/office/powerpoint/2010/main" val="280732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angston hughes let america be america again">
            <a:extLst>
              <a:ext uri="{FF2B5EF4-FFF2-40B4-BE49-F238E27FC236}">
                <a16:creationId xmlns:a16="http://schemas.microsoft.com/office/drawing/2014/main" xmlns="" id="{0D107DE6-ACBA-4DFE-9A2C-927F75510E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39" y="961812"/>
            <a:ext cx="6583121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771E1-65F2-4DAC-98AA-BDDE1786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Mighty Dream</a:t>
            </a:r>
          </a:p>
        </p:txBody>
      </p:sp>
    </p:spTree>
    <p:extLst>
      <p:ext uri="{BB962C8B-B14F-4D97-AF65-F5344CB8AC3E}">
        <p14:creationId xmlns:p14="http://schemas.microsoft.com/office/powerpoint/2010/main" val="7988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My Journey to Policy Wor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r>
              <a:rPr lang="en-US" sz="2400" b="1" dirty="0"/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does Counseling Psychology have to offer?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Recommendations for advocacy and policy training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Benefits and Challenges to Advocacy and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53890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FE2E2B-354F-45EB-9911-2CE5EB55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Role and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FAC68B-3124-4FF6-84B6-716BEEE2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Meeting with advocacy groups</a:t>
            </a:r>
          </a:p>
          <a:p>
            <a:r>
              <a:rPr lang="en-US" dirty="0"/>
              <a:t>Writing memos and co-sponsorship requests</a:t>
            </a:r>
          </a:p>
          <a:p>
            <a:r>
              <a:rPr lang="en-US" dirty="0"/>
              <a:t>Coordinating with press on talking points and press releases</a:t>
            </a:r>
          </a:p>
          <a:p>
            <a:r>
              <a:rPr lang="en-US" dirty="0"/>
              <a:t>Engaging stakeholders on priority issues</a:t>
            </a:r>
          </a:p>
          <a:p>
            <a:r>
              <a:rPr lang="en-US" dirty="0"/>
              <a:t>Attending briefing and hearings</a:t>
            </a:r>
          </a:p>
          <a:p>
            <a:r>
              <a:rPr lang="en-US" dirty="0"/>
              <a:t>Researching legislative strategies</a:t>
            </a:r>
          </a:p>
          <a:p>
            <a:r>
              <a:rPr lang="en-US" dirty="0"/>
              <a:t>Co-drafting legislation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B0CDC3-26A9-4224-B21B-08E1B7C2C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AE5B6E-7C80-4B6F-B29C-E436DBED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057400"/>
            <a:ext cx="4040213" cy="45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7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9DE407-2A8E-43B8-836B-A8AA4A21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30" y="307731"/>
            <a:ext cx="5191736" cy="3997637"/>
          </a:xfrm>
          <a:prstGeom prst="rect">
            <a:avLst/>
          </a:prstGeom>
        </p:spPr>
      </p:pic>
      <p:pic>
        <p:nvPicPr>
          <p:cNvPr id="6" name="Content Placeholder 5" descr="A picture containing thing&#10;&#10;Description generated with high confidence">
            <a:extLst>
              <a:ext uri="{FF2B5EF4-FFF2-40B4-BE49-F238E27FC236}">
                <a16:creationId xmlns:a16="http://schemas.microsoft.com/office/drawing/2014/main" xmlns="" id="{475EA494-FEA8-4592-8283-5D1BA66C8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EB71C-5B14-4062-A457-D375A8451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Health Policy Detours</a:t>
            </a:r>
          </a:p>
        </p:txBody>
      </p:sp>
    </p:spTree>
    <p:extLst>
      <p:ext uri="{BB962C8B-B14F-4D97-AF65-F5344CB8AC3E}">
        <p14:creationId xmlns:p14="http://schemas.microsoft.com/office/powerpoint/2010/main" val="110309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A63C4-ACE7-47EA-B03F-47A0245C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141E07-8813-4423-BA5E-023EDD586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7C37FC-92BE-49CA-9D18-A156517F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183511"/>
            <a:ext cx="5403274" cy="6481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91576B-5CF1-491E-AB99-E97CB3B6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025" y="1660784"/>
            <a:ext cx="6032015" cy="339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9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1F5D10F-E683-48AF-9F3D-8B027C4415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F9BC050-CF20-4F0B-BB6F-A4A4774862E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B2380829-74FF-4F4E-A02B-2A0216F77D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3730642F-4585-48C7-9493-40BD544E9F3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13DC1C73-7342-49DB-9A8C-B3CE5E2AD4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38E8072E-5F3C-4B39-9B24-2A039F7C733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4062AC30-9CDB-43AC-98FF-310A3444F3B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6850AC42-5EE3-4B8D-9F1F-0835CB067C0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2129323C-5E69-41BA-BEF5-EADBC7A9890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885656C4-397F-4669-92B9-6741E543D8D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34862245-C3D4-42D2-A690-E3769D6E174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74B4866E-8B45-4CC8-80AC-EA10DB8D3FE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BA2DE150-D734-401A-AD12-A2AD93740C7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69C387D8-101F-4B43-8F35-50BCB0E784D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DDE05331-3390-4508-9F8F-E2FA2C7A7B6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61531BDF-B6D6-48B6-BA74-69FE6BDEB0E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7EFCF0FF-FE7D-4B62-A05F-14BC7AEF74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FB209825-1EE6-4B6C-98B1-F4457AE4D4D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18A3926F-FD48-4255-8ADC-64D4DC8041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2707943F-6B86-4554-9E61-5378380A7C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D1BCE722-EFEE-4871-9133-2AD70CFA882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77CAED55-FB8F-47D2-AE4A-5F10595088F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C1CE725E-91C0-4D58-9F97-2BF5575759C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9959CDE-EE43-4BAD-B6E8-209CD5F195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9862" y="-6706"/>
            <a:ext cx="4642138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5BF1AC-D84C-42F9-A35A-04F25A79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52" y="507172"/>
            <a:ext cx="3990545" cy="585279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F1B43D9-C551-4B12-B955-90EA9A4E3F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22">
            <a:extLst>
              <a:ext uri="{FF2B5EF4-FFF2-40B4-BE49-F238E27FC236}">
                <a16:creationId xmlns:a16="http://schemas.microsoft.com/office/drawing/2014/main" xmlns="" id="{70980CB4-1A49-4BFE-A81F-503F5B5EE7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75EF11F-E897-488C-B684-92EE83A779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2789239"/>
            <a:ext cx="5768442" cy="268360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E"/>
                </a:solidFill>
              </a:rPr>
              <a:t>Neglected Tropical Diseases</a:t>
            </a:r>
          </a:p>
          <a:p>
            <a:r>
              <a:rPr lang="en-US" sz="2400" dirty="0">
                <a:solidFill>
                  <a:srgbClr val="FFFFFE"/>
                </a:solidFill>
              </a:rPr>
              <a:t>Sickle Cell Disease</a:t>
            </a:r>
          </a:p>
          <a:p>
            <a:r>
              <a:rPr lang="en-US" sz="2400" dirty="0">
                <a:solidFill>
                  <a:srgbClr val="FFFFFE"/>
                </a:solidFill>
              </a:rPr>
              <a:t>Opioid Addiction</a:t>
            </a:r>
          </a:p>
          <a:p>
            <a:r>
              <a:rPr lang="en-US" sz="2400" dirty="0">
                <a:solidFill>
                  <a:srgbClr val="FFFFFE"/>
                </a:solidFill>
              </a:rPr>
              <a:t>Maternal Health</a:t>
            </a:r>
          </a:p>
          <a:p>
            <a:pPr lvl="1"/>
            <a:r>
              <a:rPr lang="en-US" dirty="0">
                <a:solidFill>
                  <a:srgbClr val="FFFFFE"/>
                </a:solidFill>
              </a:rPr>
              <a:t>Domestic</a:t>
            </a:r>
          </a:p>
          <a:p>
            <a:pPr lvl="1"/>
            <a:r>
              <a:rPr lang="en-US" dirty="0">
                <a:solidFill>
                  <a:srgbClr val="FFFFFE"/>
                </a:solidFill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125885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4">
            <a:extLst>
              <a:ext uri="{FF2B5EF4-FFF2-40B4-BE49-F238E27FC236}">
                <a16:creationId xmlns:a16="http://schemas.microsoft.com/office/drawing/2014/main" xmlns="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/>
          <a:srcRect r="6894" b="3"/>
          <a:stretch/>
        </p:blipFill>
        <p:spPr>
          <a:xfrm>
            <a:off x="484632" y="1382817"/>
            <a:ext cx="5126736" cy="3936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C6F13-6381-4FFC-B57E-0B01746F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A Seat at the Table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b="1" dirty="0"/>
              <a:t>Understanding the Issues</a:t>
            </a:r>
          </a:p>
          <a:p>
            <a:pPr lvl="2"/>
            <a:r>
              <a:rPr lang="en-US" sz="2400" dirty="0"/>
              <a:t>Health Care Reform</a:t>
            </a:r>
          </a:p>
          <a:p>
            <a:pPr lvl="2"/>
            <a:r>
              <a:rPr lang="en-US" sz="2400" dirty="0"/>
              <a:t>Mental Health Parity</a:t>
            </a:r>
          </a:p>
          <a:p>
            <a:pPr lvl="2"/>
            <a:r>
              <a:rPr lang="en-US" sz="2400" dirty="0"/>
              <a:t>Addiction</a:t>
            </a:r>
          </a:p>
          <a:p>
            <a:pPr lvl="2"/>
            <a:r>
              <a:rPr lang="en-US" sz="2400" dirty="0"/>
              <a:t>Maternal and Infant Health</a:t>
            </a:r>
          </a:p>
          <a:p>
            <a:pPr lvl="1"/>
            <a:r>
              <a:rPr lang="en-US" b="1" dirty="0"/>
              <a:t>Other Issues</a:t>
            </a:r>
          </a:p>
          <a:p>
            <a:pPr lvl="2"/>
            <a:r>
              <a:rPr lang="en-US" sz="2400" dirty="0"/>
              <a:t>Caregiving</a:t>
            </a:r>
          </a:p>
          <a:p>
            <a:pPr lvl="2"/>
            <a:r>
              <a:rPr lang="en-US" sz="2400" dirty="0"/>
              <a:t>Poverty</a:t>
            </a:r>
          </a:p>
          <a:p>
            <a:pPr lvl="2"/>
            <a:r>
              <a:rPr lang="en-US" sz="2400" dirty="0"/>
              <a:t>Criminal Justice</a:t>
            </a:r>
          </a:p>
          <a:p>
            <a:pPr lvl="2"/>
            <a:r>
              <a:rPr lang="en-US" sz="2400" dirty="0"/>
              <a:t>Environmental Justice</a:t>
            </a:r>
          </a:p>
          <a:p>
            <a:pPr lvl="2"/>
            <a:r>
              <a:rPr lang="en-US" sz="2400" dirty="0"/>
              <a:t>Public Health</a:t>
            </a:r>
          </a:p>
          <a:p>
            <a:pPr lvl="2"/>
            <a:r>
              <a:rPr lang="en-US" sz="2400" dirty="0"/>
              <a:t>Education policy</a:t>
            </a:r>
          </a:p>
          <a:p>
            <a:pPr marL="914400" lvl="2" indent="0">
              <a:buNone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7332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xmlns="" id="{76EF30D2-92A8-4052-B333-DBE901FE0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r="3008" b="2"/>
          <a:stretch/>
        </p:blipFill>
        <p:spPr>
          <a:xfrm>
            <a:off x="3028160" y="643467"/>
            <a:ext cx="61356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0499AD7B-99D4-4755-8966-F7BA042690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FD5FC41A-4CFA-4FCE-9989-C2202BB11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3247F-4DE4-4A05-AF32-200B536B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Notable Lessons</a:t>
            </a:r>
          </a:p>
        </p:txBody>
      </p:sp>
      <p:graphicFrame>
        <p:nvGraphicFramePr>
          <p:cNvPr id="2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986659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743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5661778-E002-4D51-BFBD-A81179565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3822" y="1106463"/>
            <a:ext cx="6553545" cy="4653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655AD-5D1D-4F91-AA73-BD8D363B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Legislative to Executive</a:t>
            </a:r>
          </a:p>
        </p:txBody>
      </p:sp>
    </p:spTree>
    <p:extLst>
      <p:ext uri="{BB962C8B-B14F-4D97-AF65-F5344CB8AC3E}">
        <p14:creationId xmlns:p14="http://schemas.microsoft.com/office/powerpoint/2010/main" val="252751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My Journey to Policy Work</a:t>
            </a:r>
          </a:p>
          <a:p>
            <a:r>
              <a:rPr lang="en-US" sz="2400" dirty="0"/>
              <a:t>Lessons from Capitol Hill</a:t>
            </a:r>
          </a:p>
          <a:p>
            <a:r>
              <a:rPr lang="en-US" sz="2400" dirty="0"/>
              <a:t>Executive Branch and Science Policy Work</a:t>
            </a:r>
          </a:p>
          <a:p>
            <a:r>
              <a:rPr lang="en-US" sz="2400" dirty="0"/>
              <a:t>What does Counseling Psychology have to offer?</a:t>
            </a:r>
          </a:p>
          <a:p>
            <a:r>
              <a:rPr lang="en-US" sz="2400" dirty="0"/>
              <a:t>Recommendations for advocacy and policy training</a:t>
            </a:r>
          </a:p>
          <a:p>
            <a:r>
              <a:rPr lang="en-US" sz="2400" dirty="0"/>
              <a:t>Benefits and Challenges to Advocacy and Policy Work</a:t>
            </a:r>
          </a:p>
          <a:p>
            <a:r>
              <a:rPr lang="en-US" sz="2400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82508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My Journey to Policy Wor</a:t>
            </a:r>
            <a:r>
              <a:rPr lang="en-US" sz="2400" b="1" dirty="0"/>
              <a:t>k</a:t>
            </a:r>
          </a:p>
          <a:p>
            <a:r>
              <a:rPr lang="en-US" sz="2400" dirty="0"/>
              <a:t>Lessons from Capitol Hill</a:t>
            </a:r>
          </a:p>
          <a:p>
            <a:r>
              <a:rPr lang="en-US" sz="2400" b="1" dirty="0"/>
              <a:t>Executive Branch and Science Policy Work</a:t>
            </a:r>
          </a:p>
          <a:p>
            <a:r>
              <a:rPr lang="en-US" sz="2400" dirty="0"/>
              <a:t>What does Counseling Psychology have to offer?</a:t>
            </a:r>
          </a:p>
          <a:p>
            <a:r>
              <a:rPr lang="en-US" sz="2400" dirty="0"/>
              <a:t>Recommendations for advocacy and policy training</a:t>
            </a:r>
          </a:p>
          <a:p>
            <a:r>
              <a:rPr lang="en-US" sz="2400" dirty="0"/>
              <a:t>Benefits and Challenges to Advocacy and Policy Work</a:t>
            </a:r>
          </a:p>
          <a:p>
            <a:r>
              <a:rPr lang="en-US" sz="2400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035154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2BF2C-B26D-4297-9A02-26F5455E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NIMH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1A7938-14C7-4531-8E68-533355294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Office of Science Policy, Planning, and Communications</a:t>
            </a:r>
          </a:p>
          <a:p>
            <a:pPr lvl="1"/>
            <a:r>
              <a:rPr lang="en-US" dirty="0"/>
              <a:t>Drafting responses to Congressional, Departmental, or other stakeholder requests for information about the mental health research portfolio.</a:t>
            </a:r>
          </a:p>
          <a:p>
            <a:pPr lvl="1"/>
            <a:r>
              <a:rPr lang="en-US" u="sng" dirty="0"/>
              <a:t>Writing and editing documents that convey complex information about biomedical research to non-scientific audiences</a:t>
            </a:r>
            <a:r>
              <a:rPr lang="en-US" dirty="0"/>
              <a:t>.</a:t>
            </a:r>
          </a:p>
          <a:p>
            <a:pPr lvl="2"/>
            <a:r>
              <a:rPr lang="en-US" sz="2400" b="1" dirty="0"/>
              <a:t>Important skill to teach our students!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6186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6C7B00F9-ED88-4721-BF51-721EBABCD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Focus for Advocacy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E37843F4-CC65-40D2-B0D8-6CF57CB500D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The Legislature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The Executive 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Regulatory Agencies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The Judiciary</a:t>
            </a:r>
          </a:p>
        </p:txBody>
      </p:sp>
      <p:pic>
        <p:nvPicPr>
          <p:cNvPr id="5125" name="Picture 5" descr="BD06451_">
            <a:extLst>
              <a:ext uri="{FF2B5EF4-FFF2-40B4-BE49-F238E27FC236}">
                <a16:creationId xmlns:a16="http://schemas.microsoft.com/office/drawing/2014/main" xmlns="" id="{EF1E4138-4318-4FCC-AAC5-9484BCD76C6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362200"/>
            <a:ext cx="4114800" cy="304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A538E9-FA7F-4DAE-9CBF-390B6D6C4A6C}"/>
              </a:ext>
            </a:extLst>
          </p:cNvPr>
          <p:cNvSpPr/>
          <p:nvPr/>
        </p:nvSpPr>
        <p:spPr>
          <a:xfrm>
            <a:off x="7571388" y="6096000"/>
            <a:ext cx="3884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© Statewide Parent Advocacy Network</a:t>
            </a:r>
          </a:p>
        </p:txBody>
      </p:sp>
    </p:spTree>
    <p:extLst>
      <p:ext uri="{BB962C8B-B14F-4D97-AF65-F5344CB8AC3E}">
        <p14:creationId xmlns:p14="http://schemas.microsoft.com/office/powerpoint/2010/main" val="331853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72C8D-F98C-48F8-B801-C4C12A67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 b="1" dirty="0"/>
              <a:t>Types of Advocacy Writing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E4F039-2544-4E32-ADFD-99928ED1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altLang="en-US" sz="2400" dirty="0"/>
              <a:t>Op-Ed piece</a:t>
            </a:r>
          </a:p>
          <a:p>
            <a:r>
              <a:rPr lang="en-US" altLang="en-US" sz="2400" dirty="0"/>
              <a:t>Letter to editor </a:t>
            </a:r>
          </a:p>
          <a:p>
            <a:r>
              <a:rPr lang="en-US" altLang="en-US" sz="2400" dirty="0"/>
              <a:t>Press advisory/release </a:t>
            </a:r>
          </a:p>
          <a:p>
            <a:r>
              <a:rPr lang="en-US" altLang="en-US" sz="2400" dirty="0"/>
              <a:t>Letter to policymaker</a:t>
            </a:r>
          </a:p>
          <a:p>
            <a:r>
              <a:rPr lang="en-US" altLang="en-US" sz="2400" dirty="0"/>
              <a:t>Public testimony</a:t>
            </a:r>
          </a:p>
          <a:p>
            <a:r>
              <a:rPr lang="en-US" altLang="en-US" sz="2400" dirty="0"/>
              <a:t>Investigative report</a:t>
            </a:r>
          </a:p>
          <a:p>
            <a:r>
              <a:rPr lang="en-US" altLang="en-US" sz="2400" dirty="0"/>
              <a:t>Letters to inform &amp; mobilize others</a:t>
            </a:r>
          </a:p>
          <a:p>
            <a:r>
              <a:rPr lang="en-US" altLang="en-US" sz="2400" dirty="0"/>
              <a:t>Activity notices</a:t>
            </a:r>
          </a:p>
        </p:txBody>
      </p:sp>
    </p:spTree>
    <p:extLst>
      <p:ext uri="{BB962C8B-B14F-4D97-AF65-F5344CB8AC3E}">
        <p14:creationId xmlns:p14="http://schemas.microsoft.com/office/powerpoint/2010/main" val="1770243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My Journey to Policy Wor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b="1" dirty="0"/>
              <a:t>What does Counseling Psychology have to offer?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Recommendations for advocacy and policy training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Benefits and Challenges to Advocacy and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40996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72C8D-F98C-48F8-B801-C4C12A67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Lessons from the Executive Branch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E4F039-2544-4E32-ADFD-99928ED1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Counseling psychology has much to offer:</a:t>
            </a:r>
          </a:p>
          <a:p>
            <a:pPr lvl="1"/>
            <a:r>
              <a:rPr lang="en-US" dirty="0"/>
              <a:t>Typical development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Diversity</a:t>
            </a:r>
          </a:p>
          <a:p>
            <a:pPr lvl="1"/>
            <a:r>
              <a:rPr lang="en-US" dirty="0"/>
              <a:t>Intersectionality</a:t>
            </a:r>
          </a:p>
          <a:p>
            <a:pPr lvl="1"/>
            <a:r>
              <a:rPr lang="en-US" dirty="0"/>
              <a:t>Social Justice</a:t>
            </a:r>
          </a:p>
          <a:p>
            <a:pPr lvl="1"/>
            <a:r>
              <a:rPr lang="en-US" dirty="0"/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1888722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05DBE4-2122-47FD-96DB-1A3C23B79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" r="2691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A7EC5-2427-4E1A-B015-5FE432D8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sz="3700" b="1" dirty="0"/>
              <a:t>Counseling Psychology and the Hill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>
              <a:buClr>
                <a:srgbClr val="584B34"/>
              </a:buClr>
            </a:pPr>
            <a:r>
              <a:rPr lang="en-US" dirty="0"/>
              <a:t>Social Justice</a:t>
            </a:r>
          </a:p>
          <a:p>
            <a:pPr>
              <a:buClr>
                <a:srgbClr val="584B34"/>
              </a:buClr>
            </a:pPr>
            <a:r>
              <a:rPr lang="en-US" dirty="0"/>
              <a:t>Clinical Skills</a:t>
            </a:r>
          </a:p>
          <a:p>
            <a:pPr>
              <a:buClr>
                <a:srgbClr val="584B34"/>
              </a:buClr>
            </a:pPr>
            <a:r>
              <a:rPr lang="en-US" dirty="0"/>
              <a:t>Advocacy Skills</a:t>
            </a:r>
          </a:p>
        </p:txBody>
      </p:sp>
    </p:spTree>
    <p:extLst>
      <p:ext uri="{BB962C8B-B14F-4D97-AF65-F5344CB8AC3E}">
        <p14:creationId xmlns:p14="http://schemas.microsoft.com/office/powerpoint/2010/main" val="3838784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4EB2D-F4DC-422C-B3A3-0D6CB183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(Lewis, </a:t>
            </a:r>
            <a:r>
              <a:rPr lang="en-US" dirty="0" err="1">
                <a:solidFill>
                  <a:schemeClr val="accent1"/>
                </a:solidFill>
              </a:rPr>
              <a:t>Ratts</a:t>
            </a:r>
            <a:r>
              <a:rPr lang="en-US" dirty="0">
                <a:solidFill>
                  <a:schemeClr val="accent1"/>
                </a:solidFill>
              </a:rPr>
              <a:t>, Paladino, &amp; </a:t>
            </a:r>
            <a:r>
              <a:rPr lang="en-US" dirty="0" err="1">
                <a:solidFill>
                  <a:schemeClr val="accent1"/>
                </a:solidFill>
              </a:rPr>
              <a:t>Toporek</a:t>
            </a:r>
            <a:r>
              <a:rPr lang="en-US" dirty="0">
                <a:solidFill>
                  <a:schemeClr val="accent1"/>
                </a:solidFill>
              </a:rPr>
              <a:t>, 2011, p.9)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410C8D-C284-4516-AADD-E8DA766FC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dirty="0"/>
              <a:t>“Advocacy is not an ―add-on‖ that is separate from the counselor‘s work with clients and students. Advocacy is, instead, a natural outgrowth of the counselor‘s empathy and experience”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A62C2F0-EFC8-46A1-B676-377E89B8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6352118"/>
            <a:ext cx="4761240" cy="6001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Advocacy is not an ―add-on‖ that is separate from the counselor‘s work with clients and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AC69601F-52FA-40B5-A23D-4C2D41EF0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6656090"/>
            <a:ext cx="5077031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students. Advocacy is, instead, a natural outgrowth of the counselor‘s empathy and experience.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19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My Journey to Policy Wor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does Counseling Psychology have to offer?</a:t>
            </a:r>
          </a:p>
          <a:p>
            <a:r>
              <a:rPr lang="en-US" sz="2400" b="1" dirty="0"/>
              <a:t>Recommendations for Advocacy and Policy Training</a:t>
            </a:r>
          </a:p>
          <a:p>
            <a:pPr lvl="1"/>
            <a:r>
              <a:rPr lang="en-US" sz="2000" b="1" dirty="0"/>
              <a:t>Pathways for Students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Benefits and Challenges to Advocacy and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844385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AF7149-A653-4458-B078-974BD903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Training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3AB0676-E4B9-477B-9835-0291B7103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3612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200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94CB8-8F1E-40CB-A320-35C4EAAE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89957B-977E-43C6-84FE-829F55C3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This presentation was </a:t>
            </a:r>
            <a:r>
              <a:rPr lang="en-US" sz="2400" b="1" dirty="0"/>
              <a:t>not</a:t>
            </a:r>
            <a:r>
              <a:rPr lang="en-US" sz="2400" dirty="0"/>
              <a:t> created as part of my official duties as a Government employee.  The views expressed in this presentation are my opinions and do not represent the views of the NIMH, NIH, or the United States Government.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 relevant disclosures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2884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9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82FD9B-2F50-402F-8E20-479F7D14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3778479"/>
            <a:ext cx="4042410" cy="1489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6B8A1B-8CA1-49D3-9EBD-F2B49A61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1" y="770951"/>
            <a:ext cx="4042409" cy="1357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0747C-5A25-44C0-AAD4-0D913B96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Congressional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669513-20BA-40ED-A705-23406527E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200"/>
              <a:t>Sponsored by the American Psychological Association/ American Psychological Foundation</a:t>
            </a:r>
          </a:p>
          <a:p>
            <a:r>
              <a:rPr lang="en-US" sz="2200"/>
              <a:t>1-year on Capitol Hill</a:t>
            </a:r>
          </a:p>
          <a:p>
            <a:r>
              <a:rPr lang="en-US" sz="2200"/>
              <a:t>Partner with the American Association for the Advancement of Science (AAAS)</a:t>
            </a:r>
          </a:p>
          <a:p>
            <a:r>
              <a:rPr lang="en-US" sz="2200"/>
              <a:t>Distinctions</a:t>
            </a:r>
          </a:p>
          <a:p>
            <a:pPr lvl="1"/>
            <a:r>
              <a:rPr lang="en-US" sz="2200"/>
              <a:t>William Bailey Fellowship</a:t>
            </a:r>
          </a:p>
          <a:p>
            <a:pPr lvl="1"/>
            <a:r>
              <a:rPr lang="en-US" sz="2200"/>
              <a:t>Jacquelin Goldman Fellowship</a:t>
            </a:r>
          </a:p>
          <a:p>
            <a:pPr lvl="1"/>
            <a:r>
              <a:rPr lang="en-US" sz="2200"/>
              <a:t>Catherine Acuff Fellowship</a:t>
            </a:r>
          </a:p>
        </p:txBody>
      </p:sp>
    </p:spTree>
    <p:extLst>
      <p:ext uri="{BB962C8B-B14F-4D97-AF65-F5344CB8AC3E}">
        <p14:creationId xmlns:p14="http://schemas.microsoft.com/office/powerpoint/2010/main" val="216956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14F4E-BB3F-48FE-BCE7-A97B09EC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APA Executive Branch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87FBC9-8DBB-4BC8-AD4C-0335391C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Autofit/>
          </a:bodyPr>
          <a:lstStyle/>
          <a:p>
            <a:r>
              <a:rPr lang="en-US" sz="2400" dirty="0"/>
              <a:t>APA Executive Branch Science Fellows spend one year working as </a:t>
            </a:r>
            <a:r>
              <a:rPr lang="en-US" sz="2400" b="1" dirty="0"/>
              <a:t>special assistants in executive branch science mission agencies</a:t>
            </a:r>
            <a:r>
              <a:rPr lang="en-US" sz="2400" dirty="0"/>
              <a:t>, most often in research funding and coordinating office</a:t>
            </a:r>
          </a:p>
          <a:p>
            <a:pPr lvl="1"/>
            <a:r>
              <a:rPr lang="en-US" dirty="0"/>
              <a:t>DOJ</a:t>
            </a:r>
          </a:p>
          <a:p>
            <a:pPr lvl="1"/>
            <a:r>
              <a:rPr lang="en-US" dirty="0"/>
              <a:t>ACF</a:t>
            </a:r>
          </a:p>
          <a:p>
            <a:pPr lvl="1"/>
            <a:r>
              <a:rPr lang="en-US" dirty="0"/>
              <a:t>HHS</a:t>
            </a:r>
          </a:p>
          <a:p>
            <a:pPr lvl="1"/>
            <a:r>
              <a:rPr lang="en-US" dirty="0"/>
              <a:t>NIH</a:t>
            </a:r>
          </a:p>
          <a:p>
            <a:r>
              <a:rPr lang="en-US" sz="2400" dirty="0"/>
              <a:t>My cohort member worked at the National Institute of Justice (NIJ) where she </a:t>
            </a:r>
            <a:r>
              <a:rPr lang="en-US" sz="2400" b="1" dirty="0"/>
              <a:t>provided subject-matter expertise and programmatic support for NIJ's research portfolios concerning children's exposure to violence and violence against women</a:t>
            </a:r>
          </a:p>
        </p:txBody>
      </p:sp>
    </p:spTree>
    <p:extLst>
      <p:ext uri="{BB962C8B-B14F-4D97-AF65-F5344CB8AC3E}">
        <p14:creationId xmlns:p14="http://schemas.microsoft.com/office/powerpoint/2010/main" val="3081747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My Journey to Policy Wor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does Counseling Psychology have to offer?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Recommendations for advocacy and policy training</a:t>
            </a:r>
          </a:p>
          <a:p>
            <a:r>
              <a:rPr lang="en-US" sz="2400" b="1" dirty="0"/>
              <a:t>Benefits and Challenges to Advocacy and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734516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524D3B-9CD8-4EAA-B2A8-4C2C23EC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4" r="9435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B9592C-5A30-4412-917E-D42F6FC0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100" b="1"/>
              <a:t>Benefits and Challenges of Public Policy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85ED-0069-4A94-A270-AB48FD3B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dirty="0"/>
              <a:t>Public policy and your professional identity</a:t>
            </a:r>
          </a:p>
          <a:p>
            <a:r>
              <a:rPr lang="en-US" dirty="0"/>
              <a:t>Understanding the policy making process </a:t>
            </a:r>
          </a:p>
          <a:p>
            <a:r>
              <a:rPr lang="en-US" dirty="0"/>
              <a:t>Engaging Stakeholders</a:t>
            </a:r>
          </a:p>
          <a:p>
            <a:r>
              <a:rPr lang="en-US" i="1" dirty="0"/>
              <a:t>It’s a multi-lane highway</a:t>
            </a:r>
          </a:p>
          <a:p>
            <a:r>
              <a:rPr lang="en-US" dirty="0"/>
              <a:t>Not just one moment</a:t>
            </a:r>
          </a:p>
          <a:p>
            <a:pPr lvl="1"/>
            <a:r>
              <a:rPr lang="en-US" dirty="0"/>
              <a:t>Willingness to play the long game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69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77D11-F29D-4A01-BD49-D3164F43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5FD82E-6F72-4AA7-A692-36608F828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BFABA9-1441-435B-8EF4-20D505FB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9" y="196948"/>
            <a:ext cx="10515600" cy="566410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AD5790-0354-4D4A-885C-E2C9B4643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25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My Journey to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does Counseling Psychology have to offer?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Recommendations for Advocacy and Policy Training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Pathways for Students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Benefits and Challenges to Advocacy and Policy Work</a:t>
            </a:r>
          </a:p>
          <a:p>
            <a:r>
              <a:rPr lang="en-US" sz="2400" b="1" dirty="0"/>
              <a:t>Resources and Tips</a:t>
            </a:r>
          </a:p>
        </p:txBody>
      </p:sp>
    </p:spTree>
    <p:extLst>
      <p:ext uri="{BB962C8B-B14F-4D97-AF65-F5344CB8AC3E}">
        <p14:creationId xmlns:p14="http://schemas.microsoft.com/office/powerpoint/2010/main" val="963087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99AD7B-99D4-4755-8966-F7BA042690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5FC41A-4CFA-4FCE-9989-C2202BB11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2303E-06F8-47F2-AF54-DB6F7638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A9EEAF8-44B6-4B2B-93C5-0E82A92E86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01334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535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188324A-DB95-48B8-88E0-D84A4232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90"/>
          <a:stretch/>
        </p:blipFill>
        <p:spPr>
          <a:xfrm>
            <a:off x="20" y="246184"/>
            <a:ext cx="12191980" cy="6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99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D629B-7DD1-4509-A687-4B0AEFB91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and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114F9-98C3-4DEE-BF30-6986C4D94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Establish a relationship with your university’s federal affairs officers</a:t>
            </a:r>
          </a:p>
          <a:p>
            <a:r>
              <a:rPr lang="en-US" dirty="0"/>
              <a:t>Create a brief to accompany scholarly publications</a:t>
            </a:r>
          </a:p>
          <a:p>
            <a:r>
              <a:rPr lang="en-US" dirty="0"/>
              <a:t>Be open to provided expert testimony</a:t>
            </a:r>
          </a:p>
          <a:p>
            <a:r>
              <a:rPr lang="en-US" dirty="0"/>
              <a:t>Effective, Appropriate Communication</a:t>
            </a:r>
          </a:p>
          <a:p>
            <a:r>
              <a:rPr lang="en-US" dirty="0"/>
              <a:t>Create an advocacy team</a:t>
            </a:r>
          </a:p>
          <a:p>
            <a:pPr lvl="1"/>
            <a:r>
              <a:rPr lang="en-US" dirty="0"/>
              <a:t>Chair</a:t>
            </a:r>
          </a:p>
          <a:p>
            <a:pPr lvl="1"/>
            <a:r>
              <a:rPr lang="en-US" dirty="0"/>
              <a:t>Data Collector</a:t>
            </a:r>
          </a:p>
          <a:p>
            <a:pPr lvl="1"/>
            <a:r>
              <a:rPr lang="en-US" dirty="0"/>
              <a:t>Relationship Builder</a:t>
            </a:r>
          </a:p>
          <a:p>
            <a:pPr lvl="1"/>
            <a:r>
              <a:rPr lang="en-US" dirty="0"/>
              <a:t>Communicator</a:t>
            </a:r>
          </a:p>
          <a:p>
            <a:pPr lvl="1"/>
            <a:r>
              <a:rPr lang="en-US" dirty="0"/>
              <a:t>Opportunist</a:t>
            </a:r>
          </a:p>
        </p:txBody>
      </p:sp>
    </p:spTree>
    <p:extLst>
      <p:ext uri="{BB962C8B-B14F-4D97-AF65-F5344CB8AC3E}">
        <p14:creationId xmlns:p14="http://schemas.microsoft.com/office/powerpoint/2010/main" val="2321824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Why Should you take 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Autofit/>
          </a:bodyPr>
          <a:lstStyle/>
          <a:p>
            <a:endParaRPr lang="en-US" sz="2400" dirty="0"/>
          </a:p>
          <a:p>
            <a:pPr lvl="1"/>
            <a:r>
              <a:rPr lang="en-US" dirty="0"/>
              <a:t>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Psychological knowledge can contribute to analyzing, understanding, and resolving key problems facing our nation.</a:t>
            </a:r>
          </a:p>
          <a:p>
            <a:pPr lvl="1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Federal and state policies affect our welfare as individuals, educators, researchers, practitioners, and students.</a:t>
            </a:r>
          </a:p>
          <a:p>
            <a:pPr lvl="1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If you don’t speak for our field and for whom it benefits, who will?</a:t>
            </a:r>
          </a:p>
          <a:p>
            <a:pPr lvl="1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 algn="r"/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APA Government Relations Office</a:t>
            </a:r>
          </a:p>
        </p:txBody>
      </p:sp>
    </p:spTree>
    <p:extLst>
      <p:ext uri="{BB962C8B-B14F-4D97-AF65-F5344CB8AC3E}">
        <p14:creationId xmlns:p14="http://schemas.microsoft.com/office/powerpoint/2010/main" val="217120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EBC80-5DB8-42A1-9A1C-C9A4CB92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94C70-F3EE-4BFB-8E40-A2DDE00A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My Journey to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Lessons from Capitol Hill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Executive Branch and Science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does Counseling Psychology have to offer?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Recommendations for advocacy and policy training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Benefits and Challenges to Advocacy and Policy Work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06954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39900" y="109587"/>
            <a:ext cx="8583790" cy="788739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Psychologist Members of Congress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4795" y="3925127"/>
            <a:ext cx="2589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Rep. Alan Lowenthal, PhD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(D-CA)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Community Psychologist</a:t>
            </a:r>
            <a:r>
              <a:rPr lang="en-US" sz="1200" dirty="0"/>
              <a:t> </a:t>
            </a:r>
          </a:p>
        </p:txBody>
      </p:sp>
      <p:sp>
        <p:nvSpPr>
          <p:cNvPr id="14" name="AutoShape 4" descr="data:image/jpeg;base64,/9j/4AAQSkZJRgABAQAAAQABAAD/2wCEAAkGBxQSEhQUEhQUFRQXFBcWFxQUFBQVFBcXGBcWGBgVFhQYHCggGBolHBgVITEiJSkrLi4uFx8zODMsNygtLisBCgoKDg0OGhAQGiwlHCQsLCwsLCwsLCwsLCwsLCwsLCwsLCwsLCwsLCwsLCwsLCwsLCwsNyssLCwsLCwsLCwsLP/AABEIAQgAsAMBIgACEQEDEQH/xAAcAAABBQEBAQAAAAAAAAAAAAADAQIEBQYABwj/xABDEAACAQIDBAcGBAQFAQkAAAABAgADEQQSIQUxQVEGImFxgcHwBxORobHRFDJC4SNSYnJDgpKi8TMVFiQlNGNkssL/xAAaAQACAwEBAAAAAAAAAAAAAAAAAQIDBAUG/8QAKREAAgICAgEEAgAHAAAAAAAAAAECEQMhEjEEEyJBUTJhBSNCcYGx8P/aAAwDAQACEQMRAD8Apvai1N1pjD1KWSjUcVaSWDCq1uuQN/EeMoOi3R5sa1ZFuCKV1Yg5A19xPCZxTc3O8kknibm5+p+M23s86RnC1aiM5FF6bEpwLj8tuR1M1SjxiRTuVmXwW1K1OmcOtQqgqFjkJUswNrlhrwvLA7RqVqueq2dyApY2uQN1+cmdKejS4cmsKiIjWy0t7luIlKhsbyWOmrFL6LoQyQK8DD0xJsrCLG1DHxjRIGBJj0jSI9BGRQ+JaPtGmRJDRHxoj4wGlYx1ho1oARmEG0M4gyJIQFhBsJIIjCsQiI6yPVWTKiyNUWOiNkzpP0XOACCpUDVKjMVRRupg2DMeZ0lZhsI1TNkUtlUubcAN5lx0t6V/jyA1JQUZvd1QesaZP5WHwM0PsjOF/EEVDU/EMrKq2HuSn6gTz75S21C2aaTejD7R6QPiEy1QGYMGRxvAtaxHEWmg6IdF62LqUj7smhnAdxawFj235St9o9DLtGtYKFOUoFtbLa3DtvLT2fdIVwVVqju4T3R/hqdHa4sLbvHthvj7RavZL2xsV8JVNN1IFyUP8yX6pHykZBLPpJ0gTHVKdVMyn3eVqbfoIN9DuN7n4SuSTjfHZCXYsYY+IY0RB5YRViAQiiADWjDCNGgRUAgEcItpwEBnGMYx5jCJIATRMsLki5YCAFYMiSWEE4gBFqLAOsluJGqSa6K2UNJDcGxtuvbiN4lngMa9BxUpHK4uAe/QzQe0gKatJqJQ0QpUBLdWoD18wHE+RkLoXsU4vE00NN2pEnOyg2UWNiT32lPL22zTVMyVc2bU7gN5l7jNlPSpYWqdVrqxW3MW08QZK6VbEfZeKpAVEq1CM1iuls1lDA8TPVdrdJqRw9Wlh6lEYlKOYKQMoNty8LyHPqh8fs8k2a1ntuvpYy7WZ2jVLENcliQbneSTNGVtv0PES5lbFiR6iKViIjFEdFAnWhYDDEEn0tnMfzadg1MmLsxQL285nn5UI6NUPEnLZTTry2fZ68h8JGq4G3Z9JGPl45Mc/EyRIYEXLHPTK6GdaaVJNWjM01pgysS0IREjECYQTiHYRjCAiG4kWpJtRZGqpJoi0Z1N9+JNyeZ5zUdDekFTC4ilaqy0S/8AEX9JFjvHfaQekWwfwVRKTVM9QqWYAWCreyjvPlIuzME9eqKVMAu35Qe68r04/ou2mWPT/pCNoV1daWUp7xcym+dMwyki2hHnKKnqB8ZfdHsCC7NWV1tmS5FgCDZ1N95G6Q9sU6KVjToIyKgAuxuWP81uUjB/0ocleyV0Vr0kxFL39L3qMyrlBsVJYBWHOxmz6aYNaeLcJfKQG158fKec4ZmW7Je6kMCOFuMvtlY16l87FjvuTffvkuPusi+iwWLOEcBJUQOSmSbDUmXOBwNt2p4t5DkIzY+EvqeP0mkwlAXA4ees5fk523xXR1PF8dJcpdkOjgodsLp5S2p0pz0OMx0dG0Zyth5Bq0zNNWob++U+Jp6kWkWLspqtPgZAYWax7x2iXzW3HskHamDIW41sbjz9dhmrx8rg/wBGLycKkv2V5ETLHAzjOsjlUDIgmh2EA8kIA8jVjJFQyJWaOhAekHSM41gz01DKWCuL3KX6qsOzTWW3s3xWGTFUve0qjVi9qbhrIpIO9b6zINhnQAsrKCSBcWuRvtCYasUIZTZl1B5ESHG40WXvZ6D7asaKhpGjWRkU1KdSmhAKubG5HxE88p4hnZS5JNgL8bCG/DrUzvUcrlBckLdmYk6X4fvIWCOokccUtDkz2boB0VwdShWdKr1Vrp7twyhShGa4XdrczF7RoUMPizRw/vCqEo7VDqWHIWlfgOk2Io0hRov7tVqZ7rvYnn2dnGBxWPfEYj3jlQ7suZty30FzyhGLUm30EmmjRgR1vtCYugablGtccRqD2gxtHVh3iTfVlaXuSNNgqeUADsl/haco8Hr69cpo6I0nCe2eh0lSJSLOI0nCDdpIhVjMQot68ZR4inqdJc1zKnFbvLjK5E4qikqixtHO3UIMdWMjO3zMcCrI9FTiFsYK8Li9/b9ZHnaw7gjjZNSY8mR6kK0C8uRAjVDIlYyY4kSsI7EWPtMxlOtUptSqLamDSakP0HfmHO+nygOgfR+pisTSK089JXvVJIChba795mSBuxO8kXvLfo9tFqFanUDOArhmCsQGA3ggaGVU+NItvds03tF6P0tmBRTZ3eu9TRgBTSmLHJ22zC3GZ/oZ0Zq4xh7splVlzhms2W4uQttdLyb026Z1caj03Ce697mpdXroNwseN/OVnQbbC4PE+/dSxVGCqNLseZ5SEOVfsbps1vTXoQcM1SstSklAkFVLHOTbVQPCYtx8xNJ0k6WHH0VFakq1qbkq6E5Sp3ggyhwuDqViFpIznd1Rf4mWRtL3EZVejS4XH++VTaxRQh1ve3GTMOhJ0B01NuAjcD0UrYei1WqQL26g1I7SYTDVGU9Q68udtbeMJy/ltxHjheRKXTNBg6mRSSL2zac7cLwFDG4386hGuPyEAD/KbyVSTOpFjqDfTtB3XkGpsQsHLNnLFSuZ2AABuVspF7jQ/KcW1Z2adaLPZnSB2NqtMIb62a9paYnFWF7zK7P2H7uysxJuDm6w0sBYLc21BN+cvK7f+GF99gZFstjdbRR7T2lXqEik601BsWbdfkNLse6VlUWP/raTsDqLEE8xvlvgsBaz2zWYkqRdTrubiV3abpXV+j1MEm9xuysBYaWFgPVxfjGmqK5xleguGxZbQ6ngRx8ZIZdNO/5GQ8BswIcqnSx1IO/jx1EnMbKfXPWRT3ohJOiqxaC5JIVdACToSTa3eTaRwskrZ1LH9Juo33IGpDcd/wApHDTq+JJuLOb5UVFqu2hHWRnEO7wRM1GYjOsjVacnssFUSKwYPp5sGngxTIu1SszEkHqKFA0HaSb+BlPsbAGvWpUVIBqNlBPOxPlO2vt964Wn/hhE6p35lH5ge2Xvs/22mHxFMGhTdncL71z10B06ulpBclEtdWU/SDo1iMNSL10yKHyC5HXI4qOXGU2CWeoe0jbWFxlSmivU99QrFLFSaThrBrcLjn385gsdhRTrOvC9x4ymWWUVfya/E8aOafGXRyrYc+OvHwntuw6FMUKbUlVVKg2UW3ieKiem+zrH58OaZ302/wBp1HrslHqyk9s63meFjx4k4Lo1eNoB6bJzUiebjqHX9J+hnpgbQTC9IsNkruBxsR4zThfaZwMqqmi8wDAtU5ZyB3dksaWGU6gfWU2E6o13BreO77y8fGhUB85yWqZ3I7WhmIQIp0A8++VuKJ91bTduvIuKxT5fekFgfyqGsFUW63aYzH9IKKU2JW7WCgDUluNucKJukG2HiN63Hjp32ls9Eb7D4TDYKq1XVqeRb3zZhmvysPvNLgNoMoyubkbjzEi0LvYuPeVL6n6evGH2xjANe+RaFW9vpCKKsrQHEFVUjiAR2bha3zlUTLLaNrHUA6C3E8TaVTNOt4cag39nJ8ydyS/QhMbmiFowmaWjKEzQVRohaCZ5EDKFbNYjUXB7CDa3yMlUb6Wvfhbffhbtmg9pGyhRxK1FHVqgk/3C1/jGdCtmLWxFMvXpUQjq38Te9jfKo+UIzXGy2UaZUYE/xad9+fW++99by26SU/4ivbRhb4T0L2k7FSjQNbD0EDPWQ1qgHWC8wOGtvjM3tjAe8wzEDVCG8OMy5XyVm/wXwyqzIzUez7He7xIBOlQZT37x5zKyRgqxRlYb1IYeGsy9HqZQ9SLh9o90X80znTOj10bmCPhNBgMSrorj9ag/ESs6T089En+U3+814n7kePzRpNfRX7KUVKBHHd8I/EsCqFr5N7AXJOnZw+0rdh4nI9j+VpdUDe6j+Y/PXzmPyIcMjXwbvFyc4IhU9tU6mgKgi1xcAi1tLXlTXpUmBZatNBl1Be36tTbuHzltt3ZFKqB7xFNtAWH1O8SDR2OFUBazKAcwAZGsd1hnB0kVVGjh+yvrbYoUr2ddCTYflIPZw/4nYPaj1yCiEoSMrtca7rKLdYA8Y3E7HopUzmzsTcs1t+8m3O+svdlUibHlqfDhFKqFw32Q9r4frKnM2+l/ODxAy2ENjHviFvuUX9fGVW0sRdtDIIoyPYLE1MzHst872+h+BkRpW47F+4xXWvlalTzDiLhmB7wCD4mWzpcAjUEXBG4jmJ2vHkuCRx835tkdo0x7CMlrKkDeAqGHYyPWErZI2HtNwOfDhhvQ5vDjPM0bceRBHgQRPb9r0wwQNqDoe4zyTpJsVsLWNP8AQesh/p5eEqwzSVM2ZMTlXEkY/btbFYnM7MA5RTTVzlyjhbdPRNj0Q61FO4gj6zyRagQg8QQbDfpLwdN66giiiU7/AKm/iP4XsAfAytyTeui2cPRS37vkgYzDGm7KdcrEQS1gu8iQsVXeqxeo7Ox1LMdTBinKfTXydB/xhrcY7N9sX2g08PhlpmnUq1FuAAVRLcLubkeCmVW1/aBi6wKqKdFTpZBnb/W/2mZC29fOMK38JZFUcrLllkk2/kUYupnWoXZnUhlLMTqPI8p61sLagqCnUXc2XTlfeD3GeROs9d6M7Mz7Kw9ZBdk96G/qUVX17Sv0JkM0OSslgnxdGoxCA677dm/wlVidn5/ynfbeLbtRrfcN/jHYXaumV/jy7b+Ec+K1Guhvpp2Hf4zM4v4OjDJGtkM7PQb75vhbXny1j9qVRRpNbfcC246/Yi3jBYvaqUzmYqb8Lgkkdg4GZ7aO0Wq2vfKu6+88j2fv2Q4fZCeVdRGV8ZYMeLb/ALSPs3De9cBjZdWc8kH5j2cvHsi4DAVMTUCUlzNv5Ko/mc8Fk/pwEwGF9whzVaxKs+4tYDOexVU5QP6xLMcDLkyUeebWx/v69Wta3vHLAbrLoFH+kD4RMDtOpRPVPV4ob5T9j2iQwIuX1aaVaMnZq8FtWnV0HVY/oa2vc25pMZZh8uktMFth6ejddRwJ6w7m+8uWX7K3D6LwiBrCFw2Mp1R1G1/lOjDw+0ZXWSuyPRuNlbXGJor/ADBgGF9xgvaIlP8ABl3/ADhgEtvzHh3AAnwmS6I4gpiUHBjY+XnJntRxl3o0gdER6hH9TkKv+1T8TMWN8kdzzYehP2sxIEfliqvyiy45IgE4ncey8dEG7w84AJeKR6P3jGGU34XN+ztj7+t4jAY49fvPoX2Y0R/2ZhrbmRm8WdiRPntR1p9EezKlk2fh1/oJ+Jv5xMaIHSHYXuuuv/TP+w8j2dsy2KoW0NvhPTOkXSLC4RSMRUW5FvdjrMQRaxQX014j6zyPa3S2hUf+FhHCA2U/iRTYjtQ0nC91zIejKW4ovXkRWpEgYHlYdoAHzlvsjoZUr2Zv4dP+cjUj+lePedO+bDoZVweIoirh1BYWDrUs1Sk3IjcONmAsbaTSO0isdPYpZU+ijo7PpYOkVpLa9r8WY8Cx4zwLpxtX8TinIN0S9NCNxsesw72v4AT2H2nbY/D4VmBs7/w0/uYHUc7LmPgJ4EV3DSw3ayaRS2By+rRQvq0f63xR61MkICu4d3nHFfrETcO7zjj5+UBAiPvJlDa1RdG647d/+r7yIR9Ixx5QugNLsmvkq025OPnpGdLsYK2KqspuuZUU8woAJ+N5ErKVBB0N7doPGRSPy9/kZThXZ2f4vNOUV80O9ffyixR68vOd69d8vOOdGoNPDzin169bonDw84AOf7/SNA9eEVvMzv2+kABsbBjyBM+j+jucYSklI2bIAW35LaX79NPjrPnfZ9D3lSnT/nqU0/1uq+c+m9kUQgrKt8oqm1zc2sP2kWNHmXTjoa/4rCCgReqtcVKlQsQAhpNmY6lmJc9pN4f/ALlYPDJ/GNSs29qj1PcUx2KqHTuLEy49o3SlMPXwtFbe8LEsStxTV1yq+u8/mNrHTvAOcwHR6pisaz4xs9rurZ/eKUuMoptuAIKnS1wZpxpuO5V/sqn30Wew8EadQV9n0kH6WbM5R040yxN2HG/A6z0ZMRnF7FeYO9TyjcFhlRQFAFhYW0FuUj7d2kuFo1K7bqSF/wC4jcp7zYeMzydlqPHvbFtb3uMWgPy4dLEX31amVm8QoQeJmBb0ftC16zOzO5u7szsx4sxLMfEkwcBDG8fgIoPq8aw7B3mIwPrTwgIGh08POLm1+cUm3r1pGgeZgA0+Ua/nHn7RjRAbr2k4Jab0XXQ1RULDh1Mgv3nN8pkWN8vj9JsvadUvVwy8BRc+LOPJZi0PDkR8CDFBaLcs3KVsMvrxnH15Rbeu/fOJ9fT5SwrE9fbz+MTh4H6xfXrwtEP3+sAF+/lGn7Rx3+Mbfy+sQi26GUc+Owa//JpH/QQ//wCZ9G4Bgq1SxsAxYnkMoJPwE+f/AGb0r7Rwv9Lu3gKNTztPRvatt04fCGhTNqmJYi/8tNAuc+LFFt3wUXKSSHaStmR9qOEH4zDVzfNXpBiOClCc3jlNMeEJ7MNu/wAU4aobasaRJ3g3LU+8HrD/ADDlNNj9irtDC03UBawVmosSbBiAHpP2ErlvwsDznkKE0awZgVanVUkH8ytTcXU8iCusvUbXF9orvaa+T6jwn5FPYJ5d7bNs2WlhV/Wfe1P7UIFNfF7t/kE9KwpK0/E5fjYT516YbW/FYytVBuubJTP/ALadUNfkbEjvmYtKU9sS8UxsZE4Rp9eu2OZr/byg9/cPmecLAReZ/wCByiEfSO+xiMPKADD5xh+8IfOCaID0H2lUCRhq1tLVKRPI9V1+Iz/CYq2o+c0/SzpH+IWnRp/9MWdzxZ7aKOxbnxMzDLu7x8zHDosyakw3r7xfXlE9fGJ68vvJFZw9evhOt5zh69fCdADvuIw+vjHftGt94gNd7Kh/5jT7KVU+IsB/9pee11DUbD1F1VGenpqOuFIPxpsO+UHs+xow9XEYg/4OFqP45ky/7rTQ9BbY7Zpouf4iMaZZjezX97Rc9l7i/wDS0swy45FJimri0XvQ3EZKYRzZWtYk6K3A9gO49w5Si9rPRwtTfF0166rlrrbUgWC1f7l/K3ZY8DLTZ5OTK65SOqVO8HcQfGXtCv72kyNqwXKwOuZD1bm+/fY+HObPMx79SJThlriyX7RNq/hcHWYGzZcif3P1VPhcnwnjnQDo9TxmIZapPuaNL3jqpszAEKiZuAJOp4ATT+2zauatSoDULmrP2sxKU79y+8P+eYzop0hfA1veooqKVNOpTY5RUQkErmAOUiwINjrwnNfWjT/c9E6UdDsLVpVhQw60KtGi1ZXp5lRwozMlVGJvcA2bfoZ5BebzpJ7QhWovRw2HaiKihKlSrVFR8tgGVABZbgAFibkAC0wTN8OXrnIwTS2Obi3oa2unx7v3in7xVHPff167INzJkDr/AEinzjR9op+8AGH7wbwh8oCs3CICdb168YtTd2i0daIx0PL/AJkkNhCfvOPr18YxDoO4fT94vr164xiHD169bp14vr143jTADvtEb7/SL9zEgBOw1TLhcYR+oYamT2NUdz4EU7eMtvZvthcLXOchaNUBKhO5SDdKh7FJIJ5MYboFhKddqlGp+Wo1nFtcq0mCuB2M5t2ynbZb0Kj0agGdGyNxBtxHYQQR2MJdgipWmQm6po9r2zhLAvazLo446aBvI+HOUmHrOatEL1c1WmpN9ylhmHb1b/OS+g+2vxFD3b9apRCowP66R6qN8Loe5T+oSo6a1ThKTFTqTlptxOdHAPeBfxBmnHkqEoT7RVKNtSR530m2r+KxVat+lnITspr1U+IAPjKz14RAOHrsE714znGgX1+0GdT2D5nj8IrNy3nd5mcBb5QA5j9TI7H6QlRvOBEACr5xT5GcvnGsdPCAA6jSPntrz+k6s1zFSnEBaMOe7lAOC3dukhlv68YltOX7yQDaJsO6OVtfXCBpG5Pf8vV4TlAAg9eEQn13zr6euGsYx9fSABL+UT184hM7n4wAu+gWM91jVb9PWVx/Q28940P+Wbn2jbHJyYlBcralVtrdT/0qg56kqf7k7ZhOh2HPvbkb0LDtDHQ9xnrew6y1qJpOMwC5HX+am2gtytqOyymb/T4445F/kzqXKTizzXY21Hw1VayDNl3pfR0P5qd+FxuPMAy89re0keng0pnMrB8Qr21KMFRBv49ckc175SbZ2a2FrNRc5sv5X3Z0P5XtwJG8cCGHCZvG1cz7zYdUa8t9uWt/jIeTTSkvkli7aAev3iH194sFUa5C89T/AG8vGYmXHIb9bsIHdFZvKKRp8PrB1D9YABqN5xQvlBkiFB+sAFNTzgme4MUmAqtpEB1IXN4Zo2mlh64Tn+MALQmMYxA3l5zr+u+TAAjdbw84YSC1Ul83C9vDdJiG59c4kAQ+vrGExzH13xgHrugA5Dp65RahsD4/SdT1HjGYg9X4Q+APQOieBvRzj/CpU925kYXPwNj4tNJsvEe7fNa9tGAO8HeL89PiBM57GtoBlr0WtmADoD+pNQ6W42LA/wCc8ppK+E907KNRvUneVP5fG2neDOn4k1KDxy/5GfLGnyQTp7s1auGNYEZ6CM6vuD0zYsh+TDkQRxM8ZM9J6bbWyYI0DvquoUj+RTnqKRxGi/6jznm1/vMWaLg+Hwi6LUtiMwAJO7fA0Lm7HefpeNxLXIXxPfy9c4cDTwMoJHE+vGArecO/3kWoYMARhk8/KRzvh1MSAa5+kjbzD1Dp4QVEXMGBJPZ2QRW++F9fWDqNaMZMWoOAN/8AkxmIq2Fha5+QnToNiREeoALCTqBvY9n1nToIY9z9/KIgnTpIQ6nx74DGXsANTFnQYFn0Rxb0GWtTsWR7hTuYbip7GBI8bz2+sqV6S1KRuCuemeJQi5U9vmp5zp02fjGEl2Vd8keU9PMUHroo3Inzc3+irMtXqZRfjw7/ANp06UeQ7yMlj/FAcMnHs85IP3+k6dKETGt5+Ui1Yk6DAEN8Mv3nTogB1TEwo3nwnToAFaRmF506Az//2Q==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AutoShape 6" descr="data:image/jpeg;base64,/9j/4AAQSkZJRgABAQAAAQABAAD/2wCEAAkGBxQSEhQUEhQUFRQXFBcWFxQUFBQVFBcXGBcWGBgVFhQYHCggGBolHBgVITEiJSkrLi4uFx8zODMsNygtLisBCgoKDg0OGhAQGiwlHCQsLCwsLCwsLCwsLCwsLCwsLCwsLCwsLCwsLCwsLCwsLCwsLCwsNyssLCwsLCwsLCwsLP/AABEIAQgAsAMBIgACEQEDEQH/xAAcAAABBQEBAQAAAAAAAAAAAAADAQIEBQYABwj/xABDEAACAQIDBAcGBAQFAQkAAAABAgADEQQSIQUxQVEGImFxgcHwBxORobHRFDJC4SNSYnJDgpKi8TMVFiQlNGNkssL/xAAaAQACAwEBAAAAAAAAAAAAAAAAAQIDBAUG/8QAKREAAgICAgEEAgAHAAAAAAAAAAECEQMhEjEEEyJBUTJhBSNCcYGx8P/aAAwDAQACEQMRAD8Apvai1N1pjD1KWSjUcVaSWDCq1uuQN/EeMoOi3R5sa1ZFuCKV1Yg5A19xPCZxTc3O8kknibm5+p+M23s86RnC1aiM5FF6bEpwLj8tuR1M1SjxiRTuVmXwW1K1OmcOtQqgqFjkJUswNrlhrwvLA7RqVqueq2dyApY2uQN1+cmdKejS4cmsKiIjWy0t7luIlKhsbyWOmrFL6LoQyQK8DD0xJsrCLG1DHxjRIGBJj0jSI9BGRQ+JaPtGmRJDRHxoj4wGlYx1ho1oARmEG0M4gyJIQFhBsJIIjCsQiI6yPVWTKiyNUWOiNkzpP0XOACCpUDVKjMVRRupg2DMeZ0lZhsI1TNkUtlUubcAN5lx0t6V/jyA1JQUZvd1QesaZP5WHwM0PsjOF/EEVDU/EMrKq2HuSn6gTz75S21C2aaTejD7R6QPiEy1QGYMGRxvAtaxHEWmg6IdF62LqUj7smhnAdxawFj235St9o9DLtGtYKFOUoFtbLa3DtvLT2fdIVwVVqju4T3R/hqdHa4sLbvHthvj7RavZL2xsV8JVNN1IFyUP8yX6pHykZBLPpJ0gTHVKdVMyn3eVqbfoIN9DuN7n4SuSTjfHZCXYsYY+IY0RB5YRViAQiiADWjDCNGgRUAgEcItpwEBnGMYx5jCJIATRMsLki5YCAFYMiSWEE4gBFqLAOsluJGqSa6K2UNJDcGxtuvbiN4lngMa9BxUpHK4uAe/QzQe0gKatJqJQ0QpUBLdWoD18wHE+RkLoXsU4vE00NN2pEnOyg2UWNiT32lPL22zTVMyVc2bU7gN5l7jNlPSpYWqdVrqxW3MW08QZK6VbEfZeKpAVEq1CM1iuls1lDA8TPVdrdJqRw9Wlh6lEYlKOYKQMoNty8LyHPqh8fs8k2a1ntuvpYy7WZ2jVLENcliQbneSTNGVtv0PES5lbFiR6iKViIjFEdFAnWhYDDEEn0tnMfzadg1MmLsxQL285nn5UI6NUPEnLZTTry2fZ68h8JGq4G3Z9JGPl45Mc/EyRIYEXLHPTK6GdaaVJNWjM01pgysS0IREjECYQTiHYRjCAiG4kWpJtRZGqpJoi0Z1N9+JNyeZ5zUdDekFTC4ilaqy0S/8AEX9JFjvHfaQekWwfwVRKTVM9QqWYAWCreyjvPlIuzME9eqKVMAu35Qe68r04/ou2mWPT/pCNoV1daWUp7xcym+dMwyki2hHnKKnqB8ZfdHsCC7NWV1tmS5FgCDZ1N95G6Q9sU6KVjToIyKgAuxuWP81uUjB/0ocleyV0Vr0kxFL39L3qMyrlBsVJYBWHOxmz6aYNaeLcJfKQG158fKec4ZmW7Je6kMCOFuMvtlY16l87FjvuTffvkuPusi+iwWLOEcBJUQOSmSbDUmXOBwNt2p4t5DkIzY+EvqeP0mkwlAXA4ees5fk523xXR1PF8dJcpdkOjgodsLp5S2p0pz0OMx0dG0Zyth5Bq0zNNWob++U+Jp6kWkWLspqtPgZAYWax7x2iXzW3HskHamDIW41sbjz9dhmrx8rg/wBGLycKkv2V5ETLHAzjOsjlUDIgmh2EA8kIA8jVjJFQyJWaOhAekHSM41gz01DKWCuL3KX6qsOzTWW3s3xWGTFUve0qjVi9qbhrIpIO9b6zINhnQAsrKCSBcWuRvtCYasUIZTZl1B5ESHG40WXvZ6D7asaKhpGjWRkU1KdSmhAKubG5HxE88p4hnZS5JNgL8bCG/DrUzvUcrlBckLdmYk6X4fvIWCOokccUtDkz2boB0VwdShWdKr1Vrp7twyhShGa4XdrczF7RoUMPizRw/vCqEo7VDqWHIWlfgOk2Io0hRov7tVqZ7rvYnn2dnGBxWPfEYj3jlQ7suZty30FzyhGLUm30EmmjRgR1vtCYugablGtccRqD2gxtHVh3iTfVlaXuSNNgqeUADsl/haco8Hr69cpo6I0nCe2eh0lSJSLOI0nCDdpIhVjMQot68ZR4inqdJc1zKnFbvLjK5E4qikqixtHO3UIMdWMjO3zMcCrI9FTiFsYK8Li9/b9ZHnaw7gjjZNSY8mR6kK0C8uRAjVDIlYyY4kSsI7EWPtMxlOtUptSqLamDSakP0HfmHO+nygOgfR+pisTSK089JXvVJIChba795mSBuxO8kXvLfo9tFqFanUDOArhmCsQGA3ggaGVU+NItvds03tF6P0tmBRTZ3eu9TRgBTSmLHJ22zC3GZ/oZ0Zq4xh7splVlzhms2W4uQttdLyb026Z1caj03Ce697mpdXroNwseN/OVnQbbC4PE+/dSxVGCqNLseZ5SEOVfsbps1vTXoQcM1SstSklAkFVLHOTbVQPCYtx8xNJ0k6WHH0VFakq1qbkq6E5Sp3ggyhwuDqViFpIznd1Rf4mWRtL3EZVejS4XH++VTaxRQh1ve3GTMOhJ0B01NuAjcD0UrYei1WqQL26g1I7SYTDVGU9Q68udtbeMJy/ltxHjheRKXTNBg6mRSSL2zac7cLwFDG4386hGuPyEAD/KbyVSTOpFjqDfTtB3XkGpsQsHLNnLFSuZ2AABuVspF7jQ/KcW1Z2adaLPZnSB2NqtMIb62a9paYnFWF7zK7P2H7uysxJuDm6w0sBYLc21BN+cvK7f+GF99gZFstjdbRR7T2lXqEik601BsWbdfkNLse6VlUWP/raTsDqLEE8xvlvgsBaz2zWYkqRdTrubiV3abpXV+j1MEm9xuysBYaWFgPVxfjGmqK5xleguGxZbQ6ngRx8ZIZdNO/5GQ8BswIcqnSx1IO/jx1EnMbKfXPWRT3ohJOiqxaC5JIVdACToSTa3eTaRwskrZ1LH9Juo33IGpDcd/wApHDTq+JJuLOb5UVFqu2hHWRnEO7wRM1GYjOsjVacnssFUSKwYPp5sGngxTIu1SszEkHqKFA0HaSb+BlPsbAGvWpUVIBqNlBPOxPlO2vt964Wn/hhE6p35lH5ge2Xvs/22mHxFMGhTdncL71z10B06ulpBclEtdWU/SDo1iMNSL10yKHyC5HXI4qOXGU2CWeoe0jbWFxlSmivU99QrFLFSaThrBrcLjn385gsdhRTrOvC9x4ymWWUVfya/E8aOafGXRyrYc+OvHwntuw6FMUKbUlVVKg2UW3ieKiem+zrH58OaZ302/wBp1HrslHqyk9s63meFjx4k4Lo1eNoB6bJzUiebjqHX9J+hnpgbQTC9IsNkruBxsR4zThfaZwMqqmi8wDAtU5ZyB3dksaWGU6gfWU2E6o13BreO77y8fGhUB85yWqZ3I7WhmIQIp0A8++VuKJ91bTduvIuKxT5fekFgfyqGsFUW63aYzH9IKKU2JW7WCgDUluNucKJukG2HiN63Hjp32ls9Eb7D4TDYKq1XVqeRb3zZhmvysPvNLgNoMoyubkbjzEi0LvYuPeVL6n6evGH2xjANe+RaFW9vpCKKsrQHEFVUjiAR2bha3zlUTLLaNrHUA6C3E8TaVTNOt4cag39nJ8ydyS/QhMbmiFowmaWjKEzQVRohaCZ5EDKFbNYjUXB7CDa3yMlUb6Wvfhbffhbtmg9pGyhRxK1FHVqgk/3C1/jGdCtmLWxFMvXpUQjq38Te9jfKo+UIzXGy2UaZUYE/xad9+fW++99by26SU/4ivbRhb4T0L2k7FSjQNbD0EDPWQ1qgHWC8wOGtvjM3tjAe8wzEDVCG8OMy5XyVm/wXwyqzIzUez7He7xIBOlQZT37x5zKyRgqxRlYb1IYeGsy9HqZQ9SLh9o90X80znTOj10bmCPhNBgMSrorj9ag/ESs6T089En+U3+814n7kePzRpNfRX7KUVKBHHd8I/EsCqFr5N7AXJOnZw+0rdh4nI9j+VpdUDe6j+Y/PXzmPyIcMjXwbvFyc4IhU9tU6mgKgi1xcAi1tLXlTXpUmBZatNBl1Be36tTbuHzltt3ZFKqB7xFNtAWH1O8SDR2OFUBazKAcwAZGsd1hnB0kVVGjh+yvrbYoUr2ddCTYflIPZw/4nYPaj1yCiEoSMrtca7rKLdYA8Y3E7HopUzmzsTcs1t+8m3O+svdlUibHlqfDhFKqFw32Q9r4frKnM2+l/ODxAy2ENjHviFvuUX9fGVW0sRdtDIIoyPYLE1MzHst872+h+BkRpW47F+4xXWvlalTzDiLhmB7wCD4mWzpcAjUEXBG4jmJ2vHkuCRx835tkdo0x7CMlrKkDeAqGHYyPWErZI2HtNwOfDhhvQ5vDjPM0bceRBHgQRPb9r0wwQNqDoe4zyTpJsVsLWNP8AQesh/p5eEqwzSVM2ZMTlXEkY/btbFYnM7MA5RTTVzlyjhbdPRNj0Q61FO4gj6zyRagQg8QQbDfpLwdN66giiiU7/AKm/iP4XsAfAytyTeui2cPRS37vkgYzDGm7KdcrEQS1gu8iQsVXeqxeo7Ox1LMdTBinKfTXydB/xhrcY7N9sX2g08PhlpmnUq1FuAAVRLcLubkeCmVW1/aBi6wKqKdFTpZBnb/W/2mZC29fOMK38JZFUcrLllkk2/kUYupnWoXZnUhlLMTqPI8p61sLagqCnUXc2XTlfeD3GeROs9d6M7Mz7Kw9ZBdk96G/qUVX17Sv0JkM0OSslgnxdGoxCA677dm/wlVidn5/ynfbeLbtRrfcN/jHYXaumV/jy7b+Ec+K1Guhvpp2Hf4zM4v4OjDJGtkM7PQb75vhbXny1j9qVRRpNbfcC246/Yi3jBYvaqUzmYqb8Lgkkdg4GZ7aO0Wq2vfKu6+88j2fv2Q4fZCeVdRGV8ZYMeLb/ALSPs3De9cBjZdWc8kH5j2cvHsi4DAVMTUCUlzNv5Ko/mc8Fk/pwEwGF9whzVaxKs+4tYDOexVU5QP6xLMcDLkyUeebWx/v69Wta3vHLAbrLoFH+kD4RMDtOpRPVPV4ob5T9j2iQwIuX1aaVaMnZq8FtWnV0HVY/oa2vc25pMZZh8uktMFth6ejddRwJ6w7m+8uWX7K3D6LwiBrCFw2Mp1R1G1/lOjDw+0ZXWSuyPRuNlbXGJor/ADBgGF9xgvaIlP8ABl3/ADhgEtvzHh3AAnwmS6I4gpiUHBjY+XnJntRxl3o0gdER6hH9TkKv+1T8TMWN8kdzzYehP2sxIEfliqvyiy45IgE4ncey8dEG7w84AJeKR6P3jGGU34XN+ztj7+t4jAY49fvPoX2Y0R/2ZhrbmRm8WdiRPntR1p9EezKlk2fh1/oJ+Jv5xMaIHSHYXuuuv/TP+w8j2dsy2KoW0NvhPTOkXSLC4RSMRUW5FvdjrMQRaxQX014j6zyPa3S2hUf+FhHCA2U/iRTYjtQ0nC91zIejKW4ovXkRWpEgYHlYdoAHzlvsjoZUr2Zv4dP+cjUj+lePedO+bDoZVweIoirh1BYWDrUs1Sk3IjcONmAsbaTSO0isdPYpZU+ijo7PpYOkVpLa9r8WY8Cx4zwLpxtX8TinIN0S9NCNxsesw72v4AT2H2nbY/D4VmBs7/w0/uYHUc7LmPgJ4EV3DSw3ayaRS2By+rRQvq0f63xR61MkICu4d3nHFfrETcO7zjj5+UBAiPvJlDa1RdG647d/+r7yIR9Ixx5QugNLsmvkq025OPnpGdLsYK2KqspuuZUU8woAJ+N5ErKVBB0N7doPGRSPy9/kZThXZ2f4vNOUV80O9ffyixR68vOd69d8vOOdGoNPDzin169bonDw84AOf7/SNA9eEVvMzv2+kABsbBjyBM+j+jucYSklI2bIAW35LaX79NPjrPnfZ9D3lSnT/nqU0/1uq+c+m9kUQgrKt8oqm1zc2sP2kWNHmXTjoa/4rCCgReqtcVKlQsQAhpNmY6lmJc9pN4f/ALlYPDJ/GNSs29qj1PcUx2KqHTuLEy49o3SlMPXwtFbe8LEsStxTV1yq+u8/mNrHTvAOcwHR6pisaz4xs9rurZ/eKUuMoptuAIKnS1wZpxpuO5V/sqn30Wew8EadQV9n0kH6WbM5R040yxN2HG/A6z0ZMRnF7FeYO9TyjcFhlRQFAFhYW0FuUj7d2kuFo1K7bqSF/wC4jcp7zYeMzydlqPHvbFtb3uMWgPy4dLEX31amVm8QoQeJmBb0ftC16zOzO5u7szsx4sxLMfEkwcBDG8fgIoPq8aw7B3mIwPrTwgIGh08POLm1+cUm3r1pGgeZgA0+Ua/nHn7RjRAbr2k4Jab0XXQ1RULDh1Mgv3nN8pkWN8vj9JsvadUvVwy8BRc+LOPJZi0PDkR8CDFBaLcs3KVsMvrxnH15Rbeu/fOJ9fT5SwrE9fbz+MTh4H6xfXrwtEP3+sAF+/lGn7Rx3+Mbfy+sQi26GUc+Owa//JpH/QQ//wCZ9G4Bgq1SxsAxYnkMoJPwE+f/AGb0r7Rwv9Lu3gKNTztPRvatt04fCGhTNqmJYi/8tNAuc+LFFt3wUXKSSHaStmR9qOEH4zDVzfNXpBiOClCc3jlNMeEJ7MNu/wAU4aobasaRJ3g3LU+8HrD/ADDlNNj9irtDC03UBawVmosSbBiAHpP2ErlvwsDznkKE0awZgVanVUkH8ytTcXU8iCusvUbXF9orvaa+T6jwn5FPYJ5d7bNs2WlhV/Wfe1P7UIFNfF7t/kE9KwpK0/E5fjYT516YbW/FYytVBuubJTP/ALadUNfkbEjvmYtKU9sS8UxsZE4Rp9eu2OZr/byg9/cPmecLAReZ/wCByiEfSO+xiMPKADD5xh+8IfOCaID0H2lUCRhq1tLVKRPI9V1+Iz/CYq2o+c0/SzpH+IWnRp/9MWdzxZ7aKOxbnxMzDLu7x8zHDosyakw3r7xfXlE9fGJ68vvJFZw9evhOt5zh69fCdADvuIw+vjHftGt94gNd7Kh/5jT7KVU+IsB/9pee11DUbD1F1VGenpqOuFIPxpsO+UHs+xow9XEYg/4OFqP45ky/7rTQ9BbY7Zpouf4iMaZZjezX97Rc9l7i/wDS0swy45FJimri0XvQ3EZKYRzZWtYk6K3A9gO49w5Si9rPRwtTfF0166rlrrbUgWC1f7l/K3ZY8DLTZ5OTK65SOqVO8HcQfGXtCv72kyNqwXKwOuZD1bm+/fY+HObPMx79SJThlriyX7RNq/hcHWYGzZcif3P1VPhcnwnjnQDo9TxmIZapPuaNL3jqpszAEKiZuAJOp4ATT+2zauatSoDULmrP2sxKU79y+8P+eYzop0hfA1veooqKVNOpTY5RUQkErmAOUiwINjrwnNfWjT/c9E6UdDsLVpVhQw60KtGi1ZXp5lRwozMlVGJvcA2bfoZ5BebzpJ7QhWovRw2HaiKihKlSrVFR8tgGVABZbgAFibkAC0wTN8OXrnIwTS2Obi3oa2unx7v3in7xVHPff167INzJkDr/AEinzjR9op+8AGH7wbwh8oCs3CICdb168YtTd2i0daIx0PL/AJkkNhCfvOPr18YxDoO4fT94vr164xiHD169bp14vr143jTADvtEb7/SL9zEgBOw1TLhcYR+oYamT2NUdz4EU7eMtvZvthcLXOchaNUBKhO5SDdKh7FJIJ5MYboFhKddqlGp+Wo1nFtcq0mCuB2M5t2ynbZb0Kj0agGdGyNxBtxHYQQR2MJdgipWmQm6po9r2zhLAvazLo446aBvI+HOUmHrOatEL1c1WmpN9ylhmHb1b/OS+g+2vxFD3b9apRCowP66R6qN8Loe5T+oSo6a1ThKTFTqTlptxOdHAPeBfxBmnHkqEoT7RVKNtSR530m2r+KxVat+lnITspr1U+IAPjKz14RAOHrsE714znGgX1+0GdT2D5nj8IrNy3nd5mcBb5QA5j9TI7H6QlRvOBEACr5xT5GcvnGsdPCAA6jSPntrz+k6s1zFSnEBaMOe7lAOC3dukhlv68YltOX7yQDaJsO6OVtfXCBpG5Pf8vV4TlAAg9eEQn13zr6euGsYx9fSABL+UT184hM7n4wAu+gWM91jVb9PWVx/Q28940P+Wbn2jbHJyYlBcralVtrdT/0qg56kqf7k7ZhOh2HPvbkb0LDtDHQ9xnrew6y1qJpOMwC5HX+am2gtytqOyymb/T4445F/kzqXKTizzXY21Hw1VayDNl3pfR0P5qd+FxuPMAy89re0keng0pnMrB8Qr21KMFRBv49ckc175SbZ2a2FrNRc5sv5X3Z0P5XtwJG8cCGHCZvG1cz7zYdUa8t9uWt/jIeTTSkvkli7aAev3iH194sFUa5C89T/AG8vGYmXHIb9bsIHdFZvKKRp8PrB1D9YABqN5xQvlBkiFB+sAFNTzgme4MUmAqtpEB1IXN4Zo2mlh64Tn+MALQmMYxA3l5zr+u+TAAjdbw84YSC1Ul83C9vDdJiG59c4kAQ+vrGExzH13xgHrugA5Dp65RahsD4/SdT1HjGYg9X4Q+APQOieBvRzj/CpU925kYXPwNj4tNJsvEe7fNa9tGAO8HeL89PiBM57GtoBlr0WtmADoD+pNQ6W42LA/wCc8ppK+E907KNRvUneVP5fG2neDOn4k1KDxy/5GfLGnyQTp7s1auGNYEZ6CM6vuD0zYsh+TDkQRxM8ZM9J6bbWyYI0DvquoUj+RTnqKRxGi/6jznm1/vMWaLg+Hwi6LUtiMwAJO7fA0Lm7HefpeNxLXIXxPfy9c4cDTwMoJHE+vGArecO/3kWoYMARhk8/KRzvh1MSAa5+kjbzD1Dp4QVEXMGBJPZ2QRW++F9fWDqNaMZMWoOAN/8AkxmIq2Fha5+QnToNiREeoALCTqBvY9n1nToIY9z9/KIgnTpIQ6nx74DGXsANTFnQYFn0Rxb0GWtTsWR7hTuYbip7GBI8bz2+sqV6S1KRuCuemeJQi5U9vmp5zp02fjGEl2Vd8keU9PMUHroo3Inzc3+irMtXqZRfjw7/ANp06UeQ7yMlj/FAcMnHs85IP3+k6dKETGt5+Ui1Yk6DAEN8Mv3nTogB1TEwo3nwnToAFaRmF506Az//2Q==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AutoShape 8" descr="data:image/jpeg;base64,/9j/4AAQSkZJRgABAQAAAQABAAD/2wCEAAkGBxQSEhQUEhQUFRQXFBcWFxQUFBQVFBcXGBcWGBgVFhQYHCggGBolHBgVITEiJSkrLi4uFx8zODMsNygtLisBCgoKDg0OGhAQGiwlHCQsLCwsLCwsLCwsLCwsLCwsLCwsLCwsLCwsLCwsLCwsLCwsLCwsNyssLCwsLCwsLCwsLP/AABEIAQgAsAMBIgACEQEDEQH/xAAcAAABBQEBAQAAAAAAAAAAAAADAQIEBQYABwj/xABDEAACAQIDBAcGBAQFAQkAAAABAgADEQQSIQUxQVEGImFxgcHwBxORobHRFDJC4SNSYnJDgpKi8TMVFiQlNGNkssL/xAAaAQACAwEBAAAAAAAAAAAAAAAAAQIDBAUG/8QAKREAAgICAgEEAgAHAAAAAAAAAAECEQMhEjEEEyJBUTJhBSNCcYGx8P/aAAwDAQACEQMRAD8Apvai1N1pjD1KWSjUcVaSWDCq1uuQN/EeMoOi3R5sa1ZFuCKV1Yg5A19xPCZxTc3O8kknibm5+p+M23s86RnC1aiM5FF6bEpwLj8tuR1M1SjxiRTuVmXwW1K1OmcOtQqgqFjkJUswNrlhrwvLA7RqVqueq2dyApY2uQN1+cmdKejS4cmsKiIjWy0t7luIlKhsbyWOmrFL6LoQyQK8DD0xJsrCLG1DHxjRIGBJj0jSI9BGRQ+JaPtGmRJDRHxoj4wGlYx1ho1oARmEG0M4gyJIQFhBsJIIjCsQiI6yPVWTKiyNUWOiNkzpP0XOACCpUDVKjMVRRupg2DMeZ0lZhsI1TNkUtlUubcAN5lx0t6V/jyA1JQUZvd1QesaZP5WHwM0PsjOF/EEVDU/EMrKq2HuSn6gTz75S21C2aaTejD7R6QPiEy1QGYMGRxvAtaxHEWmg6IdF62LqUj7smhnAdxawFj235St9o9DLtGtYKFOUoFtbLa3DtvLT2fdIVwVVqju4T3R/hqdHa4sLbvHthvj7RavZL2xsV8JVNN1IFyUP8yX6pHykZBLPpJ0gTHVKdVMyn3eVqbfoIN9DuN7n4SuSTjfHZCXYsYY+IY0RB5YRViAQiiADWjDCNGgRUAgEcItpwEBnGMYx5jCJIATRMsLki5YCAFYMiSWEE4gBFqLAOsluJGqSa6K2UNJDcGxtuvbiN4lngMa9BxUpHK4uAe/QzQe0gKatJqJQ0QpUBLdWoD18wHE+RkLoXsU4vE00NN2pEnOyg2UWNiT32lPL22zTVMyVc2bU7gN5l7jNlPSpYWqdVrqxW3MW08QZK6VbEfZeKpAVEq1CM1iuls1lDA8TPVdrdJqRw9Wlh6lEYlKOYKQMoNty8LyHPqh8fs8k2a1ntuvpYy7WZ2jVLENcliQbneSTNGVtv0PES5lbFiR6iKViIjFEdFAnWhYDDEEn0tnMfzadg1MmLsxQL285nn5UI6NUPEnLZTTry2fZ68h8JGq4G3Z9JGPl45Mc/EyRIYEXLHPTK6GdaaVJNWjM01pgysS0IREjECYQTiHYRjCAiG4kWpJtRZGqpJoi0Z1N9+JNyeZ5zUdDekFTC4ilaqy0S/8AEX9JFjvHfaQekWwfwVRKTVM9QqWYAWCreyjvPlIuzME9eqKVMAu35Qe68r04/ou2mWPT/pCNoV1daWUp7xcym+dMwyki2hHnKKnqB8ZfdHsCC7NWV1tmS5FgCDZ1N95G6Q9sU6KVjToIyKgAuxuWP81uUjB/0ocleyV0Vr0kxFL39L3qMyrlBsVJYBWHOxmz6aYNaeLcJfKQG158fKec4ZmW7Je6kMCOFuMvtlY16l87FjvuTffvkuPusi+iwWLOEcBJUQOSmSbDUmXOBwNt2p4t5DkIzY+EvqeP0mkwlAXA4ees5fk523xXR1PF8dJcpdkOjgodsLp5S2p0pz0OMx0dG0Zyth5Bq0zNNWob++U+Jp6kWkWLspqtPgZAYWax7x2iXzW3HskHamDIW41sbjz9dhmrx8rg/wBGLycKkv2V5ETLHAzjOsjlUDIgmh2EA8kIA8jVjJFQyJWaOhAekHSM41gz01DKWCuL3KX6qsOzTWW3s3xWGTFUve0qjVi9qbhrIpIO9b6zINhnQAsrKCSBcWuRvtCYasUIZTZl1B5ESHG40WXvZ6D7asaKhpGjWRkU1KdSmhAKubG5HxE88p4hnZS5JNgL8bCG/DrUzvUcrlBckLdmYk6X4fvIWCOokccUtDkz2boB0VwdShWdKr1Vrp7twyhShGa4XdrczF7RoUMPizRw/vCqEo7VDqWHIWlfgOk2Io0hRov7tVqZ7rvYnn2dnGBxWPfEYj3jlQ7suZty30FzyhGLUm30EmmjRgR1vtCYugablGtccRqD2gxtHVh3iTfVlaXuSNNgqeUADsl/haco8Hr69cpo6I0nCe2eh0lSJSLOI0nCDdpIhVjMQot68ZR4inqdJc1zKnFbvLjK5E4qikqixtHO3UIMdWMjO3zMcCrI9FTiFsYK8Li9/b9ZHnaw7gjjZNSY8mR6kK0C8uRAjVDIlYyY4kSsI7EWPtMxlOtUptSqLamDSakP0HfmHO+nygOgfR+pisTSK089JXvVJIChba795mSBuxO8kXvLfo9tFqFanUDOArhmCsQGA3ggaGVU+NItvds03tF6P0tmBRTZ3eu9TRgBTSmLHJ22zC3GZ/oZ0Zq4xh7splVlzhms2W4uQttdLyb026Z1caj03Ce697mpdXroNwseN/OVnQbbC4PE+/dSxVGCqNLseZ5SEOVfsbps1vTXoQcM1SstSklAkFVLHOTbVQPCYtx8xNJ0k6WHH0VFakq1qbkq6E5Sp3ggyhwuDqViFpIznd1Rf4mWRtL3EZVejS4XH++VTaxRQh1ve3GTMOhJ0B01NuAjcD0UrYei1WqQL26g1I7SYTDVGU9Q68udtbeMJy/ltxHjheRKXTNBg6mRSSL2zac7cLwFDG4386hGuPyEAD/KbyVSTOpFjqDfTtB3XkGpsQsHLNnLFSuZ2AABuVspF7jQ/KcW1Z2adaLPZnSB2NqtMIb62a9paYnFWF7zK7P2H7uysxJuDm6w0sBYLc21BN+cvK7f+GF99gZFstjdbRR7T2lXqEik601BsWbdfkNLse6VlUWP/raTsDqLEE8xvlvgsBaz2zWYkqRdTrubiV3abpXV+j1MEm9xuysBYaWFgPVxfjGmqK5xleguGxZbQ6ngRx8ZIZdNO/5GQ8BswIcqnSx1IO/jx1EnMbKfXPWRT3ohJOiqxaC5JIVdACToSTa3eTaRwskrZ1LH9Juo33IGpDcd/wApHDTq+JJuLOb5UVFqu2hHWRnEO7wRM1GYjOsjVacnssFUSKwYPp5sGngxTIu1SszEkHqKFA0HaSb+BlPsbAGvWpUVIBqNlBPOxPlO2vt964Wn/hhE6p35lH5ge2Xvs/22mHxFMGhTdncL71z10B06ulpBclEtdWU/SDo1iMNSL10yKHyC5HXI4qOXGU2CWeoe0jbWFxlSmivU99QrFLFSaThrBrcLjn385gsdhRTrOvC9x4ymWWUVfya/E8aOafGXRyrYc+OvHwntuw6FMUKbUlVVKg2UW3ieKiem+zrH58OaZ302/wBp1HrslHqyk9s63meFjx4k4Lo1eNoB6bJzUiebjqHX9J+hnpgbQTC9IsNkruBxsR4zThfaZwMqqmi8wDAtU5ZyB3dksaWGU6gfWU2E6o13BreO77y8fGhUB85yWqZ3I7WhmIQIp0A8++VuKJ91bTduvIuKxT5fekFgfyqGsFUW63aYzH9IKKU2JW7WCgDUluNucKJukG2HiN63Hjp32ls9Eb7D4TDYKq1XVqeRb3zZhmvysPvNLgNoMoyubkbjzEi0LvYuPeVL6n6evGH2xjANe+RaFW9vpCKKsrQHEFVUjiAR2bha3zlUTLLaNrHUA6C3E8TaVTNOt4cag39nJ8ydyS/QhMbmiFowmaWjKEzQVRohaCZ5EDKFbNYjUXB7CDa3yMlUb6Wvfhbffhbtmg9pGyhRxK1FHVqgk/3C1/jGdCtmLWxFMvXpUQjq38Te9jfKo+UIzXGy2UaZUYE/xad9+fW++99by26SU/4ivbRhb4T0L2k7FSjQNbD0EDPWQ1qgHWC8wOGtvjM3tjAe8wzEDVCG8OMy5XyVm/wXwyqzIzUez7He7xIBOlQZT37x5zKyRgqxRlYb1IYeGsy9HqZQ9SLh9o90X80znTOj10bmCPhNBgMSrorj9ag/ESs6T089En+U3+814n7kePzRpNfRX7KUVKBHHd8I/EsCqFr5N7AXJOnZw+0rdh4nI9j+VpdUDe6j+Y/PXzmPyIcMjXwbvFyc4IhU9tU6mgKgi1xcAi1tLXlTXpUmBZatNBl1Be36tTbuHzltt3ZFKqB7xFNtAWH1O8SDR2OFUBazKAcwAZGsd1hnB0kVVGjh+yvrbYoUr2ddCTYflIPZw/4nYPaj1yCiEoSMrtca7rKLdYA8Y3E7HopUzmzsTcs1t+8m3O+svdlUibHlqfDhFKqFw32Q9r4frKnM2+l/ODxAy2ENjHviFvuUX9fGVW0sRdtDIIoyPYLE1MzHst872+h+BkRpW47F+4xXWvlalTzDiLhmB7wCD4mWzpcAjUEXBG4jmJ2vHkuCRx835tkdo0x7CMlrKkDeAqGHYyPWErZI2HtNwOfDhhvQ5vDjPM0bceRBHgQRPb9r0wwQNqDoe4zyTpJsVsLWNP8AQesh/p5eEqwzSVM2ZMTlXEkY/btbFYnM7MA5RTTVzlyjhbdPRNj0Q61FO4gj6zyRagQg8QQbDfpLwdN66giiiU7/AKm/iP4XsAfAytyTeui2cPRS37vkgYzDGm7KdcrEQS1gu8iQsVXeqxeo7Ox1LMdTBinKfTXydB/xhrcY7N9sX2g08PhlpmnUq1FuAAVRLcLubkeCmVW1/aBi6wKqKdFTpZBnb/W/2mZC29fOMK38JZFUcrLllkk2/kUYupnWoXZnUhlLMTqPI8p61sLagqCnUXc2XTlfeD3GeROs9d6M7Mz7Kw9ZBdk96G/qUVX17Sv0JkM0OSslgnxdGoxCA677dm/wlVidn5/ynfbeLbtRrfcN/jHYXaumV/jy7b+Ec+K1Guhvpp2Hf4zM4v4OjDJGtkM7PQb75vhbXny1j9qVRRpNbfcC246/Yi3jBYvaqUzmYqb8Lgkkdg4GZ7aO0Wq2vfKu6+88j2fv2Q4fZCeVdRGV8ZYMeLb/ALSPs3De9cBjZdWc8kH5j2cvHsi4DAVMTUCUlzNv5Ko/mc8Fk/pwEwGF9whzVaxKs+4tYDOexVU5QP6xLMcDLkyUeebWx/v69Wta3vHLAbrLoFH+kD4RMDtOpRPVPV4ob5T9j2iQwIuX1aaVaMnZq8FtWnV0HVY/oa2vc25pMZZh8uktMFth6ejddRwJ6w7m+8uWX7K3D6LwiBrCFw2Mp1R1G1/lOjDw+0ZXWSuyPRuNlbXGJor/ADBgGF9xgvaIlP8ABl3/ADhgEtvzHh3AAnwmS6I4gpiUHBjY+XnJntRxl3o0gdER6hH9TkKv+1T8TMWN8kdzzYehP2sxIEfliqvyiy45IgE4ncey8dEG7w84AJeKR6P3jGGU34XN+ztj7+t4jAY49fvPoX2Y0R/2ZhrbmRm8WdiRPntR1p9EezKlk2fh1/oJ+Jv5xMaIHSHYXuuuv/TP+w8j2dsy2KoW0NvhPTOkXSLC4RSMRUW5FvdjrMQRaxQX014j6zyPa3S2hUf+FhHCA2U/iRTYjtQ0nC91zIejKW4ovXkRWpEgYHlYdoAHzlvsjoZUr2Zv4dP+cjUj+lePedO+bDoZVweIoirh1BYWDrUs1Sk3IjcONmAsbaTSO0isdPYpZU+ijo7PpYOkVpLa9r8WY8Cx4zwLpxtX8TinIN0S9NCNxsesw72v4AT2H2nbY/D4VmBs7/w0/uYHUc7LmPgJ4EV3DSw3ayaRS2By+rRQvq0f63xR61MkICu4d3nHFfrETcO7zjj5+UBAiPvJlDa1RdG647d/+r7yIR9Ixx5QugNLsmvkq025OPnpGdLsYK2KqspuuZUU8woAJ+N5ErKVBB0N7doPGRSPy9/kZThXZ2f4vNOUV80O9ffyixR68vOd69d8vOOdGoNPDzin169bonDw84AOf7/SNA9eEVvMzv2+kABsbBjyBM+j+jucYSklI2bIAW35LaX79NPjrPnfZ9D3lSnT/nqU0/1uq+c+m9kUQgrKt8oqm1zc2sP2kWNHmXTjoa/4rCCgReqtcVKlQsQAhpNmY6lmJc9pN4f/ALlYPDJ/GNSs29qj1PcUx2KqHTuLEy49o3SlMPXwtFbe8LEsStxTV1yq+u8/mNrHTvAOcwHR6pisaz4xs9rurZ/eKUuMoptuAIKnS1wZpxpuO5V/sqn30Wew8EadQV9n0kH6WbM5R040yxN2HG/A6z0ZMRnF7FeYO9TyjcFhlRQFAFhYW0FuUj7d2kuFo1K7bqSF/wC4jcp7zYeMzydlqPHvbFtb3uMWgPy4dLEX31amVm8QoQeJmBb0ftC16zOzO5u7szsx4sxLMfEkwcBDG8fgIoPq8aw7B3mIwPrTwgIGh08POLm1+cUm3r1pGgeZgA0+Ua/nHn7RjRAbr2k4Jab0XXQ1RULDh1Mgv3nN8pkWN8vj9JsvadUvVwy8BRc+LOPJZi0PDkR8CDFBaLcs3KVsMvrxnH15Rbeu/fOJ9fT5SwrE9fbz+MTh4H6xfXrwtEP3+sAF+/lGn7Rx3+Mbfy+sQi26GUc+Owa//JpH/QQ//wCZ9G4Bgq1SxsAxYnkMoJPwE+f/AGb0r7Rwv9Lu3gKNTztPRvatt04fCGhTNqmJYi/8tNAuc+LFFt3wUXKSSHaStmR9qOEH4zDVzfNXpBiOClCc3jlNMeEJ7MNu/wAU4aobasaRJ3g3LU+8HrD/ADDlNNj9irtDC03UBawVmosSbBiAHpP2ErlvwsDznkKE0awZgVanVUkH8ytTcXU8iCusvUbXF9orvaa+T6jwn5FPYJ5d7bNs2WlhV/Wfe1P7UIFNfF7t/kE9KwpK0/E5fjYT516YbW/FYytVBuubJTP/ALadUNfkbEjvmYtKU9sS8UxsZE4Rp9eu2OZr/byg9/cPmecLAReZ/wCByiEfSO+xiMPKADD5xh+8IfOCaID0H2lUCRhq1tLVKRPI9V1+Iz/CYq2o+c0/SzpH+IWnRp/9MWdzxZ7aKOxbnxMzDLu7x8zHDosyakw3r7xfXlE9fGJ68vvJFZw9evhOt5zh69fCdADvuIw+vjHftGt94gNd7Kh/5jT7KVU+IsB/9pee11DUbD1F1VGenpqOuFIPxpsO+UHs+xow9XEYg/4OFqP45ky/7rTQ9BbY7Zpouf4iMaZZjezX97Rc9l7i/wDS0swy45FJimri0XvQ3EZKYRzZWtYk6K3A9gO49w5Si9rPRwtTfF0166rlrrbUgWC1f7l/K3ZY8DLTZ5OTK65SOqVO8HcQfGXtCv72kyNqwXKwOuZD1bm+/fY+HObPMx79SJThlriyX7RNq/hcHWYGzZcif3P1VPhcnwnjnQDo9TxmIZapPuaNL3jqpszAEKiZuAJOp4ATT+2zauatSoDULmrP2sxKU79y+8P+eYzop0hfA1veooqKVNOpTY5RUQkErmAOUiwINjrwnNfWjT/c9E6UdDsLVpVhQw60KtGi1ZXp5lRwozMlVGJvcA2bfoZ5BebzpJ7QhWovRw2HaiKihKlSrVFR8tgGVABZbgAFibkAC0wTN8OXrnIwTS2Obi3oa2unx7v3in7xVHPff167INzJkDr/AEinzjR9op+8AGH7wbwh8oCs3CICdb168YtTd2i0daIx0PL/AJkkNhCfvOPr18YxDoO4fT94vr164xiHD169bp14vr143jTADvtEb7/SL9zEgBOw1TLhcYR+oYamT2NUdz4EU7eMtvZvthcLXOchaNUBKhO5SDdKh7FJIJ5MYboFhKddqlGp+Wo1nFtcq0mCuB2M5t2ynbZb0Kj0agGdGyNxBtxHYQQR2MJdgipWmQm6po9r2zhLAvazLo446aBvI+HOUmHrOatEL1c1WmpN9ylhmHb1b/OS+g+2vxFD3b9apRCowP66R6qN8Loe5T+oSo6a1ThKTFTqTlptxOdHAPeBfxBmnHkqEoT7RVKNtSR530m2r+KxVat+lnITspr1U+IAPjKz14RAOHrsE714znGgX1+0GdT2D5nj8IrNy3nd5mcBb5QA5j9TI7H6QlRvOBEACr5xT5GcvnGsdPCAA6jSPntrz+k6s1zFSnEBaMOe7lAOC3dukhlv68YltOX7yQDaJsO6OVtfXCBpG5Pf8vV4TlAAg9eEQn13zr6euGsYx9fSABL+UT184hM7n4wAu+gWM91jVb9PWVx/Q28940P+Wbn2jbHJyYlBcralVtrdT/0qg56kqf7k7ZhOh2HPvbkb0LDtDHQ9xnrew6y1qJpOMwC5HX+am2gtytqOyymb/T4445F/kzqXKTizzXY21Hw1VayDNl3pfR0P5qd+FxuPMAy89re0keng0pnMrB8Qr21KMFRBv49ckc175SbZ2a2FrNRc5sv5X3Z0P5XtwJG8cCGHCZvG1cz7zYdUa8t9uWt/jIeTTSkvkli7aAev3iH194sFUa5C89T/AG8vGYmXHIb9bsIHdFZvKKRp8PrB1D9YABqN5xQvlBkiFB+sAFNTzgme4MUmAqtpEB1IXN4Zo2mlh64Tn+MALQmMYxA3l5zr+u+TAAjdbw84YSC1Ul83C9vDdJiG59c4kAQ+vrGExzH13xgHrugA5Dp65RahsD4/SdT1HjGYg9X4Q+APQOieBvRzj/CpU925kYXPwNj4tNJsvEe7fNa9tGAO8HeL89PiBM57GtoBlr0WtmADoD+pNQ6W42LA/wCc8ppK+E907KNRvUneVP5fG2neDOn4k1KDxy/5GfLGnyQTp7s1auGNYEZ6CM6vuD0zYsh+TDkQRxM8ZM9J6bbWyYI0DvquoUj+RTnqKRxGi/6jznm1/vMWaLg+Hwi6LUtiMwAJO7fA0Lm7HefpeNxLXIXxPfy9c4cDTwMoJHE+vGArecO/3kWoYMARhk8/KRzvh1MSAa5+kjbzD1Dp4QVEXMGBJPZ2QRW++F9fWDqNaMZMWoOAN/8AkxmIq2Fha5+QnToNiREeoALCTqBvY9n1nToIY9z9/KIgnTpIQ6nx74DGXsANTFnQYFn0Rxb0GWtTsWR7hTuYbip7GBI8bz2+sqV6S1KRuCuemeJQi5U9vmp5zp02fjGEl2Vd8keU9PMUHroo3Inzc3+irMtXqZRfjw7/ANp06UeQ7yMlj/FAcMnHs85IP3+k6dKETGt5+Ui1Yk6DAEN8Mv3nTogB1TEwo3nwnToAFaRmF506Az//2Q=="/>
          <p:cNvSpPr>
            <a:spLocks noChangeAspect="1" noChangeArrowheads="1"/>
          </p:cNvSpPr>
          <p:nvPr/>
        </p:nvSpPr>
        <p:spPr bwMode="auto">
          <a:xfrm>
            <a:off x="18923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218" name="Picture 2" descr="http://upload.wikimedia.org/wikipedia/commons/f/f7/Alan_Lowenthal_113th_Congress_Portrait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1219201"/>
            <a:ext cx="1793395" cy="269446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pload.wikimedia.org/wikipedia/commons/0/01/113th_Congress_Official_Photo_of_Rep._Tim_Murph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230660"/>
            <a:ext cx="1802340" cy="269446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95800" y="391346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Rep. Tim Murphy, PhD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(R-PA)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Current U.S. Navy Psychologist  Child Psychologist </a:t>
            </a:r>
          </a:p>
        </p:txBody>
      </p:sp>
      <p:pic>
        <p:nvPicPr>
          <p:cNvPr id="9222" name="Picture 6" descr="http://upload.wikimedia.org/wikipedia/commons/thumb/c/c2/Judy_Chu%2C_official_photo.jpg/640px-Judy_Chu%2C_official_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1" y="1243153"/>
            <a:ext cx="1837567" cy="2696533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43800" y="391346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Rep. Judy Chu, PhD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(D-CA)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Former Psychology Professor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Former MFP Fellow </a:t>
            </a:r>
          </a:p>
        </p:txBody>
      </p:sp>
      <p:pic>
        <p:nvPicPr>
          <p:cNvPr id="9226" name="Picture 10" descr="http://upload.wikimedia.org/wikipedia/commons/1/1e/Ted_Strickl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96" y="4827655"/>
            <a:ext cx="989820" cy="120806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897823" y="5088767"/>
            <a:ext cx="3195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Former  Governor / Former U.S. Rep. Ted Strickland, PhD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(D-OH)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Counseling  Psychologist </a:t>
            </a:r>
          </a:p>
        </p:txBody>
      </p:sp>
      <p:pic>
        <p:nvPicPr>
          <p:cNvPr id="9228" name="Picture 12" descr="Brian Baird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-1"/>
          <a:stretch/>
        </p:blipFill>
        <p:spPr bwMode="auto">
          <a:xfrm>
            <a:off x="6579380" y="4829313"/>
            <a:ext cx="989820" cy="120640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934200" y="5065332"/>
            <a:ext cx="3195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Former U.S. Rep.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Brian Baird, PhD 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(D-WA)</a:t>
            </a:r>
          </a:p>
          <a:p>
            <a:pPr lvl="1" algn="ctr"/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Clinical Psychologist </a:t>
            </a:r>
          </a:p>
        </p:txBody>
      </p:sp>
    </p:spTree>
    <p:extLst>
      <p:ext uri="{BB962C8B-B14F-4D97-AF65-F5344CB8AC3E}">
        <p14:creationId xmlns:p14="http://schemas.microsoft.com/office/powerpoint/2010/main" val="42213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99AD7B-99D4-4755-8966-F7BA042690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5FC41A-4CFA-4FCE-9989-C2202BB11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2303E-06F8-47F2-AF54-DB6F7638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n-US" sz="4000" b="1" dirty="0"/>
              <a:t>Final Thoughts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A9EEAF8-44B6-4B2B-93C5-0E82A92E86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293647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2025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0F9D6-27E6-4EA5-AE7F-AC9D5670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826BFD9-1F16-4DC6-877B-78B75F646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50" y="2824956"/>
            <a:ext cx="58293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67EE1BF-D01D-4281-8DFD-D8B2EDCBC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136067"/>
            <a:ext cx="7188199" cy="4582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C472EC-CC16-4D24-A131-D117373B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5804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xmlns="" id="{2BE2D1B8-0887-4D2B-8C42-999040132B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A085277-BAF7-40CC-A608-B030CA969F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4009F90-86BF-44AE-B0EB-D68140E0E0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4254369-4B26-4D6A-A4CD-BE3438297C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6EB66-241A-4E8D-AC9F-5BEDA788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66" y="2190330"/>
            <a:ext cx="3483526" cy="113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1DC3EE-EE38-4EB3-BC2F-FE8358D61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338" y="1044005"/>
            <a:ext cx="2804299" cy="180877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AD32090-AFB7-4EEE-B027-A0C46B7A8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5181" y="628649"/>
            <a:ext cx="2025803" cy="2639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BED117-3F5C-4655-9079-1B111D3C3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3693144"/>
            <a:ext cx="3483526" cy="2238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155D8F-7CC8-4C15-B5A2-767D7F71B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360" y="361629"/>
            <a:ext cx="1643367" cy="1643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C520A-80A2-4590-8D50-F298746C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Experiences that propelled me on my journey</a:t>
            </a:r>
          </a:p>
        </p:txBody>
      </p:sp>
    </p:spTree>
    <p:extLst>
      <p:ext uri="{BB962C8B-B14F-4D97-AF65-F5344CB8AC3E}">
        <p14:creationId xmlns:p14="http://schemas.microsoft.com/office/powerpoint/2010/main" val="37702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85D8A6-6CC1-4CB4-963B-32A150C22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l="47" r="4" b="4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4BFC77B5-F38E-4A7D-80BD-C3A10B717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xmlns="" id="{AFFE4E90-4F6D-43C3-B1DA-9E75285E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809" y="2837001"/>
            <a:ext cx="2743200" cy="27432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4811A-21B7-4B6A-A36D-9FE2C4E27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" r="8829" b="1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AF734-B7A2-42E7-ACA1-3D9991A2B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25" r="-1" b="5668"/>
          <a:stretch/>
        </p:blipFill>
        <p:spPr>
          <a:xfrm>
            <a:off x="9129290" y="4197216"/>
            <a:ext cx="3062710" cy="2660795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C6F50F-E117-47DD-BD7A-B97F1C1C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34174" cy="132556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875EE5A1-E432-4A28-9A7D-FD2F4910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57529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485E93A-EA5B-431B-92D3-7C95F9151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479031"/>
            <a:ext cx="5291667" cy="3518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F031A7-95A0-40B3-BCFC-081889647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8" y="743275"/>
            <a:ext cx="5316388" cy="2990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725A7-A66F-4AD2-AF25-D3C8A37A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2072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57F34DE-B112-4CA4-A1FA-0C1058672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6150" b="30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000"/>
    </mc:Choice>
    <mc:Fallback xmlns="">
      <p:transition spd="slow" advClick="0" advTm="3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9661</TotalTime>
  <Words>1200</Words>
  <Application>Microsoft Macintosh PowerPoint</Application>
  <PresentationFormat>Custom</PresentationFormat>
  <Paragraphs>266</Paragraphs>
  <Slides>42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Social Justice Advocacy Training: Lessons from Capitol Hill and Beyond</vt:lpstr>
      <vt:lpstr>Overview</vt:lpstr>
      <vt:lpstr>Disclaimer</vt:lpstr>
      <vt:lpstr>Overview</vt:lpstr>
      <vt:lpstr>2013</vt:lpstr>
      <vt:lpstr>Experiences that propelled me on my journey</vt:lpstr>
      <vt:lpstr>PowerPoint Presentation</vt:lpstr>
      <vt:lpstr>2016</vt:lpstr>
      <vt:lpstr>PowerPoint Presentation</vt:lpstr>
      <vt:lpstr>Our Mighty Dream</vt:lpstr>
      <vt:lpstr>Overview</vt:lpstr>
      <vt:lpstr>Role and Responsibilities</vt:lpstr>
      <vt:lpstr>Health Policy Detours</vt:lpstr>
      <vt:lpstr>PowerPoint Presentation</vt:lpstr>
      <vt:lpstr>Legislation</vt:lpstr>
      <vt:lpstr>A Seat at the Table</vt:lpstr>
      <vt:lpstr>PowerPoint Presentation</vt:lpstr>
      <vt:lpstr>Notable Lessons</vt:lpstr>
      <vt:lpstr>Legislative to Executive</vt:lpstr>
      <vt:lpstr>Overview</vt:lpstr>
      <vt:lpstr>NIMH Job Duties</vt:lpstr>
      <vt:lpstr>Focus for Advocacy</vt:lpstr>
      <vt:lpstr>Types of Advocacy Writing</vt:lpstr>
      <vt:lpstr>Overview</vt:lpstr>
      <vt:lpstr>Lessons from the Executive Branch</vt:lpstr>
      <vt:lpstr>Counseling Psychology and the Hill</vt:lpstr>
      <vt:lpstr>(Lewis, Ratts, Paladino, &amp; Toporek, 2011, p.9)</vt:lpstr>
      <vt:lpstr>Overview</vt:lpstr>
      <vt:lpstr>Training Recommendations</vt:lpstr>
      <vt:lpstr>Congressional Fellowship</vt:lpstr>
      <vt:lpstr>APA Executive Branch Fellowship</vt:lpstr>
      <vt:lpstr>Overview</vt:lpstr>
      <vt:lpstr>Benefits and Challenges of Public Policy Work</vt:lpstr>
      <vt:lpstr>PowerPoint Presentation</vt:lpstr>
      <vt:lpstr>Overview</vt:lpstr>
      <vt:lpstr>Resources</vt:lpstr>
      <vt:lpstr>PowerPoint Presentation</vt:lpstr>
      <vt:lpstr>Additional Resources and Tips</vt:lpstr>
      <vt:lpstr>Why Should you take action?</vt:lpstr>
      <vt:lpstr>Psychologist Members of Congress</vt:lpstr>
      <vt:lpstr>Final Thoughts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hewitt</dc:creator>
  <cp:lastModifiedBy>Debra Nolan</cp:lastModifiedBy>
  <cp:revision>202</cp:revision>
  <dcterms:created xsi:type="dcterms:W3CDTF">2017-07-11T23:53:22Z</dcterms:created>
  <dcterms:modified xsi:type="dcterms:W3CDTF">2018-03-23T18:54:49Z</dcterms:modified>
</cp:coreProperties>
</file>