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333" r:id="rId2"/>
    <p:sldId id="334" r:id="rId3"/>
    <p:sldId id="335" r:id="rId4"/>
    <p:sldId id="336" r:id="rId5"/>
    <p:sldId id="337" r:id="rId6"/>
    <p:sldId id="256" r:id="rId7"/>
    <p:sldId id="327" r:id="rId8"/>
    <p:sldId id="299" r:id="rId9"/>
    <p:sldId id="301" r:id="rId10"/>
    <p:sldId id="315" r:id="rId11"/>
    <p:sldId id="341" r:id="rId12"/>
    <p:sldId id="342" r:id="rId13"/>
    <p:sldId id="346" r:id="rId14"/>
    <p:sldId id="347" r:id="rId15"/>
    <p:sldId id="324" r:id="rId16"/>
    <p:sldId id="344" r:id="rId17"/>
    <p:sldId id="343" r:id="rId18"/>
    <p:sldId id="264" r:id="rId19"/>
    <p:sldId id="320" r:id="rId20"/>
    <p:sldId id="348" r:id="rId21"/>
    <p:sldId id="338" r:id="rId22"/>
    <p:sldId id="339" r:id="rId23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74" autoAdjust="0"/>
  </p:normalViewPr>
  <p:slideViewPr>
    <p:cSldViewPr>
      <p:cViewPr varScale="1">
        <p:scale>
          <a:sx n="60" d="100"/>
          <a:sy n="60" d="100"/>
        </p:scale>
        <p:origin x="14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64E52-BFDB-4012-823E-7B78101E02EA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0B1DB-0A9F-43CF-A8C2-AD4D855C9700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47332-0F11-4DC2-B691-D18B6FA8C0CE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2050E-98CB-449E-AC5E-681726D0CD9A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38E5D-C626-4942-8859-B42CDDF24FCD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484BA-116A-4427-A871-AF567B56879D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F8D02-3C69-4E8E-BC8B-C6C25125679B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9A820-F5FE-4819-8174-1816DE6DF7FF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1E890-D4FD-44F1-84E9-D5AA0E43A925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BC56C-F1C5-4E67-A0EC-C47683B63F9F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101FD-08DA-41AD-9B6C-7FE908C2D5E0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s-ES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56755BA-1816-47E2-A116-CDB7AE0DF391}" type="slidenum">
              <a:rPr lang="es-ES" altLang="en-US" smtClean="0"/>
              <a:pPr>
                <a:defRPr/>
              </a:pPr>
              <a:t>‹#›</a:t>
            </a:fld>
            <a:endParaRPr lang="es-E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268760"/>
            <a:ext cx="7406640" cy="3168352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ACCTA REPORT: </a:t>
            </a:r>
            <a:br>
              <a:rPr lang="en-US" sz="6000" dirty="0" smtClean="0"/>
            </a:br>
            <a:r>
              <a:rPr lang="en-US" sz="6000" dirty="0" smtClean="0"/>
              <a:t>CCPTP</a:t>
            </a:r>
            <a:br>
              <a:rPr lang="en-US" sz="6000" dirty="0" smtClean="0"/>
            </a:br>
            <a:r>
              <a:rPr lang="en-US" sz="3200" i="1" dirty="0" smtClean="0"/>
              <a:t>Santa Ana Pueblo, New Mexico</a:t>
            </a:r>
            <a:br>
              <a:rPr lang="en-US" sz="3200" i="1" dirty="0" smtClean="0"/>
            </a:br>
            <a:r>
              <a:rPr lang="en-US" sz="3200" i="1" dirty="0" smtClean="0"/>
              <a:t>January 31-February 2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7406640" cy="187220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/>
                </a:solidFill>
              </a:rPr>
              <a:t>Carmen Cruz, </a:t>
            </a:r>
            <a:r>
              <a:rPr lang="en-US" sz="3200" dirty="0" err="1" smtClean="0">
                <a:solidFill>
                  <a:schemeClr val="bg2"/>
                </a:solidFill>
              </a:rPr>
              <a:t>Psy.D</a:t>
            </a:r>
            <a:r>
              <a:rPr lang="en-US" sz="3200" dirty="0" smtClean="0">
                <a:solidFill>
                  <a:schemeClr val="bg2"/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bg2"/>
                </a:solidFill>
              </a:rPr>
              <a:t>ACCTA President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48872" cy="1210146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chemeClr val="bg2"/>
                </a:solidFill>
              </a:rPr>
              <a:t>Being near a city increases the number of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475"/>
            <a:ext cx="7499176" cy="3849688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Mean number of apps in phase I: </a:t>
            </a:r>
          </a:p>
          <a:p>
            <a:pPr lvl="1">
              <a:defRPr/>
            </a:pPr>
            <a:r>
              <a:rPr lang="en-US" sz="3600" dirty="0" smtClean="0"/>
              <a:t>Major metro area:  </a:t>
            </a:r>
            <a:r>
              <a:rPr lang="en-US" sz="3600" dirty="0" smtClean="0">
                <a:solidFill>
                  <a:schemeClr val="bg2"/>
                </a:solidFill>
              </a:rPr>
              <a:t>70.4 </a:t>
            </a:r>
            <a:r>
              <a:rPr lang="en-US" sz="3600" dirty="0" smtClean="0"/>
              <a:t>  </a:t>
            </a:r>
          </a:p>
          <a:p>
            <a:pPr lvl="1">
              <a:defRPr/>
            </a:pPr>
            <a:r>
              <a:rPr lang="en-US" sz="3600" dirty="0" smtClean="0"/>
              <a:t>Not near major metro area: </a:t>
            </a:r>
            <a:r>
              <a:rPr lang="en-US" sz="3600" dirty="0" smtClean="0">
                <a:solidFill>
                  <a:schemeClr val="bg2"/>
                </a:solidFill>
              </a:rPr>
              <a:t>50.7 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/>
              <a:t> 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2"/>
                </a:solidFill>
              </a:rPr>
              <a:t>Mean # Applicants/Interviews by Phase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1" y="1268760"/>
            <a:ext cx="8821613" cy="5214590"/>
          </a:xfrm>
        </p:spPr>
        <p:txBody>
          <a:bodyPr>
            <a:normAutofit fontScale="77500" lnSpcReduction="20000"/>
          </a:bodyPr>
          <a:lstStyle/>
          <a:p>
            <a:pPr marL="0" lvl="4" indent="0">
              <a:buFontTx/>
              <a:buNone/>
              <a:defRPr/>
            </a:pPr>
            <a:r>
              <a:rPr lang="en-US" sz="3200" dirty="0" smtClean="0"/>
              <a:t> 	</a:t>
            </a:r>
          </a:p>
          <a:p>
            <a:pPr marL="0" lvl="4" indent="0">
              <a:buFontTx/>
              <a:buNone/>
              <a:defRPr/>
            </a:pPr>
            <a:r>
              <a:rPr lang="en-US" sz="3200" dirty="0" smtClean="0"/>
              <a:t>	</a:t>
            </a:r>
            <a:r>
              <a:rPr lang="en-US" sz="3200" u="sng" dirty="0" smtClean="0"/>
              <a:t>PHASE I:</a:t>
            </a:r>
          </a:p>
          <a:p>
            <a:pPr marL="0" lvl="4" indent="0">
              <a:buFontTx/>
              <a:buNone/>
              <a:defRPr/>
            </a:pPr>
            <a:r>
              <a:rPr lang="en-US" sz="3200" dirty="0"/>
              <a:t>	</a:t>
            </a:r>
            <a:r>
              <a:rPr lang="en-US" sz="3200" dirty="0" smtClean="0"/>
              <a:t>Applications</a:t>
            </a:r>
            <a:r>
              <a:rPr lang="en-US" sz="3200" dirty="0"/>
              <a:t>: </a:t>
            </a:r>
            <a:r>
              <a:rPr lang="en-US" sz="4400" b="1" u="sng" dirty="0" smtClean="0"/>
              <a:t>64.1</a:t>
            </a:r>
            <a:r>
              <a:rPr lang="en-US" sz="3200" dirty="0" smtClean="0"/>
              <a:t> </a:t>
            </a:r>
            <a:r>
              <a:rPr lang="en-US" sz="3200" dirty="0"/>
              <a:t>applications (range </a:t>
            </a:r>
            <a:r>
              <a:rPr lang="en-US" sz="3200" dirty="0" smtClean="0"/>
              <a:t>1- 153; n=99) </a:t>
            </a:r>
            <a:r>
              <a:rPr lang="en-US" sz="3200" dirty="0"/>
              <a:t>	</a:t>
            </a:r>
            <a:endParaRPr lang="en-US" sz="3200" dirty="0" smtClean="0"/>
          </a:p>
          <a:p>
            <a:pPr marL="0" lvl="4" indent="0">
              <a:buFontTx/>
              <a:buNone/>
              <a:defRPr/>
            </a:pPr>
            <a:r>
              <a:rPr lang="en-US" sz="3200" dirty="0"/>
              <a:t>	</a:t>
            </a:r>
            <a:r>
              <a:rPr lang="en-US" sz="3200" dirty="0" smtClean="0"/>
              <a:t>Interviews</a:t>
            </a:r>
            <a:r>
              <a:rPr lang="en-US" sz="3200" dirty="0"/>
              <a:t>: </a:t>
            </a:r>
            <a:r>
              <a:rPr lang="en-US" sz="3200" dirty="0" smtClean="0"/>
              <a:t>27.6</a:t>
            </a:r>
          </a:p>
          <a:p>
            <a:pPr marL="0" lvl="4" indent="0">
              <a:buFontTx/>
              <a:buNone/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	</a:t>
            </a:r>
            <a:r>
              <a:rPr lang="en-US" u="sng" dirty="0" smtClean="0"/>
              <a:t>PHASE II: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Applications</a:t>
            </a:r>
            <a:r>
              <a:rPr lang="en-US" dirty="0"/>
              <a:t>: </a:t>
            </a:r>
            <a:r>
              <a:rPr lang="en-US" sz="4400" b="1" u="sng" dirty="0" smtClean="0"/>
              <a:t>25.7</a:t>
            </a:r>
            <a:r>
              <a:rPr lang="en-US" dirty="0" smtClean="0"/>
              <a:t> </a:t>
            </a:r>
            <a:r>
              <a:rPr lang="en-US" dirty="0"/>
              <a:t>(range </a:t>
            </a:r>
            <a:r>
              <a:rPr lang="en-US" dirty="0" smtClean="0"/>
              <a:t>2 - 71; n=21)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	Interviews: </a:t>
            </a:r>
            <a:r>
              <a:rPr lang="en-US" dirty="0" smtClean="0"/>
              <a:t>13.2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	</a:t>
            </a:r>
            <a:r>
              <a:rPr lang="en-US" u="sng" dirty="0" smtClean="0"/>
              <a:t>PMVS: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Applications</a:t>
            </a:r>
            <a:r>
              <a:rPr lang="en-US" dirty="0"/>
              <a:t>: </a:t>
            </a:r>
            <a:r>
              <a:rPr lang="en-US" sz="4400" b="1" u="sng" dirty="0" smtClean="0"/>
              <a:t>5</a:t>
            </a:r>
            <a:r>
              <a:rPr lang="en-US" dirty="0" smtClean="0"/>
              <a:t> (n=1)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	Interviews: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0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930275"/>
            <a:ext cx="7399734" cy="8223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2"/>
                </a:solidFill>
              </a:rPr>
              <a:t> % Filling ALL positions in Phase I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28650" y="1962150"/>
            <a:ext cx="7886700" cy="3857625"/>
          </a:xfrm>
        </p:spPr>
        <p:txBody>
          <a:bodyPr/>
          <a:lstStyle/>
          <a:p>
            <a:pPr marL="0" indent="0">
              <a:buFontTx/>
              <a:buNone/>
            </a:pPr>
            <a:endParaRPr lang="en-US" altLang="en-US" smtClean="0"/>
          </a:p>
          <a:p>
            <a:pPr marL="0" indent="0"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850" y="2360613"/>
          <a:ext cx="8820152" cy="27479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5038">
                  <a:extLst>
                    <a:ext uri="{9D8B030D-6E8A-4147-A177-3AD203B41FA5}">
                      <a16:colId xmlns:a16="http://schemas.microsoft.com/office/drawing/2014/main" val="4174402893"/>
                    </a:ext>
                  </a:extLst>
                </a:gridCol>
                <a:gridCol w="2205038">
                  <a:extLst>
                    <a:ext uri="{9D8B030D-6E8A-4147-A177-3AD203B41FA5}">
                      <a16:colId xmlns:a16="http://schemas.microsoft.com/office/drawing/2014/main" val="2024705728"/>
                    </a:ext>
                  </a:extLst>
                </a:gridCol>
                <a:gridCol w="2205038">
                  <a:extLst>
                    <a:ext uri="{9D8B030D-6E8A-4147-A177-3AD203B41FA5}">
                      <a16:colId xmlns:a16="http://schemas.microsoft.com/office/drawing/2014/main" val="3625173654"/>
                    </a:ext>
                  </a:extLst>
                </a:gridCol>
                <a:gridCol w="2205038">
                  <a:extLst>
                    <a:ext uri="{9D8B030D-6E8A-4147-A177-3AD203B41FA5}">
                      <a16:colId xmlns:a16="http://schemas.microsoft.com/office/drawing/2014/main" val="655893371"/>
                    </a:ext>
                  </a:extLst>
                </a:gridCol>
              </a:tblGrid>
              <a:tr h="1373981">
                <a:tc>
                  <a:txBody>
                    <a:bodyPr/>
                    <a:lstStyle/>
                    <a:p>
                      <a:r>
                        <a:rPr lang="en-US" sz="540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54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8" marB="45708"/>
                </a:tc>
                <a:tc>
                  <a:txBody>
                    <a:bodyPr/>
                    <a:lstStyle/>
                    <a:p>
                      <a:r>
                        <a:rPr lang="en-US" sz="540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54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8" marB="45708"/>
                </a:tc>
                <a:tc>
                  <a:txBody>
                    <a:bodyPr/>
                    <a:lstStyle/>
                    <a:p>
                      <a:r>
                        <a:rPr lang="en-US" sz="5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54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8" marB="45708"/>
                </a:tc>
                <a:tc>
                  <a:txBody>
                    <a:bodyPr/>
                    <a:lstStyle/>
                    <a:p>
                      <a:r>
                        <a:rPr lang="en-US" sz="5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54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08" marB="45708"/>
                </a:tc>
                <a:extLst>
                  <a:ext uri="{0D108BD9-81ED-4DB2-BD59-A6C34878D82A}">
                    <a16:rowId xmlns:a16="http://schemas.microsoft.com/office/drawing/2014/main" val="1800518281"/>
                  </a:ext>
                </a:extLst>
              </a:tr>
              <a:tr h="1373981"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77%</a:t>
                      </a:r>
                      <a:endParaRPr lang="en-US" sz="5400" dirty="0"/>
                    </a:p>
                  </a:txBody>
                  <a:tcPr marL="91437" marR="91437" marT="45708" marB="45708"/>
                </a:tc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68.2%</a:t>
                      </a:r>
                      <a:endParaRPr lang="en-US" sz="5400" dirty="0"/>
                    </a:p>
                  </a:txBody>
                  <a:tcPr marL="91437" marR="91437" marT="45708" marB="45708"/>
                </a:tc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77.3%</a:t>
                      </a:r>
                      <a:endParaRPr lang="en-US" sz="5400" dirty="0"/>
                    </a:p>
                  </a:txBody>
                  <a:tcPr marL="91437" marR="91437" marT="45708" marB="45708"/>
                </a:tc>
                <a:tc>
                  <a:txBody>
                    <a:bodyPr/>
                    <a:lstStyle/>
                    <a:p>
                      <a:r>
                        <a:rPr lang="en-US" sz="5400" dirty="0" smtClean="0"/>
                        <a:t>80.9%</a:t>
                      </a:r>
                      <a:endParaRPr lang="en-US" sz="5400" dirty="0"/>
                    </a:p>
                  </a:txBody>
                  <a:tcPr marL="91437" marR="91437" marT="45708" marB="45708"/>
                </a:tc>
                <a:extLst>
                  <a:ext uri="{0D108BD9-81ED-4DB2-BD59-A6C34878D82A}">
                    <a16:rowId xmlns:a16="http://schemas.microsoft.com/office/drawing/2014/main" val="4011450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5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547664" y="857250"/>
            <a:ext cx="6967686" cy="80645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bg2"/>
                </a:solidFill>
              </a:rPr>
              <a:t>Interview Process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727152"/>
              </p:ext>
            </p:extLst>
          </p:nvPr>
        </p:nvGraphicFramePr>
        <p:xfrm>
          <a:off x="251520" y="2204864"/>
          <a:ext cx="8623424" cy="36724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1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570">
                  <a:extLst>
                    <a:ext uri="{9D8B030D-6E8A-4147-A177-3AD203B41FA5}">
                      <a16:colId xmlns:a16="http://schemas.microsoft.com/office/drawing/2014/main" val="550986463"/>
                    </a:ext>
                  </a:extLst>
                </a:gridCol>
                <a:gridCol w="1016570">
                  <a:extLst>
                    <a:ext uri="{9D8B030D-6E8A-4147-A177-3AD203B41FA5}">
                      <a16:colId xmlns:a16="http://schemas.microsoft.com/office/drawing/2014/main" val="1207140137"/>
                    </a:ext>
                  </a:extLst>
                </a:gridCol>
                <a:gridCol w="101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44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2016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2015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75107" marR="75107" marT="34281" marB="3428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Phone only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5107" marR="75107" marT="34284" marB="34284" horzOverflow="overflow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17%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26%</a:t>
                      </a:r>
                      <a:endParaRPr lang="en-US" sz="24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27%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28%</a:t>
                      </a:r>
                      <a:endParaRPr lang="en-US" sz="20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30%</a:t>
                      </a:r>
                      <a:endParaRPr lang="en-US" sz="2000" dirty="0"/>
                    </a:p>
                  </a:txBody>
                  <a:tcPr marL="75107" marR="75107" marT="34281" marB="3428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Skype / videoconference only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5107" marR="75107" marT="34284" marB="34284" horzOverflow="overflow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29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20</a:t>
                      </a:r>
                      <a:endParaRPr lang="en-US" sz="24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16.8</a:t>
                      </a:r>
                      <a:endParaRPr lang="en-US" sz="20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8.5 </a:t>
                      </a:r>
                      <a:endParaRPr lang="en-US" sz="2000" dirty="0"/>
                    </a:p>
                  </a:txBody>
                  <a:tcPr marL="75107" marR="75107" marT="34281" marB="3428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In-Person only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5107" marR="75107" marT="34284" marB="34284" horzOverflow="overflow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11.8</a:t>
                      </a:r>
                      <a:endParaRPr lang="en-US" sz="24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9.3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14.6</a:t>
                      </a:r>
                      <a:endParaRPr lang="en-US" sz="20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17 </a:t>
                      </a:r>
                      <a:endParaRPr lang="en-US" sz="2000" dirty="0"/>
                    </a:p>
                  </a:txBody>
                  <a:tcPr marL="75107" marR="75107" marT="34281" marB="3428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Applicant’s choice: phone/skype or in-person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5107" marR="75107" marT="34284" marB="34284" horzOverflow="overflow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30.6</a:t>
                      </a:r>
                      <a:endParaRPr lang="en-US" sz="24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11.3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31.5</a:t>
                      </a:r>
                      <a:endParaRPr lang="en-US" sz="20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37.7 </a:t>
                      </a:r>
                      <a:endParaRPr lang="en-US" sz="2000" dirty="0"/>
                    </a:p>
                  </a:txBody>
                  <a:tcPr marL="75107" marR="75107" marT="34281" marB="3428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Choice of phone or video; no in-person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5107" marR="75107" marT="34284" marB="34284" horzOverflow="overflow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35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11.8</a:t>
                      </a:r>
                      <a:endParaRPr lang="en-US" sz="24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33</a:t>
                      </a:r>
                      <a:endParaRPr lang="en-US" sz="2400" b="1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en-US" sz="2000" b="0" dirty="0"/>
                    </a:p>
                  </a:txBody>
                  <a:tcPr marL="75107" marR="75107" marT="34281" marB="34281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75107" marR="75107" marT="34281" marB="3428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5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bg2"/>
                </a:solidFill>
              </a:rPr>
              <a:t>Plan any changes to selection? 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Move application date later </a:t>
            </a:r>
          </a:p>
          <a:p>
            <a:r>
              <a:rPr lang="en-US" altLang="en-US" sz="2800" dirty="0" smtClean="0"/>
              <a:t>Change some requirements (e.g. lower # of required hours)</a:t>
            </a:r>
          </a:p>
          <a:p>
            <a:r>
              <a:rPr lang="en-US" altLang="en-US" sz="2800" dirty="0" smtClean="0"/>
              <a:t>Interview &amp; rank more people</a:t>
            </a:r>
          </a:p>
          <a:p>
            <a:r>
              <a:rPr lang="en-US" altLang="en-US" sz="2800" dirty="0" smtClean="0"/>
              <a:t>More active recruiting, improve website</a:t>
            </a:r>
          </a:p>
          <a:p>
            <a:r>
              <a:rPr lang="en-US" altLang="en-US" sz="2800" dirty="0" smtClean="0"/>
              <a:t>Focus on marketing special features of program</a:t>
            </a:r>
          </a:p>
          <a:p>
            <a:r>
              <a:rPr lang="en-US" altLang="en-US" sz="2800" dirty="0" smtClean="0"/>
              <a:t>Increase intern pay</a:t>
            </a:r>
          </a:p>
          <a:p>
            <a:r>
              <a:rPr lang="en-US" altLang="en-US" sz="2800" dirty="0" smtClean="0"/>
              <a:t>Change interview format (more video and less phone; more on-site interviews)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98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Our Titles, Identities, and Roles</a:t>
            </a:r>
          </a:p>
        </p:txBody>
      </p:sp>
      <p:sp>
        <p:nvSpPr>
          <p:cNvPr id="17411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850"/>
            <a:ext cx="8964613" cy="9159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4400" dirty="0" smtClean="0">
                <a:solidFill>
                  <a:schemeClr val="bg2"/>
                </a:solidFill>
              </a:rPr>
              <a:t>	    TD </a:t>
            </a:r>
            <a:r>
              <a:rPr lang="en-US" altLang="en-US" sz="4400" dirty="0">
                <a:solidFill>
                  <a:schemeClr val="bg2"/>
                </a:solidFill>
              </a:rPr>
              <a:t>Demographics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325950"/>
              </p:ext>
            </p:extLst>
          </p:nvPr>
        </p:nvGraphicFramePr>
        <p:xfrm>
          <a:off x="1120685" y="995116"/>
          <a:ext cx="7843929" cy="56084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05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746">
                  <a:extLst>
                    <a:ext uri="{9D8B030D-6E8A-4147-A177-3AD203B41FA5}">
                      <a16:colId xmlns:a16="http://schemas.microsoft.com/office/drawing/2014/main" val="2276240113"/>
                    </a:ext>
                  </a:extLst>
                </a:gridCol>
                <a:gridCol w="808746">
                  <a:extLst>
                    <a:ext uri="{9D8B030D-6E8A-4147-A177-3AD203B41FA5}">
                      <a16:colId xmlns:a16="http://schemas.microsoft.com/office/drawing/2014/main" val="1238667763"/>
                    </a:ext>
                  </a:extLst>
                </a:gridCol>
                <a:gridCol w="808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462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2018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2017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2016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2015</a:t>
                      </a:r>
                      <a:endParaRPr lang="en-US" sz="1800" dirty="0"/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African-American / Black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8.3%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14.6%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12.4%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8.3%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Asian-American</a:t>
                      </a:r>
                      <a:r>
                        <a:rPr lang="en-US" sz="1800" baseline="0" dirty="0" smtClean="0"/>
                        <a:t> / Asian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4.6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7.9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6.7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6.2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Biracial</a:t>
                      </a:r>
                      <a:r>
                        <a:rPr lang="en-US" sz="1800" baseline="0" dirty="0" smtClean="0"/>
                        <a:t> / Multiracial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Euro-American / White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75.2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68.5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68.6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76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Hispanic</a:t>
                      </a:r>
                      <a:r>
                        <a:rPr lang="en-US" sz="1800" baseline="0" dirty="0" smtClean="0"/>
                        <a:t> / </a:t>
                      </a:r>
                      <a:r>
                        <a:rPr lang="en-US" sz="1800" baseline="0" dirty="0" err="1" smtClean="0"/>
                        <a:t>LatinX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9.2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11.2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8.6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8.3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Jewish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6.4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6.7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7.6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8.3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Native American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0.9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2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Prefer</a:t>
                      </a:r>
                      <a:r>
                        <a:rPr lang="en-US" sz="1800" baseline="0" dirty="0" smtClean="0"/>
                        <a:t> not to respond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1.8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1.9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222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2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Cisgender woman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7030A0"/>
                          </a:solidFill>
                        </a:rPr>
                        <a:t>65.1%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71.9%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73%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74.4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2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Cisgender</a:t>
                      </a:r>
                      <a:r>
                        <a:rPr lang="en-US" sz="1800" baseline="0" dirty="0" smtClean="0"/>
                        <a:t> man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7030A0"/>
                          </a:solidFill>
                        </a:rPr>
                        <a:t>32.1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27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27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24.4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2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Transgender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222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GenderQueer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7030A0"/>
                          </a:solidFill>
                        </a:rPr>
                        <a:t>0.9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930928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5400" dirty="0" smtClean="0">
                <a:solidFill>
                  <a:schemeClr val="bg2"/>
                </a:solidFill>
              </a:rPr>
              <a:t>Titles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130302">
              <a:defRPr/>
            </a:pPr>
            <a:r>
              <a:rPr lang="en-US" sz="2600" dirty="0" smtClean="0"/>
              <a:t>74.6% </a:t>
            </a:r>
            <a:r>
              <a:rPr lang="en-US" sz="2600" dirty="0"/>
              <a:t>Training Director</a:t>
            </a:r>
          </a:p>
          <a:p>
            <a:pPr indent="-130302">
              <a:defRPr/>
            </a:pPr>
            <a:r>
              <a:rPr lang="en-US" sz="2600" dirty="0" smtClean="0"/>
              <a:t>15.5% </a:t>
            </a:r>
            <a:r>
              <a:rPr lang="en-US" sz="2600" dirty="0"/>
              <a:t>Training Coordinator</a:t>
            </a:r>
          </a:p>
          <a:p>
            <a:pPr indent="-130302">
              <a:buFontTx/>
              <a:buNone/>
              <a:defRPr/>
            </a:pPr>
            <a:r>
              <a:rPr lang="en-US" sz="2600" dirty="0"/>
              <a:t>********</a:t>
            </a:r>
          </a:p>
          <a:p>
            <a:pPr indent="-130302">
              <a:defRPr/>
            </a:pPr>
            <a:r>
              <a:rPr lang="en-US" sz="2600" dirty="0" smtClean="0"/>
              <a:t>26.4% </a:t>
            </a:r>
            <a:r>
              <a:rPr lang="en-US" sz="2600" dirty="0"/>
              <a:t>Associate Director</a:t>
            </a:r>
          </a:p>
          <a:p>
            <a:pPr indent="-130302">
              <a:defRPr/>
            </a:pPr>
            <a:r>
              <a:rPr lang="en-US" sz="2600" dirty="0" smtClean="0"/>
              <a:t>39.1% </a:t>
            </a:r>
            <a:r>
              <a:rPr lang="en-US" sz="2600" dirty="0"/>
              <a:t>Assistant Director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Average of 6 years as TD</a:t>
            </a:r>
          </a:p>
          <a:p>
            <a:pPr lvl="1">
              <a:defRPr/>
            </a:pPr>
            <a:r>
              <a:rPr lang="en-US" dirty="0" smtClean="0"/>
              <a:t>Range: 0 - 22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4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bg2"/>
                </a:solidFill>
              </a:rPr>
              <a:t>Training programs coordinated</a:t>
            </a:r>
          </a:p>
        </p:txBody>
      </p:sp>
      <p:sp>
        <p:nvSpPr>
          <p:cNvPr id="20483" name="Content Placeholder 5"/>
          <p:cNvSpPr>
            <a:spLocks noGrp="1"/>
          </p:cNvSpPr>
          <p:nvPr>
            <p:ph idx="1"/>
          </p:nvPr>
        </p:nvSpPr>
        <p:spPr>
          <a:xfrm>
            <a:off x="971600" y="1600200"/>
            <a:ext cx="8172400" cy="4525963"/>
          </a:xfrm>
        </p:spPr>
        <p:txBody>
          <a:bodyPr>
            <a:normAutofit lnSpcReduction="10000"/>
          </a:bodyPr>
          <a:lstStyle/>
          <a:p>
            <a:pPr eaLnBrk="1" fontAlgn="t" hangingPunct="1"/>
            <a:endParaRPr lang="en-US" altLang="en-US" b="1" dirty="0" smtClean="0"/>
          </a:p>
          <a:p>
            <a:pPr eaLnBrk="1" fontAlgn="t" hangingPunct="1"/>
            <a:r>
              <a:rPr lang="en-US" altLang="en-US" b="1" dirty="0" smtClean="0"/>
              <a:t>Internship only:  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</a:rPr>
              <a:t>38%</a:t>
            </a:r>
            <a:endParaRPr lang="en-US" alt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fontAlgn="t" hangingPunct="1"/>
            <a:r>
              <a:rPr lang="en-US" altLang="en-US" b="1" dirty="0" smtClean="0"/>
              <a:t>Internship and </a:t>
            </a:r>
            <a:r>
              <a:rPr lang="en-US" altLang="en-US" b="1" dirty="0" err="1" smtClean="0"/>
              <a:t>prac</a:t>
            </a:r>
            <a:r>
              <a:rPr lang="en-US" altLang="en-US" b="1" dirty="0" smtClean="0"/>
              <a:t> / externship: 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</a:rPr>
              <a:t>32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</a:rPr>
              <a:t>%</a:t>
            </a:r>
            <a:endParaRPr lang="en-US" alt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eaLnBrk="1" fontAlgn="t" hangingPunct="1"/>
            <a:r>
              <a:rPr lang="en-US" altLang="en-US" b="1" dirty="0" smtClean="0"/>
              <a:t>Internship and postdoc: 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</a:rPr>
              <a:t>10%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pPr eaLnBrk="1" fontAlgn="t" hangingPunct="1"/>
            <a:r>
              <a:rPr lang="en-US" altLang="en-US" b="1" dirty="0" smtClean="0"/>
              <a:t>Internship, </a:t>
            </a:r>
            <a:r>
              <a:rPr lang="en-US" altLang="en-US" b="1" dirty="0" err="1" smtClean="0"/>
              <a:t>prac</a:t>
            </a:r>
            <a:r>
              <a:rPr lang="en-US" altLang="en-US" b="1" dirty="0" smtClean="0"/>
              <a:t> / externship,  &amp; postdoc:</a:t>
            </a:r>
          </a:p>
          <a:p>
            <a:pPr marL="82296" indent="0" eaLnBrk="1" fontAlgn="t" hangingPunct="1">
              <a:buNone/>
            </a:pPr>
            <a:r>
              <a:rPr lang="en-US" altLang="en-US" b="1" dirty="0"/>
              <a:t> 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</a:rPr>
              <a:t>20%</a:t>
            </a:r>
            <a:r>
              <a:rPr lang="en-US" altLang="en-US" b="1" dirty="0" smtClean="0"/>
              <a:t> </a:t>
            </a:r>
            <a:endParaRPr lang="en-US" altLang="en-US" dirty="0" smtClean="0">
              <a:solidFill>
                <a:srgbClr val="00B0F0"/>
              </a:solidFill>
            </a:endParaRPr>
          </a:p>
          <a:p>
            <a:endParaRPr lang="en-US" altLang="en-US" dirty="0" smtClean="0"/>
          </a:p>
          <a:p>
            <a:r>
              <a:rPr lang="en-US" altLang="en-US" dirty="0" smtClean="0"/>
              <a:t>Note: 40% of sites have a postdoc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920434" cy="922114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chemeClr val="bg2"/>
                </a:solidFill>
              </a:rPr>
              <a:t>How Has Increased Client Severity Affected Program?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40768"/>
            <a:ext cx="7920880" cy="5400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 smtClean="0"/>
              <a:t>Provides good training opportunities for interns</a:t>
            </a:r>
          </a:p>
          <a:p>
            <a:pPr>
              <a:defRPr/>
            </a:pPr>
            <a:r>
              <a:rPr lang="en-US" sz="2400" dirty="0" smtClean="0"/>
              <a:t>Greater considerations taken </a:t>
            </a:r>
            <a:r>
              <a:rPr lang="en-US" sz="2400" dirty="0"/>
              <a:t>in assignment of clients</a:t>
            </a:r>
          </a:p>
          <a:p>
            <a:pPr>
              <a:defRPr/>
            </a:pPr>
            <a:r>
              <a:rPr lang="en-US" sz="2400" dirty="0"/>
              <a:t>More training in crisis management</a:t>
            </a:r>
          </a:p>
          <a:p>
            <a:pPr>
              <a:defRPr/>
            </a:pPr>
            <a:r>
              <a:rPr lang="en-US" sz="2400" dirty="0"/>
              <a:t>More time in supervision on case management</a:t>
            </a:r>
          </a:p>
          <a:p>
            <a:pPr>
              <a:defRPr/>
            </a:pPr>
            <a:r>
              <a:rPr lang="en-US" sz="2400" dirty="0"/>
              <a:t>Increased anxiety from trainees &amp; supervisors</a:t>
            </a:r>
          </a:p>
          <a:p>
            <a:pPr>
              <a:defRPr/>
            </a:pPr>
            <a:r>
              <a:rPr lang="en-US" sz="2400" dirty="0" smtClean="0"/>
              <a:t>Changes </a:t>
            </a:r>
            <a:r>
              <a:rPr lang="en-US" sz="2400" dirty="0"/>
              <a:t>in clinical models that provide good training but also stress and dissatisfaction</a:t>
            </a:r>
          </a:p>
          <a:p>
            <a:pPr>
              <a:defRPr/>
            </a:pPr>
            <a:r>
              <a:rPr lang="en-US" sz="2400" dirty="0"/>
              <a:t>More turnover in staff – less consistency in training program</a:t>
            </a:r>
          </a:p>
          <a:p>
            <a:pPr>
              <a:defRPr/>
            </a:pPr>
            <a:r>
              <a:rPr lang="en-US" sz="2400" dirty="0" smtClean="0"/>
              <a:t>More </a:t>
            </a:r>
            <a:r>
              <a:rPr lang="en-US" sz="2400" dirty="0"/>
              <a:t>burnout all around – TD doesn’t have as much time to take care of training tasks, be available to </a:t>
            </a:r>
            <a:r>
              <a:rPr lang="en-US" sz="2400" dirty="0" smtClean="0"/>
              <a:t>interns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Note: several people commented that they don’t think they’ve seen an increase in severity, while others said they absolutely did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2"/>
                </a:solidFill>
              </a:rPr>
              <a:t>Description and </a:t>
            </a:r>
            <a:r>
              <a:rPr lang="en-US" sz="4000" b="1" dirty="0" smtClean="0">
                <a:solidFill>
                  <a:schemeClr val="bg2"/>
                </a:solidFill>
              </a:rPr>
              <a:t>Mission</a:t>
            </a:r>
            <a:endParaRPr lang="en-US" sz="40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124744"/>
            <a:ext cx="7848872" cy="554461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The </a:t>
            </a:r>
            <a:r>
              <a:rPr lang="en-US" dirty="0"/>
              <a:t>Association of Counseling Center Training Agencies (ACCTA) is an organization of 188 internship programs in college and university counseling centers across the United States and in Canada.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/>
              <a:t>The mission of ACCTA is to promote excellence in doctoral psychology internship training within university and college counseling centers.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Fundamental </a:t>
            </a:r>
            <a:r>
              <a:rPr lang="en-US" dirty="0"/>
              <a:t>to our values is appreciation of and support for diversity and the enrichment that an inclusive multicultural community brings to the organization and to training generally.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0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chemeClr val="bg2"/>
                </a:solidFill>
              </a:rPr>
              <a:t>What are the most challenging aspects of your job?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1331640" y="1700808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400" dirty="0" smtClean="0"/>
              <a:t>“Balancing” – came up many times – mostly clinical / training – not enough time in general</a:t>
            </a:r>
          </a:p>
          <a:p>
            <a:r>
              <a:rPr lang="en-US" altLang="en-US" sz="2400" dirty="0" smtClean="0"/>
              <a:t>Dealing w/difficult colleagues, managing staff dynamics &amp; politics</a:t>
            </a:r>
          </a:p>
          <a:p>
            <a:r>
              <a:rPr lang="en-US" altLang="en-US" sz="2400" dirty="0" smtClean="0"/>
              <a:t>Dealing w/administration that doesn’t understand training, unsupportive director, having to justify training</a:t>
            </a:r>
          </a:p>
          <a:p>
            <a:r>
              <a:rPr lang="en-US" altLang="en-US" sz="2400" dirty="0" smtClean="0"/>
              <a:t>Dealing w/difficult interns – lack of professionalism, not taking feedback</a:t>
            </a:r>
          </a:p>
          <a:p>
            <a:r>
              <a:rPr lang="en-US" altLang="en-US" sz="2400" dirty="0" smtClean="0"/>
              <a:t>Several people mentioned being new to the position – challenges of learning it all</a:t>
            </a:r>
          </a:p>
          <a:p>
            <a:r>
              <a:rPr lang="en-US" altLang="en-US" sz="2400" dirty="0" smtClean="0"/>
              <a:t>Writing a self-study, dealing w/accreditation issues</a:t>
            </a:r>
          </a:p>
          <a:p>
            <a:r>
              <a:rPr lang="en-US" altLang="en-US" sz="2400" dirty="0" smtClean="0"/>
              <a:t>Limited resources making it hard to meet all demands</a:t>
            </a:r>
          </a:p>
          <a:p>
            <a:r>
              <a:rPr lang="en-US" altLang="en-US" sz="2400" dirty="0" smtClean="0"/>
              <a:t>Doubting ability to stay in the position long term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07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2"/>
                </a:solidFill>
              </a:rPr>
              <a:t>Future Directions</a:t>
            </a:r>
            <a:endParaRPr lang="en-US" sz="48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80728"/>
            <a:ext cx="7920880" cy="5760640"/>
          </a:xfrm>
        </p:spPr>
        <p:txBody>
          <a:bodyPr/>
          <a:lstStyle/>
          <a:p>
            <a:r>
              <a:rPr lang="en-US" dirty="0"/>
              <a:t>ACCTA will continue to support current and incoming members in acquiring and maintaining APA accreditation for internship </a:t>
            </a:r>
            <a:r>
              <a:rPr lang="en-US" dirty="0" smtClean="0"/>
              <a:t>programs.</a:t>
            </a:r>
          </a:p>
          <a:p>
            <a:pPr lvl="0"/>
            <a:r>
              <a:rPr lang="en-US" dirty="0"/>
              <a:t>ACCTA will continue to take a primary focus on </a:t>
            </a:r>
            <a:r>
              <a:rPr lang="en-US" dirty="0" smtClean="0"/>
              <a:t>integrating and addressing </a:t>
            </a:r>
            <a:r>
              <a:rPr lang="en-US" dirty="0"/>
              <a:t>how issues of </a:t>
            </a:r>
            <a:r>
              <a:rPr lang="en-US" dirty="0" smtClean="0"/>
              <a:t>diversity </a:t>
            </a:r>
            <a:r>
              <a:rPr lang="en-US" dirty="0"/>
              <a:t>and </a:t>
            </a:r>
            <a:r>
              <a:rPr lang="en-US" dirty="0" smtClean="0"/>
              <a:t>social justice </a:t>
            </a:r>
            <a:r>
              <a:rPr lang="en-US" dirty="0"/>
              <a:t>impact psychological </a:t>
            </a:r>
            <a:r>
              <a:rPr lang="en-US" dirty="0" smtClean="0"/>
              <a:t>practice </a:t>
            </a:r>
            <a:r>
              <a:rPr lang="en-US" dirty="0"/>
              <a:t>as well as training in psychology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ACCTA will work to support members in doubt of their potential longevity.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4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2"/>
                </a:solidFill>
              </a:rPr>
              <a:t>Future Conference</a:t>
            </a:r>
            <a:endParaRPr lang="en-US" sz="60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pPr marL="82296" lvl="0" indent="0">
              <a:buNone/>
            </a:pPr>
            <a:r>
              <a:rPr lang="en-US" sz="4400" dirty="0" smtClean="0"/>
              <a:t>42</a:t>
            </a:r>
            <a:r>
              <a:rPr lang="en-US" sz="4400" baseline="30000" dirty="0" smtClean="0"/>
              <a:t>nd</a:t>
            </a:r>
            <a:r>
              <a:rPr lang="en-US" sz="4400" dirty="0" smtClean="0"/>
              <a:t> </a:t>
            </a:r>
            <a:r>
              <a:rPr lang="en-US" sz="4400" dirty="0"/>
              <a:t>Annual ACCTA Conference </a:t>
            </a:r>
            <a:endParaRPr lang="en-US" sz="4400" dirty="0" smtClean="0"/>
          </a:p>
          <a:p>
            <a:pPr marL="82296" lvl="0" indent="0">
              <a:buNone/>
            </a:pPr>
            <a:endParaRPr lang="en-US" sz="4400" dirty="0"/>
          </a:p>
          <a:p>
            <a:pPr marL="82296" lvl="0" indent="0">
              <a:buNone/>
            </a:pPr>
            <a:r>
              <a:rPr lang="en-US" sz="4400" dirty="0" smtClean="0"/>
              <a:t>Alexandria</a:t>
            </a:r>
            <a:r>
              <a:rPr lang="en-US" sz="4400" dirty="0"/>
              <a:t>, </a:t>
            </a:r>
            <a:r>
              <a:rPr lang="en-US" sz="4400" dirty="0" smtClean="0"/>
              <a:t>Virginia</a:t>
            </a:r>
          </a:p>
          <a:p>
            <a:pPr marL="82296" lvl="0" indent="0">
              <a:buNone/>
            </a:pPr>
            <a:endParaRPr lang="en-US" sz="4400" dirty="0"/>
          </a:p>
          <a:p>
            <a:pPr marL="82296" lvl="0" indent="0">
              <a:buNone/>
            </a:pPr>
            <a:r>
              <a:rPr lang="en-US" sz="4400" dirty="0"/>
              <a:t>S</a:t>
            </a:r>
            <a:r>
              <a:rPr lang="en-US" sz="4400" dirty="0" smtClean="0"/>
              <a:t>eptember </a:t>
            </a:r>
            <a:r>
              <a:rPr lang="en-US" sz="4400" dirty="0"/>
              <a:t>21-26, </a:t>
            </a:r>
            <a:r>
              <a:rPr lang="en-US" sz="4400" dirty="0" smtClean="0"/>
              <a:t>2019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5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956376" cy="77809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Recent Initiatives for Membership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052736"/>
            <a:ext cx="7956376" cy="5688632"/>
          </a:xfrm>
        </p:spPr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i="1" u="sng" dirty="0"/>
              <a:t>ACCTA has been supporting </a:t>
            </a:r>
            <a:r>
              <a:rPr lang="en-US" i="1" u="sng" dirty="0" smtClean="0"/>
              <a:t>members: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Toward </a:t>
            </a:r>
            <a:r>
              <a:rPr lang="en-US" dirty="0"/>
              <a:t>accreditation and compliance with the new Standards of Accreditation (</a:t>
            </a:r>
            <a:r>
              <a:rPr lang="en-US" dirty="0" err="1"/>
              <a:t>SoA</a:t>
            </a:r>
            <a:r>
              <a:rPr lang="en-US" dirty="0" smtClean="0"/>
              <a:t>)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Creating </a:t>
            </a:r>
            <a:r>
              <a:rPr lang="en-US" dirty="0"/>
              <a:t>programming and support for new and emerging </a:t>
            </a:r>
            <a:r>
              <a:rPr lang="en-US" dirty="0" smtClean="0"/>
              <a:t>programs including the creation by the </a:t>
            </a:r>
            <a:r>
              <a:rPr lang="en-US" dirty="0"/>
              <a:t>board </a:t>
            </a:r>
            <a:r>
              <a:rPr lang="en-US" dirty="0" smtClean="0"/>
              <a:t>of two </a:t>
            </a:r>
            <a:r>
              <a:rPr lang="en-US" dirty="0"/>
              <a:t>liaison positions within the board for New and Emerging </a:t>
            </a:r>
            <a:r>
              <a:rPr lang="en-US" dirty="0" smtClean="0"/>
              <a:t>Programs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Providing </a:t>
            </a:r>
            <a:r>
              <a:rPr lang="en-US" dirty="0"/>
              <a:t>updates on the </a:t>
            </a:r>
            <a:r>
              <a:rPr lang="en-US" dirty="0" smtClean="0"/>
              <a:t>EPPP2 process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Continuing </a:t>
            </a:r>
            <a:r>
              <a:rPr lang="en-US" dirty="0"/>
              <a:t>to attend to the internship match </a:t>
            </a:r>
            <a:r>
              <a:rPr lang="en-US" dirty="0" smtClean="0"/>
              <a:t>issues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Supporting </a:t>
            </a:r>
            <a:r>
              <a:rPr lang="en-US" dirty="0"/>
              <a:t>international intern </a:t>
            </a:r>
            <a:r>
              <a:rPr lang="en-US" dirty="0" smtClean="0"/>
              <a:t>development</a:t>
            </a:r>
            <a:endParaRPr lang="en-US" dirty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Maintaining ACCTA values with increased growth and turnover</a:t>
            </a:r>
          </a:p>
        </p:txBody>
      </p:sp>
    </p:spTree>
    <p:extLst>
      <p:ext uri="{BB962C8B-B14F-4D97-AF65-F5344CB8AC3E}">
        <p14:creationId xmlns:p14="http://schemas.microsoft.com/office/powerpoint/2010/main" val="17468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778098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bg2"/>
                </a:solidFill>
                <a:effectLst/>
              </a:rPr>
              <a:t>Recent Activities </a:t>
            </a:r>
            <a:r>
              <a:rPr lang="en-US" sz="4000" b="1" dirty="0" smtClean="0">
                <a:solidFill>
                  <a:schemeClr val="bg2"/>
                </a:solidFill>
                <a:effectLst/>
              </a:rPr>
              <a:t>&amp; Important Issues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08720"/>
            <a:ext cx="7992888" cy="583264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The 41</a:t>
            </a:r>
            <a:r>
              <a:rPr lang="en-US" baseline="30000" dirty="0"/>
              <a:t>st</a:t>
            </a:r>
            <a:r>
              <a:rPr lang="en-US" dirty="0"/>
              <a:t> Annual ACCTA Conference was held from September 22-26, 2018 at the Hilton Minneapolis in Minneapolis, Minnesota.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Theme </a:t>
            </a:r>
            <a:r>
              <a:rPr lang="en-US" dirty="0"/>
              <a:t>was </a:t>
            </a:r>
            <a:r>
              <a:rPr lang="en-US" i="1" dirty="0"/>
              <a:t>Reaching Beyond Our Borders: Expanding Our Training Worldview.</a:t>
            </a:r>
            <a:r>
              <a:rPr lang="en-US" dirty="0"/>
              <a:t> 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Our </a:t>
            </a:r>
            <a:r>
              <a:rPr lang="en-US" dirty="0"/>
              <a:t>keynote speaker was Dr. Ayşe </a:t>
            </a:r>
            <a:r>
              <a:rPr lang="en-US" dirty="0" err="1"/>
              <a:t>Ciftci</a:t>
            </a:r>
            <a:r>
              <a:rPr lang="en-US" dirty="0"/>
              <a:t>. Dr. </a:t>
            </a:r>
            <a:r>
              <a:rPr lang="en-US" dirty="0" err="1"/>
              <a:t>Çiftçi’s</a:t>
            </a:r>
            <a:r>
              <a:rPr lang="en-US" dirty="0"/>
              <a:t> address was titled, “Integrating International Perspectives to Broaden Our Circle of Influence.”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</p:spPr>
        <p:txBody>
          <a:bodyPr>
            <a:normAutofit fontScale="77500" lnSpcReduction="20000"/>
          </a:bodyPr>
          <a:lstStyle/>
          <a:p>
            <a:pPr marL="82296" lvl="0" indent="0">
              <a:buNone/>
            </a:pPr>
            <a:endParaRPr lang="en-US" sz="3600" dirty="0">
              <a:solidFill>
                <a:schemeClr val="bg2"/>
              </a:solidFill>
            </a:endParaRPr>
          </a:p>
          <a:p>
            <a:pPr marL="82296" lvl="0" indent="0">
              <a:buNone/>
            </a:pPr>
            <a:r>
              <a:rPr lang="en-US" sz="4600" dirty="0" smtClean="0">
                <a:solidFill>
                  <a:schemeClr val="bg2"/>
                </a:solidFill>
              </a:rPr>
              <a:t>Other </a:t>
            </a:r>
            <a:r>
              <a:rPr lang="en-US" sz="4600" dirty="0">
                <a:solidFill>
                  <a:schemeClr val="bg2"/>
                </a:solidFill>
              </a:rPr>
              <a:t>topics </a:t>
            </a:r>
            <a:r>
              <a:rPr lang="en-US" sz="4600" dirty="0" smtClean="0">
                <a:solidFill>
                  <a:schemeClr val="bg2"/>
                </a:solidFill>
              </a:rPr>
              <a:t>of the </a:t>
            </a:r>
            <a:r>
              <a:rPr lang="en-US" sz="4600" dirty="0">
                <a:solidFill>
                  <a:schemeClr val="bg2"/>
                </a:solidFill>
              </a:rPr>
              <a:t>conference included</a:t>
            </a:r>
            <a:r>
              <a:rPr lang="en-US" sz="4600" dirty="0" smtClean="0">
                <a:solidFill>
                  <a:schemeClr val="bg2"/>
                </a:solidFill>
              </a:rPr>
              <a:t>:</a:t>
            </a:r>
            <a:endParaRPr lang="en-US" sz="4600" dirty="0" smtClean="0"/>
          </a:p>
          <a:p>
            <a:pPr lvl="0"/>
            <a:r>
              <a:rPr lang="en-US" sz="3100" dirty="0" smtClean="0"/>
              <a:t>Second </a:t>
            </a:r>
            <a:r>
              <a:rPr lang="en-US" sz="3100" dirty="0"/>
              <a:t>annual Pre-Conference for new Training Directors </a:t>
            </a:r>
          </a:p>
          <a:p>
            <a:pPr lvl="0"/>
            <a:r>
              <a:rPr lang="en-US" sz="3100" dirty="0"/>
              <a:t>Supporting International Psychology trainees </a:t>
            </a:r>
            <a:r>
              <a:rPr lang="en-US" sz="3100" dirty="0" smtClean="0"/>
              <a:t>&amp; staff </a:t>
            </a:r>
            <a:endParaRPr lang="en-US" sz="3100" dirty="0"/>
          </a:p>
          <a:p>
            <a:pPr lvl="0"/>
            <a:r>
              <a:rPr lang="en-US" sz="3100" dirty="0"/>
              <a:t>Training director development</a:t>
            </a:r>
          </a:p>
          <a:p>
            <a:pPr lvl="0"/>
            <a:r>
              <a:rPr lang="en-US" sz="3100" dirty="0"/>
              <a:t>Brief therapy training for College Counseling Centers</a:t>
            </a:r>
          </a:p>
          <a:p>
            <a:pPr lvl="0"/>
            <a:r>
              <a:rPr lang="en-US" sz="3100" dirty="0"/>
              <a:t>Recruitment and Training of International Interns</a:t>
            </a:r>
          </a:p>
          <a:p>
            <a:pPr lvl="0"/>
            <a:r>
              <a:rPr lang="en-US" sz="3100" dirty="0"/>
              <a:t>Empowering beginning supervisors to provide difficult feedback</a:t>
            </a:r>
          </a:p>
          <a:p>
            <a:pPr lvl="0"/>
            <a:r>
              <a:rPr lang="en-US" sz="3100" dirty="0" smtClean="0"/>
              <a:t>Panel on how </a:t>
            </a:r>
            <a:r>
              <a:rPr lang="en-US" sz="3100" dirty="0"/>
              <a:t>to write a self-study under the </a:t>
            </a:r>
            <a:r>
              <a:rPr lang="en-US" sz="3100" dirty="0" smtClean="0"/>
              <a:t>new </a:t>
            </a:r>
            <a:r>
              <a:rPr lang="en-US" sz="3100" dirty="0" err="1" smtClean="0"/>
              <a:t>SoA’s</a:t>
            </a:r>
            <a:endParaRPr lang="en-US" sz="3100" dirty="0"/>
          </a:p>
          <a:p>
            <a:pPr lvl="0"/>
            <a:r>
              <a:rPr lang="en-US" sz="3100" dirty="0"/>
              <a:t>Several sessions related to Multicultural Issues and Diversity in Internship Training </a:t>
            </a:r>
            <a:endParaRPr lang="en-US" sz="3100" dirty="0" smtClean="0"/>
          </a:p>
          <a:p>
            <a:pPr lvl="1"/>
            <a:r>
              <a:rPr lang="en-US" dirty="0" smtClean="0"/>
              <a:t>Integrating </a:t>
            </a:r>
            <a:r>
              <a:rPr lang="en-US" dirty="0"/>
              <a:t>Cultural Intelligence (CQ) Into Our Multicultural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Best </a:t>
            </a:r>
            <a:r>
              <a:rPr lang="en-US" dirty="0"/>
              <a:t>Practices in Group </a:t>
            </a:r>
            <a:r>
              <a:rPr lang="en-US" dirty="0" smtClean="0"/>
              <a:t>Supervision</a:t>
            </a:r>
          </a:p>
          <a:p>
            <a:pPr lvl="1"/>
            <a:r>
              <a:rPr lang="en-US" dirty="0" smtClean="0"/>
              <a:t>Supervisee </a:t>
            </a:r>
            <a:r>
              <a:rPr lang="en-US" dirty="0"/>
              <a:t>Anxiety, Sociocultural Identities, and </a:t>
            </a:r>
            <a:r>
              <a:rPr lang="en-US" dirty="0" smtClean="0"/>
              <a:t>Ethics</a:t>
            </a:r>
          </a:p>
          <a:p>
            <a:pPr lvl="1"/>
            <a:r>
              <a:rPr lang="en-US" dirty="0" smtClean="0"/>
              <a:t>Longing </a:t>
            </a:r>
            <a:r>
              <a:rPr lang="en-US" dirty="0"/>
              <a:t>for </a:t>
            </a:r>
            <a:r>
              <a:rPr lang="en-US" dirty="0" err="1"/>
              <a:t>Wakanda</a:t>
            </a:r>
            <a:r>
              <a:rPr lang="en-US" dirty="0"/>
              <a:t>: Intersectionality among International and Domestic Trainees of </a:t>
            </a:r>
            <a:r>
              <a:rPr lang="en-US" dirty="0" smtClean="0"/>
              <a:t>Color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2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2560" y="359898"/>
            <a:ext cx="7406640" cy="5517374"/>
          </a:xfrm>
        </p:spPr>
        <p:txBody>
          <a:bodyPr anchor="ctr"/>
          <a:lstStyle/>
          <a:p>
            <a:pPr eaLnBrk="1" hangingPunct="1"/>
            <a:r>
              <a:rPr lang="en-US" altLang="en-US" sz="4400" dirty="0" smtClean="0">
                <a:solidFill>
                  <a:schemeClr val="bg2"/>
                </a:solidFill>
              </a:rPr>
              <a:t>ACCTA DATA POINTS of INTEREST TO CCPTP</a:t>
            </a:r>
            <a:r>
              <a:rPr lang="en-US" altLang="en-US" sz="4400" dirty="0" smtClean="0">
                <a:solidFill>
                  <a:srgbClr val="FF0000"/>
                </a:solidFill>
              </a:rPr>
              <a:t/>
            </a:r>
            <a:br>
              <a:rPr lang="en-US" altLang="en-US" sz="4400" dirty="0" smtClean="0">
                <a:solidFill>
                  <a:srgbClr val="FF0000"/>
                </a:solidFill>
              </a:rPr>
            </a:br>
            <a:r>
              <a:rPr lang="en-US" altLang="en-US" sz="4400" dirty="0" smtClean="0">
                <a:solidFill>
                  <a:srgbClr val="FF0000"/>
                </a:solidFill>
              </a:rPr>
              <a:t/>
            </a:r>
            <a:br>
              <a:rPr lang="en-US" altLang="en-US" sz="4400" dirty="0" smtClean="0">
                <a:solidFill>
                  <a:srgbClr val="FF0000"/>
                </a:solidFill>
              </a:rPr>
            </a:br>
            <a:r>
              <a:rPr lang="en-US" altLang="en-US" sz="4400" dirty="0">
                <a:solidFill>
                  <a:srgbClr val="FF0000"/>
                </a:solidFill>
              </a:rPr>
              <a:t/>
            </a:r>
            <a:br>
              <a:rPr lang="en-US" altLang="en-US" sz="4400" dirty="0">
                <a:solidFill>
                  <a:srgbClr val="FF0000"/>
                </a:solidFill>
              </a:rPr>
            </a:br>
            <a:r>
              <a:rPr lang="en-US" altLang="en-US" sz="4400" dirty="0" smtClean="0"/>
              <a:t>SURVEY 2018</a:t>
            </a:r>
            <a:br>
              <a:rPr lang="en-US" altLang="en-US" sz="4400" dirty="0" smtClean="0"/>
            </a:br>
            <a:r>
              <a:rPr lang="en-US" altLang="en-US" sz="4400" dirty="0" smtClean="0"/>
              <a:t>N=109 of 188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2555776" y="1484784"/>
            <a:ext cx="6400800" cy="2286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University and Counseling Center Characteristics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&amp; 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INTERN MATCH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 University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40768"/>
            <a:ext cx="8028384" cy="5267672"/>
          </a:xfrm>
        </p:spPr>
        <p:txBody>
          <a:bodyPr>
            <a:normAutofit/>
          </a:bodyPr>
          <a:lstStyle/>
          <a:p>
            <a:pPr marL="1165860" lvl="4" indent="-130302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63A0CC"/>
              </a:buClr>
              <a:buSzPct val="125000"/>
              <a:buFontTx/>
              <a:buNone/>
              <a:defRPr/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b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pPr marL="228600" indent="-130302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25561	30553</a:t>
            </a:r>
            <a:r>
              <a:rPr lang="en-US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24756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	</a:t>
            </a:r>
          </a:p>
          <a:p>
            <a:pPr marL="212598" indent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25000"/>
              <a:buFontTx/>
              <a:buNone/>
              <a:defRPr/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	</a:t>
            </a:r>
          </a:p>
          <a:p>
            <a:pPr marL="228600" indent="-130302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%Public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en-US" sz="28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77%</a:t>
            </a:r>
            <a:r>
              <a:rPr lang="en-US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76%</a:t>
            </a:r>
            <a:r>
              <a:rPr lang="en-US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75</a:t>
            </a:r>
            <a:r>
              <a:rPr lang="en-US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	</a:t>
            </a:r>
            <a:r>
              <a:rPr lang="en-US" sz="2400" dirty="0">
                <a:solidFill>
                  <a:srgbClr val="8AC4A7">
                    <a:lumMod val="50000"/>
                  </a:srgbClr>
                </a:solidFill>
                <a:latin typeface="Tw Cen MT" panose="020B0602020104020603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Tw Cen MT" panose="020B0602020104020603"/>
              </a:rPr>
              <a:t> </a:t>
            </a:r>
            <a:r>
              <a:rPr lang="en-US" sz="2400" dirty="0">
                <a:solidFill>
                  <a:srgbClr val="8AC4A7">
                    <a:lumMod val="50000"/>
                  </a:srgbClr>
                </a:solidFill>
                <a:latin typeface="Tw Cen MT" panose="020B0602020104020603"/>
              </a:rPr>
              <a:t>		</a:t>
            </a:r>
            <a:r>
              <a:rPr lang="en-US" sz="2400" dirty="0">
                <a:solidFill>
                  <a:srgbClr val="D35940">
                    <a:lumMod val="20000"/>
                    <a:lumOff val="80000"/>
                  </a:srgbClr>
                </a:solidFill>
                <a:latin typeface="Tw Cen MT" panose="020B0602020104020603"/>
              </a:rPr>
              <a:t> </a:t>
            </a:r>
            <a:r>
              <a:rPr lang="en-US" sz="2400" dirty="0">
                <a:solidFill>
                  <a:srgbClr val="8AC4A7">
                    <a:lumMod val="50000"/>
                  </a:srgbClr>
                </a:solidFill>
                <a:latin typeface="Tw Cen MT" panose="020B0602020104020603"/>
              </a:rPr>
              <a:t>	</a:t>
            </a:r>
            <a:r>
              <a:rPr lang="en-US" sz="2400" dirty="0">
                <a:solidFill>
                  <a:srgbClr val="6600CC"/>
                </a:solidFill>
                <a:latin typeface="Tw Cen MT" panose="020B0602020104020603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Tw Cen MT" panose="020B0602020104020603"/>
              </a:rPr>
              <a:t>	</a:t>
            </a:r>
            <a:r>
              <a:rPr lang="en-US" sz="2400" dirty="0">
                <a:solidFill>
                  <a:srgbClr val="00CC00"/>
                </a:solidFill>
                <a:latin typeface="Tw Cen MT" panose="020B0602020104020603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w Cen MT" panose="020B0602020104020603"/>
              </a:rPr>
              <a:t> </a:t>
            </a:r>
            <a:r>
              <a:rPr lang="en-US" sz="2400" dirty="0">
                <a:solidFill>
                  <a:prstClr val="white">
                    <a:lumMod val="75000"/>
                    <a:lumOff val="25000"/>
                  </a:prstClr>
                </a:solidFill>
                <a:latin typeface="Tw Cen MT" panose="020B0602020104020603"/>
              </a:rPr>
              <a:t>	</a:t>
            </a:r>
            <a:endParaRPr lang="en-US" sz="2400" dirty="0">
              <a:solidFill>
                <a:prstClr val="white"/>
              </a:solidFill>
              <a:latin typeface="Tw Cen MT" panose="020B0602020104020603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5400" dirty="0" smtClean="0">
                <a:solidFill>
                  <a:schemeClr val="bg2"/>
                </a:solidFill>
              </a:rPr>
              <a:t>Location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Near major metro area: 65%</a:t>
            </a:r>
          </a:p>
          <a:p>
            <a:r>
              <a:rPr lang="en-US" altLang="en-US" sz="4000" dirty="0" smtClean="0"/>
              <a:t>Not near one: 35%</a:t>
            </a: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357563"/>
            <a:ext cx="4484688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563</TotalTime>
  <Words>979</Words>
  <Application>Microsoft Office PowerPoint</Application>
  <PresentationFormat>On-screen Show (4:3)</PresentationFormat>
  <Paragraphs>229</Paragraphs>
  <Slides>22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Gill Sans MT</vt:lpstr>
      <vt:lpstr>Tw Cen MT</vt:lpstr>
      <vt:lpstr>Verdana</vt:lpstr>
      <vt:lpstr>Wingdings</vt:lpstr>
      <vt:lpstr>Wingdings 2</vt:lpstr>
      <vt:lpstr>Solstice</vt:lpstr>
      <vt:lpstr>   ACCTA REPORT:  CCPTP Santa Ana Pueblo, New Mexico January 31-February 2</vt:lpstr>
      <vt:lpstr>Description and Mission</vt:lpstr>
      <vt:lpstr>Recent Initiatives for Membership</vt:lpstr>
      <vt:lpstr>Recent Activities &amp; Important Issues </vt:lpstr>
      <vt:lpstr>PowerPoint Presentation</vt:lpstr>
      <vt:lpstr>ACCTA DATA POINTS of INTEREST TO CCPTP   SURVEY 2018 N=109 of 188</vt:lpstr>
      <vt:lpstr>University and Counseling Center Characteristics  &amp;   INTERN MATCH DATA</vt:lpstr>
      <vt:lpstr>   University Characteristics</vt:lpstr>
      <vt:lpstr>Location</vt:lpstr>
      <vt:lpstr>Being near a city increases the number of applications</vt:lpstr>
      <vt:lpstr>Mean # Applicants/Interviews by Phase</vt:lpstr>
      <vt:lpstr> % Filling ALL positions in Phase I</vt:lpstr>
      <vt:lpstr>Interview Process</vt:lpstr>
      <vt:lpstr>Plan any changes to selection? </vt:lpstr>
      <vt:lpstr>Our Titles, Identities, and Roles</vt:lpstr>
      <vt:lpstr>     TD Demographics</vt:lpstr>
      <vt:lpstr>Titles</vt:lpstr>
      <vt:lpstr>Training programs coordinated</vt:lpstr>
      <vt:lpstr>How Has Increased Client Severity Affected Program? </vt:lpstr>
      <vt:lpstr>What are the most challenging aspects of your job?</vt:lpstr>
      <vt:lpstr>Future Directions</vt:lpstr>
      <vt:lpstr>Future Conference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Julia C Phillips</cp:lastModifiedBy>
  <cp:revision>84</cp:revision>
  <dcterms:created xsi:type="dcterms:W3CDTF">2010-01-04T18:52:54Z</dcterms:created>
  <dcterms:modified xsi:type="dcterms:W3CDTF">2019-02-01T20:06:57Z</dcterms:modified>
</cp:coreProperties>
</file>