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301" r:id="rId2"/>
    <p:sldId id="269" r:id="rId3"/>
    <p:sldId id="257" r:id="rId4"/>
    <p:sldId id="335" r:id="rId5"/>
    <p:sldId id="336" r:id="rId6"/>
    <p:sldId id="337" r:id="rId7"/>
    <p:sldId id="338" r:id="rId8"/>
    <p:sldId id="331" r:id="rId9"/>
    <p:sldId id="332" r:id="rId10"/>
    <p:sldId id="333" r:id="rId11"/>
    <p:sldId id="334" r:id="rId1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D9E2"/>
    <a:srgbClr val="F8BE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57"/>
    <p:restoredTop sz="80270" autoAdjust="0"/>
  </p:normalViewPr>
  <p:slideViewPr>
    <p:cSldViewPr snapToGrid="0" snapToObjects="1">
      <p:cViewPr varScale="1">
        <p:scale>
          <a:sx n="55" d="100"/>
          <a:sy n="55" d="100"/>
        </p:scale>
        <p:origin x="105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C8852855-E050-4611-9F8E-6FEF5E6B2A3A}" type="datetimeFigureOut">
              <a:rPr lang="en-US" smtClean="0"/>
              <a:t>2/2/2019</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1CD88795-554E-4550-A5DD-C46CE291A4DC}" type="slidenum">
              <a:rPr lang="en-US" smtClean="0"/>
              <a:t>‹#›</a:t>
            </a:fld>
            <a:endParaRPr lang="en-US"/>
          </a:p>
        </p:txBody>
      </p:sp>
    </p:spTree>
    <p:extLst>
      <p:ext uri="{BB962C8B-B14F-4D97-AF65-F5344CB8AC3E}">
        <p14:creationId xmlns:p14="http://schemas.microsoft.com/office/powerpoint/2010/main" val="221281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464A325-0FF7-E34A-9665-E475711CFF2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178483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64A325-0FF7-E34A-9665-E475711CFF2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1635370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64A325-0FF7-E34A-9665-E475711CFF2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3348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64A325-0FF7-E34A-9665-E475711CFF2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1876643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64A325-0FF7-E34A-9665-E475711CFF2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65333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64A325-0FF7-E34A-9665-E475711CFF2A}"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499390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64A325-0FF7-E34A-9665-E475711CFF2A}" type="datetimeFigureOut">
              <a:rPr lang="en-US" smtClean="0"/>
              <a:t>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887755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64A325-0FF7-E34A-9665-E475711CFF2A}" type="datetimeFigureOut">
              <a:rPr lang="en-US" smtClean="0"/>
              <a:t>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193396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4A325-0FF7-E34A-9665-E475711CFF2A}" type="datetimeFigureOut">
              <a:rPr lang="en-US" smtClean="0"/>
              <a:t>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191408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64A325-0FF7-E34A-9665-E475711CFF2A}"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708453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64A325-0FF7-E34A-9665-E475711CFF2A}"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B7CB1-CD24-E948-A7D2-179E993793BF}" type="slidenum">
              <a:rPr lang="en-US" smtClean="0"/>
              <a:t>‹#›</a:t>
            </a:fld>
            <a:endParaRPr lang="en-US"/>
          </a:p>
        </p:txBody>
      </p:sp>
    </p:spTree>
    <p:extLst>
      <p:ext uri="{BB962C8B-B14F-4D97-AF65-F5344CB8AC3E}">
        <p14:creationId xmlns:p14="http://schemas.microsoft.com/office/powerpoint/2010/main" val="132829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AD9E2">
                <a:alpha val="49804"/>
              </a:srgbClr>
            </a:gs>
            <a:gs pos="25000">
              <a:srgbClr val="F8BEC6">
                <a:alpha val="80000"/>
              </a:srgbClr>
            </a:gs>
            <a:gs pos="54000">
              <a:schemeClr val="bg1">
                <a:alpha val="50000"/>
              </a:schemeClr>
            </a:gs>
            <a:gs pos="80000">
              <a:srgbClr val="F8BEC6">
                <a:alpha val="80000"/>
              </a:srgbClr>
            </a:gs>
            <a:gs pos="100000">
              <a:srgbClr val="9AD9E2"/>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4A325-0FF7-E34A-9665-E475711CFF2A}" type="datetimeFigureOut">
              <a:rPr lang="en-US" smtClean="0"/>
              <a:t>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AB7CB1-CD24-E948-A7D2-179E993793BF}" type="slidenum">
              <a:rPr lang="en-US" smtClean="0"/>
              <a:t>‹#›</a:t>
            </a:fld>
            <a:endParaRPr lang="en-US"/>
          </a:p>
        </p:txBody>
      </p:sp>
    </p:spTree>
    <p:extLst>
      <p:ext uri="{BB962C8B-B14F-4D97-AF65-F5344CB8AC3E}">
        <p14:creationId xmlns:p14="http://schemas.microsoft.com/office/powerpoint/2010/main" val="2010010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div17.org/sections/lesbian-gay-bisexual-transgender-issues/resources/" TargetMode="External"/><Relationship Id="rId3" Type="http://schemas.openxmlformats.org/officeDocument/2006/relationships/hyperlink" Target="https://transequality.org/" TargetMode="External"/><Relationship Id="rId7" Type="http://schemas.openxmlformats.org/officeDocument/2006/relationships/hyperlink" Target="https://www.apa.org/apags/resources/index.aspx" TargetMode="External"/><Relationship Id="rId2" Type="http://schemas.openxmlformats.org/officeDocument/2006/relationships/hyperlink" Target="http://genderinfinity.org/" TargetMode="External"/><Relationship Id="rId1" Type="http://schemas.openxmlformats.org/officeDocument/2006/relationships/slideLayout" Target="../slideLayouts/slideLayout2.xml"/><Relationship Id="rId6" Type="http://schemas.openxmlformats.org/officeDocument/2006/relationships/hyperlink" Target="https://www.apadivisions.org/division-44/resources" TargetMode="External"/><Relationship Id="rId5" Type="http://schemas.openxmlformats.org/officeDocument/2006/relationships/hyperlink" Target="https://www.glaad.org/transgender/resources" TargetMode="External"/><Relationship Id="rId4" Type="http://schemas.openxmlformats.org/officeDocument/2006/relationships/hyperlink" Target="https://forge-forward.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87378" y="2286000"/>
            <a:ext cx="9380621" cy="2081462"/>
          </a:xfrm>
        </p:spPr>
        <p:txBody>
          <a:bodyPr>
            <a:normAutofit fontScale="90000"/>
          </a:bodyPr>
          <a:lstStyle/>
          <a:p>
            <a:r>
              <a:rPr lang="en-US" dirty="0"/>
              <a:t>Supporting Trans and </a:t>
            </a:r>
            <a:r>
              <a:rPr lang="en-US" dirty="0" err="1"/>
              <a:t>Nonbinary</a:t>
            </a:r>
            <a:r>
              <a:rPr lang="en-US" dirty="0"/>
              <a:t> Students in Counseling Psychology Training Programs</a:t>
            </a:r>
          </a:p>
        </p:txBody>
      </p:sp>
      <p:sp>
        <p:nvSpPr>
          <p:cNvPr id="5" name="Subtitle 4"/>
          <p:cNvSpPr>
            <a:spLocks noGrp="1"/>
          </p:cNvSpPr>
          <p:nvPr>
            <p:ph type="subTitle" idx="1"/>
          </p:nvPr>
        </p:nvSpPr>
        <p:spPr>
          <a:xfrm>
            <a:off x="4701092" y="5787614"/>
            <a:ext cx="7490909" cy="1046323"/>
          </a:xfrm>
        </p:spPr>
        <p:txBody>
          <a:bodyPr>
            <a:normAutofit/>
          </a:bodyPr>
          <a:lstStyle/>
          <a:p>
            <a:r>
              <a:rPr lang="en-US" dirty="0"/>
              <a:t>Nathan Grant Smith, University of Houston</a:t>
            </a:r>
          </a:p>
          <a:p>
            <a:r>
              <a:rPr lang="en-US" dirty="0"/>
              <a:t>Douglas Knutson, Southern Illinois University Carbondale</a:t>
            </a:r>
          </a:p>
        </p:txBody>
      </p:sp>
    </p:spTree>
    <p:extLst>
      <p:ext uri="{BB962C8B-B14F-4D97-AF65-F5344CB8AC3E}">
        <p14:creationId xmlns:p14="http://schemas.microsoft.com/office/powerpoint/2010/main" val="373376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6241D-F16A-4E14-AB12-88D9B727B88D}"/>
              </a:ext>
            </a:extLst>
          </p:cNvPr>
          <p:cNvSpPr>
            <a:spLocks noGrp="1"/>
          </p:cNvSpPr>
          <p:nvPr>
            <p:ph type="title"/>
          </p:nvPr>
        </p:nvSpPr>
        <p:spPr/>
        <p:txBody>
          <a:bodyPr/>
          <a:lstStyle/>
          <a:p>
            <a:r>
              <a:rPr lang="en-US" dirty="0"/>
              <a:t>Vignette</a:t>
            </a:r>
          </a:p>
        </p:txBody>
      </p:sp>
      <p:sp>
        <p:nvSpPr>
          <p:cNvPr id="3" name="Content Placeholder 2">
            <a:extLst>
              <a:ext uri="{FF2B5EF4-FFF2-40B4-BE49-F238E27FC236}">
                <a16:creationId xmlns:a16="http://schemas.microsoft.com/office/drawing/2014/main" id="{13274C9F-7F1A-46B6-8D11-FEBC31476A6D}"/>
              </a:ext>
            </a:extLst>
          </p:cNvPr>
          <p:cNvSpPr>
            <a:spLocks noGrp="1"/>
          </p:cNvSpPr>
          <p:nvPr>
            <p:ph idx="1"/>
          </p:nvPr>
        </p:nvSpPr>
        <p:spPr/>
        <p:txBody>
          <a:bodyPr>
            <a:normAutofit/>
          </a:bodyPr>
          <a:lstStyle/>
          <a:p>
            <a:r>
              <a:rPr lang="en-US" dirty="0"/>
              <a:t>Jill (she, her/they, them) is a 25 year old counseling psychology doctoral student who identifies as White, </a:t>
            </a:r>
            <a:r>
              <a:rPr lang="en-US"/>
              <a:t>transgender woman</a:t>
            </a:r>
            <a:r>
              <a:rPr lang="en-US" dirty="0"/>
              <a:t>, Irish, able-bodied, and lesbian. </a:t>
            </a:r>
          </a:p>
          <a:p>
            <a:r>
              <a:rPr lang="en-US" dirty="0"/>
              <a:t>Jill attends a research methods course that is being taught by a professor (he, him) from a different program. </a:t>
            </a:r>
          </a:p>
          <a:p>
            <a:r>
              <a:rPr lang="en-US" dirty="0"/>
              <a:t>One of Jill’s classmates notifies you that, in class one day, the research methods professor was talking about research on minority populations when he turned to Jill and said, “I’m not as familiar with research on transsexuals, what is most important to consider when trying to reach that community?”</a:t>
            </a:r>
          </a:p>
        </p:txBody>
      </p:sp>
    </p:spTree>
    <p:extLst>
      <p:ext uri="{BB962C8B-B14F-4D97-AF65-F5344CB8AC3E}">
        <p14:creationId xmlns:p14="http://schemas.microsoft.com/office/powerpoint/2010/main" val="1702217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6241D-F16A-4E14-AB12-88D9B727B88D}"/>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13274C9F-7F1A-46B6-8D11-FEBC31476A6D}"/>
              </a:ext>
            </a:extLst>
          </p:cNvPr>
          <p:cNvSpPr>
            <a:spLocks noGrp="1"/>
          </p:cNvSpPr>
          <p:nvPr>
            <p:ph idx="1"/>
          </p:nvPr>
        </p:nvSpPr>
        <p:spPr>
          <a:xfrm>
            <a:off x="838200" y="1337733"/>
            <a:ext cx="10515600" cy="4839230"/>
          </a:xfrm>
        </p:spPr>
        <p:txBody>
          <a:bodyPr>
            <a:normAutofit/>
          </a:bodyPr>
          <a:lstStyle/>
          <a:p>
            <a:r>
              <a:rPr lang="en-US" dirty="0"/>
              <a:t>Local campus resources (e.g., LGBTQ Resource Center, student groups)</a:t>
            </a:r>
          </a:p>
          <a:p>
            <a:r>
              <a:rPr lang="en-US" dirty="0"/>
              <a:t>Online resources</a:t>
            </a:r>
          </a:p>
          <a:p>
            <a:pPr lvl="1"/>
            <a:r>
              <a:rPr lang="en-US" dirty="0"/>
              <a:t>Gender Infinity: </a:t>
            </a:r>
            <a:r>
              <a:rPr lang="en-US" dirty="0">
                <a:hlinkClick r:id="rId2"/>
              </a:rPr>
              <a:t>http://genderinfinity.org</a:t>
            </a:r>
            <a:r>
              <a:rPr lang="en-US" dirty="0"/>
              <a:t> </a:t>
            </a:r>
          </a:p>
          <a:p>
            <a:pPr lvl="1"/>
            <a:r>
              <a:rPr lang="en-US" dirty="0"/>
              <a:t>National Center for Transgender Equality: </a:t>
            </a:r>
            <a:r>
              <a:rPr lang="en-US" dirty="0">
                <a:hlinkClick r:id="rId3"/>
              </a:rPr>
              <a:t>https://transequality.org</a:t>
            </a:r>
            <a:r>
              <a:rPr lang="en-US" dirty="0"/>
              <a:t> </a:t>
            </a:r>
          </a:p>
          <a:p>
            <a:pPr lvl="1"/>
            <a:r>
              <a:rPr lang="en-US" dirty="0"/>
              <a:t>FORGE: </a:t>
            </a:r>
            <a:r>
              <a:rPr lang="en-US" dirty="0">
                <a:hlinkClick r:id="rId4"/>
              </a:rPr>
              <a:t>https://forge-forward.org</a:t>
            </a:r>
            <a:r>
              <a:rPr lang="en-US" dirty="0"/>
              <a:t> </a:t>
            </a:r>
          </a:p>
          <a:p>
            <a:pPr lvl="1"/>
            <a:r>
              <a:rPr lang="en-US" dirty="0"/>
              <a:t>GLAAD transgender resources: </a:t>
            </a:r>
            <a:r>
              <a:rPr lang="en-US" dirty="0">
                <a:hlinkClick r:id="rId5"/>
              </a:rPr>
              <a:t>https://www.glaad.org/transgender/resources</a:t>
            </a:r>
            <a:r>
              <a:rPr lang="en-US" dirty="0"/>
              <a:t> </a:t>
            </a:r>
          </a:p>
          <a:p>
            <a:pPr lvl="1"/>
            <a:r>
              <a:rPr lang="en-US" dirty="0"/>
              <a:t>Division 44 resources: </a:t>
            </a:r>
            <a:r>
              <a:rPr lang="en-US" dirty="0">
                <a:hlinkClick r:id="rId6"/>
              </a:rPr>
              <a:t>https://www.apadivisions.org/division-44/resources</a:t>
            </a:r>
            <a:r>
              <a:rPr lang="en-US" dirty="0"/>
              <a:t> </a:t>
            </a:r>
          </a:p>
          <a:p>
            <a:pPr lvl="1"/>
            <a:r>
              <a:rPr lang="en-US" dirty="0"/>
              <a:t>APA student resources, including “Proud and Prepared” and “Climate Guide for LGBTQ+” students: </a:t>
            </a:r>
            <a:r>
              <a:rPr lang="en-US" dirty="0">
                <a:hlinkClick r:id="rId7"/>
              </a:rPr>
              <a:t>https://www.apa.org/apags/resources/index.aspx</a:t>
            </a:r>
            <a:r>
              <a:rPr lang="en-US" dirty="0"/>
              <a:t> </a:t>
            </a:r>
          </a:p>
          <a:p>
            <a:pPr lvl="1"/>
            <a:r>
              <a:rPr lang="en-US" dirty="0"/>
              <a:t>SLGBTI resources: </a:t>
            </a:r>
            <a:r>
              <a:rPr lang="en-US" dirty="0">
                <a:hlinkClick r:id="rId8"/>
              </a:rPr>
              <a:t>https://www.div17.org/sections/lesbian-gay-bisexual-transgender-issues/resources/</a:t>
            </a:r>
            <a:r>
              <a:rPr lang="en-US" dirty="0"/>
              <a:t> </a:t>
            </a:r>
          </a:p>
          <a:p>
            <a:endParaRPr lang="en-US" dirty="0"/>
          </a:p>
          <a:p>
            <a:endParaRPr lang="en-US" dirty="0"/>
          </a:p>
          <a:p>
            <a:endParaRPr lang="en-US" dirty="0"/>
          </a:p>
        </p:txBody>
      </p:sp>
    </p:spTree>
    <p:extLst>
      <p:ext uri="{BB962C8B-B14F-4D97-AF65-F5344CB8AC3E}">
        <p14:creationId xmlns:p14="http://schemas.microsoft.com/office/powerpoint/2010/main" val="3043735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76949F1-E810-49E8-B110-51ABE960D131}"/>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ctr"/>
            <a:r>
              <a:rPr lang="en-US" dirty="0"/>
              <a:t>APA Guidelines 2015</a:t>
            </a:r>
          </a:p>
        </p:txBody>
      </p:sp>
      <p:sp>
        <p:nvSpPr>
          <p:cNvPr id="3" name="Content Placeholder 2"/>
          <p:cNvSpPr>
            <a:spLocks noGrp="1"/>
          </p:cNvSpPr>
          <p:nvPr>
            <p:ph idx="1"/>
          </p:nvPr>
        </p:nvSpPr>
        <p:spPr/>
        <p:txBody>
          <a:bodyPr/>
          <a:lstStyle/>
          <a:p>
            <a:r>
              <a:rPr lang="en-US" dirty="0"/>
              <a:t>Transgender and </a:t>
            </a:r>
            <a:r>
              <a:rPr lang="en-US" dirty="0" err="1"/>
              <a:t>nonbinary</a:t>
            </a:r>
            <a:r>
              <a:rPr lang="en-US" dirty="0"/>
              <a:t> people “are those who have a gender identity that is not fully aligned with their sex assigned at birth.”</a:t>
            </a:r>
          </a:p>
          <a:p>
            <a:endParaRPr lang="en-US" dirty="0"/>
          </a:p>
          <a:p>
            <a:r>
              <a:rPr lang="en-US" dirty="0"/>
              <a:t>Psychologists recognize how stigma, prejudice, discrimination and violence affect health and well-being.</a:t>
            </a:r>
          </a:p>
          <a:p>
            <a:endParaRPr lang="en-US" dirty="0"/>
          </a:p>
          <a:p>
            <a:r>
              <a:rPr lang="en-US" dirty="0"/>
              <a:t>Psychologists strive to recognize the influence of institutional barriers and to assist in developing affirmative environments.</a:t>
            </a:r>
          </a:p>
        </p:txBody>
      </p:sp>
    </p:spTree>
    <p:extLst>
      <p:ext uri="{BB962C8B-B14F-4D97-AF65-F5344CB8AC3E}">
        <p14:creationId xmlns:p14="http://schemas.microsoft.com/office/powerpoint/2010/main" val="1806773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6241D-F16A-4E14-AB12-88D9B727B88D}"/>
              </a:ext>
            </a:extLst>
          </p:cNvPr>
          <p:cNvSpPr>
            <a:spLocks noGrp="1"/>
          </p:cNvSpPr>
          <p:nvPr>
            <p:ph type="title"/>
          </p:nvPr>
        </p:nvSpPr>
        <p:spPr/>
        <p:txBody>
          <a:bodyPr/>
          <a:lstStyle/>
          <a:p>
            <a:r>
              <a:rPr lang="en-US" dirty="0"/>
              <a:t>Issues Facing Students: Documentation</a:t>
            </a:r>
          </a:p>
        </p:txBody>
      </p:sp>
      <p:sp>
        <p:nvSpPr>
          <p:cNvPr id="3" name="Content Placeholder 2">
            <a:extLst>
              <a:ext uri="{FF2B5EF4-FFF2-40B4-BE49-F238E27FC236}">
                <a16:creationId xmlns:a16="http://schemas.microsoft.com/office/drawing/2014/main" id="{13274C9F-7F1A-46B6-8D11-FEBC31476A6D}"/>
              </a:ext>
            </a:extLst>
          </p:cNvPr>
          <p:cNvSpPr>
            <a:spLocks noGrp="1"/>
          </p:cNvSpPr>
          <p:nvPr>
            <p:ph idx="1"/>
          </p:nvPr>
        </p:nvSpPr>
        <p:spPr/>
        <p:txBody>
          <a:bodyPr>
            <a:normAutofit/>
          </a:bodyPr>
          <a:lstStyle/>
          <a:p>
            <a:r>
              <a:rPr lang="en-US" dirty="0"/>
              <a:t>Federal and state documents </a:t>
            </a:r>
          </a:p>
          <a:p>
            <a:endParaRPr lang="en-US" dirty="0"/>
          </a:p>
          <a:p>
            <a:r>
              <a:rPr lang="en-US" dirty="0"/>
              <a:t>School documents</a:t>
            </a:r>
          </a:p>
          <a:p>
            <a:endParaRPr lang="en-US" dirty="0"/>
          </a:p>
          <a:p>
            <a:r>
              <a:rPr lang="en-US" dirty="0"/>
              <a:t>Publications/Authorship</a:t>
            </a:r>
          </a:p>
          <a:p>
            <a:endParaRPr lang="en-US" dirty="0"/>
          </a:p>
          <a:p>
            <a:r>
              <a:rPr lang="en-US" dirty="0"/>
              <a:t>Pronouns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0452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6241D-F16A-4E14-AB12-88D9B727B88D}"/>
              </a:ext>
            </a:extLst>
          </p:cNvPr>
          <p:cNvSpPr>
            <a:spLocks noGrp="1"/>
          </p:cNvSpPr>
          <p:nvPr>
            <p:ph type="title"/>
          </p:nvPr>
        </p:nvSpPr>
        <p:spPr/>
        <p:txBody>
          <a:bodyPr/>
          <a:lstStyle/>
          <a:p>
            <a:r>
              <a:rPr lang="en-US" dirty="0"/>
              <a:t>Issues Facing Students: Health</a:t>
            </a:r>
          </a:p>
        </p:txBody>
      </p:sp>
      <p:sp>
        <p:nvSpPr>
          <p:cNvPr id="3" name="Content Placeholder 2">
            <a:extLst>
              <a:ext uri="{FF2B5EF4-FFF2-40B4-BE49-F238E27FC236}">
                <a16:creationId xmlns:a16="http://schemas.microsoft.com/office/drawing/2014/main" id="{13274C9F-7F1A-46B6-8D11-FEBC31476A6D}"/>
              </a:ext>
            </a:extLst>
          </p:cNvPr>
          <p:cNvSpPr>
            <a:spLocks noGrp="1"/>
          </p:cNvSpPr>
          <p:nvPr>
            <p:ph idx="1"/>
          </p:nvPr>
        </p:nvSpPr>
        <p:spPr/>
        <p:txBody>
          <a:bodyPr>
            <a:normAutofit/>
          </a:bodyPr>
          <a:lstStyle/>
          <a:p>
            <a:r>
              <a:rPr lang="en-US" dirty="0"/>
              <a:t>Affirmative Mental Health</a:t>
            </a:r>
          </a:p>
          <a:p>
            <a:endParaRPr lang="en-US" dirty="0"/>
          </a:p>
          <a:p>
            <a:r>
              <a:rPr lang="en-US" dirty="0"/>
              <a:t>Affirmative Physical Health</a:t>
            </a:r>
          </a:p>
          <a:p>
            <a:endParaRPr lang="en-US" dirty="0"/>
          </a:p>
          <a:p>
            <a:r>
              <a:rPr lang="en-US" dirty="0"/>
              <a:t>Transition Related Services</a:t>
            </a:r>
          </a:p>
          <a:p>
            <a:endParaRPr lang="en-US" dirty="0"/>
          </a:p>
          <a:p>
            <a:r>
              <a:rPr lang="en-US" dirty="0"/>
              <a:t>Support Groups</a:t>
            </a:r>
          </a:p>
        </p:txBody>
      </p:sp>
    </p:spTree>
    <p:extLst>
      <p:ext uri="{BB962C8B-B14F-4D97-AF65-F5344CB8AC3E}">
        <p14:creationId xmlns:p14="http://schemas.microsoft.com/office/powerpoint/2010/main" val="1593005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6241D-F16A-4E14-AB12-88D9B727B88D}"/>
              </a:ext>
            </a:extLst>
          </p:cNvPr>
          <p:cNvSpPr>
            <a:spLocks noGrp="1"/>
          </p:cNvSpPr>
          <p:nvPr>
            <p:ph type="title"/>
          </p:nvPr>
        </p:nvSpPr>
        <p:spPr/>
        <p:txBody>
          <a:bodyPr/>
          <a:lstStyle/>
          <a:p>
            <a:r>
              <a:rPr lang="en-US" dirty="0"/>
              <a:t>Issues Facing Students: Discrimination</a:t>
            </a:r>
          </a:p>
        </p:txBody>
      </p:sp>
      <p:sp>
        <p:nvSpPr>
          <p:cNvPr id="3" name="Content Placeholder 2">
            <a:extLst>
              <a:ext uri="{FF2B5EF4-FFF2-40B4-BE49-F238E27FC236}">
                <a16:creationId xmlns:a16="http://schemas.microsoft.com/office/drawing/2014/main" id="{13274C9F-7F1A-46B6-8D11-FEBC31476A6D}"/>
              </a:ext>
            </a:extLst>
          </p:cNvPr>
          <p:cNvSpPr>
            <a:spLocks noGrp="1"/>
          </p:cNvSpPr>
          <p:nvPr>
            <p:ph idx="1"/>
          </p:nvPr>
        </p:nvSpPr>
        <p:spPr/>
        <p:txBody>
          <a:bodyPr>
            <a:normAutofit/>
          </a:bodyPr>
          <a:lstStyle/>
          <a:p>
            <a:r>
              <a:rPr lang="en-US" dirty="0"/>
              <a:t>Faculty</a:t>
            </a:r>
          </a:p>
          <a:p>
            <a:endParaRPr lang="en-US" dirty="0"/>
          </a:p>
          <a:p>
            <a:r>
              <a:rPr lang="en-US" dirty="0"/>
              <a:t>Students</a:t>
            </a:r>
          </a:p>
          <a:p>
            <a:endParaRPr lang="en-US" dirty="0"/>
          </a:p>
          <a:p>
            <a:r>
              <a:rPr lang="en-US" dirty="0"/>
              <a:t>University</a:t>
            </a:r>
          </a:p>
          <a:p>
            <a:endParaRPr lang="en-US" dirty="0"/>
          </a:p>
          <a:p>
            <a:r>
              <a:rPr lang="en-US" dirty="0"/>
              <a:t>Local Area/Context</a:t>
            </a:r>
          </a:p>
        </p:txBody>
      </p:sp>
    </p:spTree>
    <p:extLst>
      <p:ext uri="{BB962C8B-B14F-4D97-AF65-F5344CB8AC3E}">
        <p14:creationId xmlns:p14="http://schemas.microsoft.com/office/powerpoint/2010/main" val="762117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6241D-F16A-4E14-AB12-88D9B727B88D}"/>
              </a:ext>
            </a:extLst>
          </p:cNvPr>
          <p:cNvSpPr>
            <a:spLocks noGrp="1"/>
          </p:cNvSpPr>
          <p:nvPr>
            <p:ph type="title"/>
          </p:nvPr>
        </p:nvSpPr>
        <p:spPr/>
        <p:txBody>
          <a:bodyPr/>
          <a:lstStyle/>
          <a:p>
            <a:r>
              <a:rPr lang="en-US" dirty="0"/>
              <a:t>Issues Facing Students: Practicum</a:t>
            </a:r>
          </a:p>
        </p:txBody>
      </p:sp>
      <p:sp>
        <p:nvSpPr>
          <p:cNvPr id="3" name="Content Placeholder 2">
            <a:extLst>
              <a:ext uri="{FF2B5EF4-FFF2-40B4-BE49-F238E27FC236}">
                <a16:creationId xmlns:a16="http://schemas.microsoft.com/office/drawing/2014/main" id="{13274C9F-7F1A-46B6-8D11-FEBC31476A6D}"/>
              </a:ext>
            </a:extLst>
          </p:cNvPr>
          <p:cNvSpPr>
            <a:spLocks noGrp="1"/>
          </p:cNvSpPr>
          <p:nvPr>
            <p:ph idx="1"/>
          </p:nvPr>
        </p:nvSpPr>
        <p:spPr/>
        <p:txBody>
          <a:bodyPr>
            <a:normAutofit fontScale="92500" lnSpcReduction="10000"/>
          </a:bodyPr>
          <a:lstStyle/>
          <a:p>
            <a:r>
              <a:rPr lang="en-US" dirty="0"/>
              <a:t>Revictimization (in research experiences too)</a:t>
            </a:r>
          </a:p>
          <a:p>
            <a:endParaRPr lang="en-US" dirty="0"/>
          </a:p>
          <a:p>
            <a:r>
              <a:rPr lang="en-US" dirty="0"/>
              <a:t>Secondary Trauma</a:t>
            </a:r>
          </a:p>
          <a:p>
            <a:endParaRPr lang="en-US" dirty="0"/>
          </a:p>
          <a:p>
            <a:r>
              <a:rPr lang="en-US" dirty="0"/>
              <a:t>Tokenism</a:t>
            </a:r>
          </a:p>
          <a:p>
            <a:endParaRPr lang="en-US" dirty="0"/>
          </a:p>
          <a:p>
            <a:r>
              <a:rPr lang="en-US" dirty="0"/>
              <a:t>Assumed Specialization or Expert Status (speaking for or representing the larger community)</a:t>
            </a:r>
          </a:p>
          <a:p>
            <a:endParaRPr lang="en-US" dirty="0"/>
          </a:p>
          <a:p>
            <a:r>
              <a:rPr lang="en-US" dirty="0"/>
              <a:t>Disclosure to clients, practicum supervisors </a:t>
            </a:r>
          </a:p>
          <a:p>
            <a:endParaRPr lang="en-US" dirty="0"/>
          </a:p>
        </p:txBody>
      </p:sp>
    </p:spTree>
    <p:extLst>
      <p:ext uri="{BB962C8B-B14F-4D97-AF65-F5344CB8AC3E}">
        <p14:creationId xmlns:p14="http://schemas.microsoft.com/office/powerpoint/2010/main" val="330836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Issues Facing Students: Facilities</a:t>
            </a:r>
          </a:p>
        </p:txBody>
      </p:sp>
      <p:sp>
        <p:nvSpPr>
          <p:cNvPr id="3" name="Content Placeholder 2"/>
          <p:cNvSpPr>
            <a:spLocks noGrp="1"/>
          </p:cNvSpPr>
          <p:nvPr>
            <p:ph idx="1"/>
          </p:nvPr>
        </p:nvSpPr>
        <p:spPr/>
        <p:txBody>
          <a:bodyPr/>
          <a:lstStyle/>
          <a:p>
            <a:r>
              <a:rPr lang="en-US" dirty="0"/>
              <a:t>Locker Rooms</a:t>
            </a:r>
          </a:p>
          <a:p>
            <a:endParaRPr lang="en-US" dirty="0"/>
          </a:p>
          <a:p>
            <a:r>
              <a:rPr lang="en-US" dirty="0"/>
              <a:t>Bathrooms</a:t>
            </a:r>
          </a:p>
          <a:p>
            <a:endParaRPr lang="en-US" dirty="0"/>
          </a:p>
          <a:p>
            <a:r>
              <a:rPr lang="en-US" dirty="0"/>
              <a:t>Gendered Spaces</a:t>
            </a:r>
          </a:p>
          <a:p>
            <a:pPr lvl="1"/>
            <a:r>
              <a:rPr lang="en-US" dirty="0"/>
              <a:t>Student Groups</a:t>
            </a:r>
          </a:p>
          <a:p>
            <a:pPr lvl="1"/>
            <a:r>
              <a:rPr lang="en-US" dirty="0"/>
              <a:t>Housing</a:t>
            </a:r>
          </a:p>
          <a:p>
            <a:pPr lvl="1"/>
            <a:r>
              <a:rPr lang="en-US" dirty="0"/>
              <a:t>Special Interest Organizations</a:t>
            </a:r>
          </a:p>
        </p:txBody>
      </p:sp>
    </p:spTree>
    <p:extLst>
      <p:ext uri="{BB962C8B-B14F-4D97-AF65-F5344CB8AC3E}">
        <p14:creationId xmlns:p14="http://schemas.microsoft.com/office/powerpoint/2010/main" val="155990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6241D-F16A-4E14-AB12-88D9B727B88D}"/>
              </a:ext>
            </a:extLst>
          </p:cNvPr>
          <p:cNvSpPr>
            <a:spLocks noGrp="1"/>
          </p:cNvSpPr>
          <p:nvPr>
            <p:ph type="title"/>
          </p:nvPr>
        </p:nvSpPr>
        <p:spPr/>
        <p:txBody>
          <a:bodyPr/>
          <a:lstStyle/>
          <a:p>
            <a:r>
              <a:rPr lang="en-US" dirty="0"/>
              <a:t>Strategies</a:t>
            </a:r>
          </a:p>
        </p:txBody>
      </p:sp>
      <p:sp>
        <p:nvSpPr>
          <p:cNvPr id="3" name="Content Placeholder 2">
            <a:extLst>
              <a:ext uri="{FF2B5EF4-FFF2-40B4-BE49-F238E27FC236}">
                <a16:creationId xmlns:a16="http://schemas.microsoft.com/office/drawing/2014/main" id="{13274C9F-7F1A-46B6-8D11-FEBC31476A6D}"/>
              </a:ext>
            </a:extLst>
          </p:cNvPr>
          <p:cNvSpPr>
            <a:spLocks noGrp="1"/>
          </p:cNvSpPr>
          <p:nvPr>
            <p:ph idx="1"/>
          </p:nvPr>
        </p:nvSpPr>
        <p:spPr/>
        <p:txBody>
          <a:bodyPr>
            <a:normAutofit lnSpcReduction="10000"/>
          </a:bodyPr>
          <a:lstStyle/>
          <a:p>
            <a:r>
              <a:rPr lang="en-US" dirty="0"/>
              <a:t>Engage in Self-Exploration</a:t>
            </a:r>
          </a:p>
          <a:p>
            <a:endParaRPr lang="en-US" dirty="0"/>
          </a:p>
          <a:p>
            <a:r>
              <a:rPr lang="en-US" dirty="0"/>
              <a:t>Read/Set a New Article Notification</a:t>
            </a:r>
          </a:p>
          <a:p>
            <a:endParaRPr lang="en-US" dirty="0"/>
          </a:p>
          <a:p>
            <a:r>
              <a:rPr lang="en-US" dirty="0"/>
              <a:t>Ask About Needs</a:t>
            </a:r>
          </a:p>
          <a:p>
            <a:endParaRPr lang="en-US" dirty="0"/>
          </a:p>
          <a:p>
            <a:r>
              <a:rPr lang="en-US" dirty="0"/>
              <a:t>Listen</a:t>
            </a:r>
          </a:p>
          <a:p>
            <a:endParaRPr lang="en-US" dirty="0"/>
          </a:p>
          <a:p>
            <a:r>
              <a:rPr lang="en-US" dirty="0"/>
              <a:t>Repair Ruptures</a:t>
            </a:r>
          </a:p>
        </p:txBody>
      </p:sp>
    </p:spTree>
    <p:extLst>
      <p:ext uri="{BB962C8B-B14F-4D97-AF65-F5344CB8AC3E}">
        <p14:creationId xmlns:p14="http://schemas.microsoft.com/office/powerpoint/2010/main" val="1517945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928196-F856-4571-B6F2-86389F4407FD}"/>
              </a:ext>
            </a:extLst>
          </p:cNvPr>
          <p:cNvSpPr/>
          <p:nvPr/>
        </p:nvSpPr>
        <p:spPr>
          <a:xfrm>
            <a:off x="604157" y="365126"/>
            <a:ext cx="11005457" cy="6127750"/>
          </a:xfrm>
          <a:prstGeom prst="rect">
            <a:avLst/>
          </a:prstGeom>
          <a:solidFill>
            <a:schemeClr val="bg1">
              <a:lumMod val="95000"/>
              <a:alpha val="3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6241D-F16A-4E14-AB12-88D9B727B88D}"/>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13274C9F-7F1A-46B6-8D11-FEBC31476A6D}"/>
              </a:ext>
            </a:extLst>
          </p:cNvPr>
          <p:cNvSpPr>
            <a:spLocks noGrp="1"/>
          </p:cNvSpPr>
          <p:nvPr>
            <p:ph idx="1"/>
          </p:nvPr>
        </p:nvSpPr>
        <p:spPr/>
        <p:txBody>
          <a:bodyPr>
            <a:normAutofit/>
          </a:bodyPr>
          <a:lstStyle/>
          <a:p>
            <a:r>
              <a:rPr lang="en-US" dirty="0"/>
              <a:t>We’ve covered some potential issues and solutions, but we can’t cover every unique experience you may have had. </a:t>
            </a:r>
          </a:p>
          <a:p>
            <a:endParaRPr lang="en-US" dirty="0"/>
          </a:p>
          <a:p>
            <a:r>
              <a:rPr lang="en-US" dirty="0"/>
              <a:t>Please take a moment to share any work you’ve done with trans and nonbinary students. Resources? Things helpful/unhelpful?  </a:t>
            </a:r>
          </a:p>
          <a:p>
            <a:endParaRPr lang="en-US" dirty="0"/>
          </a:p>
          <a:p>
            <a:r>
              <a:rPr lang="en-US" dirty="0"/>
              <a:t>Be sure to talk about the issues at play as well as the strategies you used to resolve those issues.  </a:t>
            </a:r>
          </a:p>
        </p:txBody>
      </p:sp>
    </p:spTree>
    <p:extLst>
      <p:ext uri="{BB962C8B-B14F-4D97-AF65-F5344CB8AC3E}">
        <p14:creationId xmlns:p14="http://schemas.microsoft.com/office/powerpoint/2010/main" val="3239505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4668</TotalTime>
  <Words>441</Words>
  <Application>Microsoft Office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Supporting Trans and Nonbinary Students in Counseling Psychology Training Programs</vt:lpstr>
      <vt:lpstr>APA Guidelines 2015</vt:lpstr>
      <vt:lpstr>Issues Facing Students: Documentation</vt:lpstr>
      <vt:lpstr>Issues Facing Students: Health</vt:lpstr>
      <vt:lpstr>Issues Facing Students: Discrimination</vt:lpstr>
      <vt:lpstr>Issues Facing Students: Practicum</vt:lpstr>
      <vt:lpstr>Issues Facing Students: Facilities</vt:lpstr>
      <vt:lpstr>Strategies</vt:lpstr>
      <vt:lpstr>Discussion</vt:lpstr>
      <vt:lpstr>Vignette</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 Chung</dc:creator>
  <cp:lastModifiedBy>Julia C Phillips</cp:lastModifiedBy>
  <cp:revision>53</cp:revision>
  <cp:lastPrinted>2018-12-04T16:28:16Z</cp:lastPrinted>
  <dcterms:created xsi:type="dcterms:W3CDTF">2018-10-18T00:51:48Z</dcterms:created>
  <dcterms:modified xsi:type="dcterms:W3CDTF">2019-02-02T16:20:19Z</dcterms:modified>
</cp:coreProperties>
</file>