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0"/>
  </p:notesMasterIdLst>
  <p:sldIdLst>
    <p:sldId id="256" r:id="rId3"/>
    <p:sldId id="258" r:id="rId4"/>
    <p:sldId id="259" r:id="rId5"/>
    <p:sldId id="260" r:id="rId6"/>
    <p:sldId id="261" r:id="rId7"/>
    <p:sldId id="262" r:id="rId8"/>
    <p:sldId id="263" r:id="rId9"/>
    <p:sldId id="264" r:id="rId10"/>
    <p:sldId id="273" r:id="rId11"/>
    <p:sldId id="279" r:id="rId12"/>
    <p:sldId id="265" r:id="rId13"/>
    <p:sldId id="272" r:id="rId14"/>
    <p:sldId id="266" r:id="rId15"/>
    <p:sldId id="281" r:id="rId16"/>
    <p:sldId id="280" r:id="rId17"/>
    <p:sldId id="267" r:id="rId18"/>
    <p:sldId id="268" r:id="rId19"/>
  </p:sldIdLst>
  <p:sldSz cx="12192000" cy="6858000"/>
  <p:notesSz cx="7010400" cy="9296400"/>
  <p:embeddedFontLst>
    <p:embeddedFont>
      <p:font typeface="Corbel" panose="020B050302020402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7851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07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2" name="Google Shape;162;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52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8" name="Google Shape;168;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9" name="Google Shape;169;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13</a:t>
            </a:fld>
            <a:endParaRPr sz="12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0187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4e0e9344_0_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4e0e9344_0_1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6" name="Google Shape;176;g4d4e0e9344_0_1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20635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2" name="Google Shape;182;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89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61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44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APPIC also has 8 standing committees and is appreciative of it’s committee chairs and members, as well as our listserve manager and newsletter editor  We are also pleased to have welcomed Debi Bell as the Editor of TEPP.</a:t>
            </a:r>
            <a:endParaRPr/>
          </a:p>
        </p:txBody>
      </p:sp>
      <p:sp>
        <p:nvSpPr>
          <p:cNvPr id="130" name="Google Shape;130;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41333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72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60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d4e0e9344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d4e0e9344_0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9" name="Google Shape;149;g4d4e0e9344_0_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86900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d4e0e9344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d4e0e9344_0_1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6" name="Google Shape;156;g4d4e0e9344_0_1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97645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a:t>
            </a:r>
            <a:r>
              <a:rPr lang="en-US" baseline="0" dirty="0" smtClean="0"/>
              <a:t> of Counseling Psych Applicants go to UCC</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024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sp>
        <p:nvSpPr>
          <p:cNvPr id="17" name="Google Shape;17;p2"/>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20" name="Google Shape;20;p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i="0" u="none" strike="noStrike" cap="none">
                <a:solidFill>
                  <a:schemeClr val="dk2"/>
                </a:solidFill>
                <a:latin typeface="Corbel"/>
                <a:ea typeface="Corbel"/>
                <a:cs typeface="Corbel"/>
                <a:sym typeface="Corbel"/>
              </a:defRPr>
            </a:lvl1pPr>
            <a:lvl2pPr marL="0" lvl="1" indent="0" algn="l">
              <a:spcBef>
                <a:spcPts val="0"/>
              </a:spcBef>
              <a:buNone/>
              <a:defRPr sz="1200" b="0" i="0" u="none" strike="noStrike" cap="none">
                <a:solidFill>
                  <a:schemeClr val="dk2"/>
                </a:solidFill>
                <a:latin typeface="Corbel"/>
                <a:ea typeface="Corbel"/>
                <a:cs typeface="Corbel"/>
                <a:sym typeface="Corbel"/>
              </a:defRPr>
            </a:lvl2pPr>
            <a:lvl3pPr marL="0" lvl="2" indent="0" algn="l">
              <a:spcBef>
                <a:spcPts val="0"/>
              </a:spcBef>
              <a:buNone/>
              <a:defRPr sz="1200" b="0" i="0" u="none" strike="noStrike" cap="none">
                <a:solidFill>
                  <a:schemeClr val="dk2"/>
                </a:solidFill>
                <a:latin typeface="Corbel"/>
                <a:ea typeface="Corbel"/>
                <a:cs typeface="Corbel"/>
                <a:sym typeface="Corbel"/>
              </a:defRPr>
            </a:lvl3pPr>
            <a:lvl4pPr marL="0" lvl="3" indent="0" algn="l">
              <a:spcBef>
                <a:spcPts val="0"/>
              </a:spcBef>
              <a:buNone/>
              <a:defRPr sz="1200" b="0" i="0" u="none" strike="noStrike" cap="none">
                <a:solidFill>
                  <a:schemeClr val="dk2"/>
                </a:solidFill>
                <a:latin typeface="Corbel"/>
                <a:ea typeface="Corbel"/>
                <a:cs typeface="Corbel"/>
                <a:sym typeface="Corbel"/>
              </a:defRPr>
            </a:lvl4pPr>
            <a:lvl5pPr marL="0" lvl="4" indent="0" algn="l">
              <a:spcBef>
                <a:spcPts val="0"/>
              </a:spcBef>
              <a:buNone/>
              <a:defRPr sz="1200" b="0" i="0" u="none" strike="noStrike" cap="none">
                <a:solidFill>
                  <a:schemeClr val="dk2"/>
                </a:solidFill>
                <a:latin typeface="Corbel"/>
                <a:ea typeface="Corbel"/>
                <a:cs typeface="Corbel"/>
                <a:sym typeface="Corbel"/>
              </a:defRPr>
            </a:lvl5pPr>
            <a:lvl6pPr marL="0" lvl="5" indent="0" algn="l">
              <a:spcBef>
                <a:spcPts val="0"/>
              </a:spcBef>
              <a:buNone/>
              <a:defRPr sz="1200" b="0" i="0" u="none" strike="noStrike" cap="none">
                <a:solidFill>
                  <a:schemeClr val="dk2"/>
                </a:solidFill>
                <a:latin typeface="Corbel"/>
                <a:ea typeface="Corbel"/>
                <a:cs typeface="Corbel"/>
                <a:sym typeface="Corbel"/>
              </a:defRPr>
            </a:lvl6pPr>
            <a:lvl7pPr marL="0" lvl="6" indent="0" algn="l">
              <a:spcBef>
                <a:spcPts val="0"/>
              </a:spcBef>
              <a:buNone/>
              <a:defRPr sz="1200" b="0" i="0" u="none" strike="noStrike" cap="none">
                <a:solidFill>
                  <a:schemeClr val="dk2"/>
                </a:solidFill>
                <a:latin typeface="Corbel"/>
                <a:ea typeface="Corbel"/>
                <a:cs typeface="Corbel"/>
                <a:sym typeface="Corbel"/>
              </a:defRPr>
            </a:lvl7pPr>
            <a:lvl8pPr marL="0" lvl="7" indent="0" algn="l">
              <a:spcBef>
                <a:spcPts val="0"/>
              </a:spcBef>
              <a:buNone/>
              <a:defRPr sz="1200" b="0" i="0" u="none" strike="noStrike" cap="none">
                <a:solidFill>
                  <a:schemeClr val="dk2"/>
                </a:solidFill>
                <a:latin typeface="Corbel"/>
                <a:ea typeface="Corbel"/>
                <a:cs typeface="Corbel"/>
                <a:sym typeface="Corbel"/>
              </a:defRPr>
            </a:lvl8pPr>
            <a:lvl9pPr marL="0" lvl="8" indent="0" algn="l">
              <a:spcBef>
                <a:spcPts val="0"/>
              </a:spcBef>
              <a:buNone/>
              <a:defRPr sz="1200" b="0" i="0" u="none" strike="noStrike" cap="none">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a:spLocks noGrp="1"/>
          </p:cNvSpPr>
          <p:nvPr>
            <p:ph type="pic" idx="2"/>
          </p:nvPr>
        </p:nvSpPr>
        <p:spPr>
          <a:xfrm>
            <a:off x="1280160" y="2211494"/>
            <a:ext cx="6126480" cy="3931920"/>
          </a:xfrm>
          <a:prstGeom prst="rect">
            <a:avLst/>
          </a:prstGeom>
          <a:solidFill>
            <a:srgbClr val="F7F7F7"/>
          </a:solidFill>
          <a:ln>
            <a:noFill/>
          </a:ln>
        </p:spPr>
        <p:txBody>
          <a:bodyPr spcFirstLastPara="1" wrap="square" lIns="91425" tIns="365750" rIns="91425" bIns="45700" anchor="t" anchorCtr="0"/>
          <a:lstStyle>
            <a:lvl1pPr marR="0" lvl="0" algn="ctr" rtl="0">
              <a:lnSpc>
                <a:spcPct val="90000"/>
              </a:lnSpc>
              <a:spcBef>
                <a:spcPts val="1200"/>
              </a:spcBef>
              <a:spcAft>
                <a:spcPts val="0"/>
              </a:spcAft>
              <a:buClr>
                <a:schemeClr val="lt1"/>
              </a:buClr>
              <a:buSzPts val="3200"/>
              <a:buFont typeface="Noto Sans Symbols"/>
              <a:buNone/>
              <a:defRPr sz="3200" b="0" i="0" u="none" strike="noStrike" cap="none">
                <a:solidFill>
                  <a:srgbClr val="7F7F7F"/>
                </a:solidFill>
                <a:latin typeface="Corbel"/>
                <a:ea typeface="Corbel"/>
                <a:cs typeface="Corbel"/>
                <a:sym typeface="Corbel"/>
              </a:defRPr>
            </a:lvl1pPr>
            <a:lvl2pPr marR="0" lvl="1" algn="l" rtl="0">
              <a:lnSpc>
                <a:spcPct val="90000"/>
              </a:lnSpc>
              <a:spcBef>
                <a:spcPts val="200"/>
              </a:spcBef>
              <a:spcAft>
                <a:spcPts val="0"/>
              </a:spcAft>
              <a:buClr>
                <a:schemeClr val="lt1"/>
              </a:buClr>
              <a:buSzPts val="2800"/>
              <a:buFont typeface="Noto Sans Symbols"/>
              <a:buNone/>
              <a:defRPr sz="2800" b="0" i="0" u="none" strike="noStrike" cap="none">
                <a:solidFill>
                  <a:schemeClr val="lt1"/>
                </a:solidFill>
                <a:latin typeface="Corbel"/>
                <a:ea typeface="Corbel"/>
                <a:cs typeface="Corbel"/>
                <a:sym typeface="Corbel"/>
              </a:defRPr>
            </a:lvl2pPr>
            <a:lvl3pPr marR="0" lvl="2" algn="l" rtl="0">
              <a:lnSpc>
                <a:spcPct val="90000"/>
              </a:lnSpc>
              <a:spcBef>
                <a:spcPts val="400"/>
              </a:spcBef>
              <a:spcAft>
                <a:spcPts val="0"/>
              </a:spcAft>
              <a:buClr>
                <a:schemeClr val="lt1"/>
              </a:buClr>
              <a:buSzPts val="2400"/>
              <a:buFont typeface="Noto Sans Symbols"/>
              <a:buNone/>
              <a:defRPr sz="2400" b="0" i="0" u="none" strike="noStrike" cap="none">
                <a:solidFill>
                  <a:schemeClr val="lt1"/>
                </a:solidFill>
                <a:latin typeface="Corbel"/>
                <a:ea typeface="Corbel"/>
                <a:cs typeface="Corbel"/>
                <a:sym typeface="Corbel"/>
              </a:defRPr>
            </a:lvl3pPr>
            <a:lvl4pPr marR="0" lvl="3"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4pPr>
            <a:lvl5pPr marR="0" lvl="4"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5pPr>
            <a:lvl6pPr marR="0" lvl="5"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6pPr>
            <a:lvl7pPr marR="0" lvl="6"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7pPr>
            <a:lvl8pPr marR="0" lvl="7"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8pPr>
            <a:lvl9pPr marR="0" lvl="8" algn="l" rtl="0">
              <a:lnSpc>
                <a:spcPct val="90000"/>
              </a:lnSpc>
              <a:spcBef>
                <a:spcPts val="400"/>
              </a:spcBef>
              <a:spcAft>
                <a:spcPts val="40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9pPr>
          </a:lstStyle>
          <a:p>
            <a:endParaRPr/>
          </a:p>
        </p:txBody>
      </p:sp>
      <p:sp>
        <p:nvSpPr>
          <p:cNvPr id="85" name="Google Shape;85;p12"/>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6" name="Google Shape;86;p1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txBox="1">
            <a:spLocks noGrp="1"/>
          </p:cNvSpPr>
          <p:nvPr>
            <p:ph type="body" idx="1"/>
          </p:nvPr>
        </p:nvSpPr>
        <p:spPr>
          <a:xfrm rot="5400000">
            <a:off x="3991839" y="-777240"/>
            <a:ext cx="4206240" cy="978408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2" name="Google Shape;92;p1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4"/>
          <p:cNvSpPr/>
          <p:nvPr/>
        </p:nvSpPr>
        <p:spPr>
          <a:xfrm>
            <a:off x="9019312" y="0"/>
            <a:ext cx="27432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txBox="1">
            <a:spLocks noGrp="1"/>
          </p:cNvSpPr>
          <p:nvPr>
            <p:ph type="title"/>
          </p:nvPr>
        </p:nvSpPr>
        <p:spPr>
          <a:xfrm rot="5400000">
            <a:off x="7413033" y="2022229"/>
            <a:ext cx="5897562" cy="2402380"/>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rot="5400000">
            <a:off x="1876063" y="-763227"/>
            <a:ext cx="5897562" cy="797329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9" name="Google Shape;99;p14"/>
          <p:cNvSpPr txBox="1">
            <a:spLocks noGrp="1"/>
          </p:cNvSpPr>
          <p:nvPr>
            <p:ph type="dt" idx="10"/>
          </p:nvPr>
        </p:nvSpPr>
        <p:spPr>
          <a:xfrm>
            <a:off x="838200" y="6422854"/>
            <a:ext cx="2743196"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3776135" y="6422854"/>
            <a:ext cx="427966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8073048" y="6422854"/>
            <a:ext cx="879759"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6"/>
        <p:cNvGrpSpPr/>
        <p:nvPr/>
      </p:nvGrpSpPr>
      <p:grpSpPr>
        <a:xfrm>
          <a:off x="0" y="0"/>
          <a:ext cx="0" cy="0"/>
          <a:chOff x="0" y="0"/>
          <a:chExt cx="0" cy="0"/>
        </a:xfrm>
      </p:grpSpPr>
      <p:sp>
        <p:nvSpPr>
          <p:cNvPr id="37" name="Google Shape;37;p5"/>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0" name="Google Shape;40;p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3"/>
        <p:cNvGrpSpPr/>
        <p:nvPr/>
      </p:nvGrpSpPr>
      <p:grpSpPr>
        <a:xfrm>
          <a:off x="0" y="0"/>
          <a:ext cx="0" cy="0"/>
          <a:chOff x="0" y="0"/>
          <a:chExt cx="0" cy="0"/>
        </a:xfrm>
      </p:grpSpPr>
      <p:sp>
        <p:nvSpPr>
          <p:cNvPr id="44" name="Google Shape;44;p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1205344" y="2011680"/>
            <a:ext cx="4754880" cy="4206240"/>
          </a:xfrm>
          <a:prstGeom prst="rect">
            <a:avLst/>
          </a:prstGeom>
          <a:noFill/>
          <a:ln>
            <a:noFill/>
          </a:ln>
        </p:spPr>
        <p:txBody>
          <a:bodyPr spcFirstLastPara="1" wrap="square" lIns="91425" tIns="45700" rIns="91425" bIns="45700" anchor="t" anchorCtr="0"/>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5" name="Google Shape;55;p8"/>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6" name="Google Shape;56;p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9"/>
        <p:cNvGrpSpPr/>
        <p:nvPr/>
      </p:nvGrpSpPr>
      <p:grpSpPr>
        <a:xfrm>
          <a:off x="0" y="0"/>
          <a:ext cx="0" cy="0"/>
          <a:chOff x="0" y="0"/>
          <a:chExt cx="0" cy="0"/>
        </a:xfrm>
      </p:grpSpPr>
      <p:sp>
        <p:nvSpPr>
          <p:cNvPr id="60" name="Google Shape;60;p9"/>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63" name="Google Shape;63;p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i="0" u="none" strike="noStrike" cap="none">
                <a:solidFill>
                  <a:schemeClr val="dk2"/>
                </a:solidFill>
                <a:latin typeface="Corbel"/>
                <a:ea typeface="Corbel"/>
                <a:cs typeface="Corbel"/>
                <a:sym typeface="Corbel"/>
              </a:defRPr>
            </a:lvl1pPr>
            <a:lvl2pPr marL="0" lvl="1" indent="0" algn="l">
              <a:spcBef>
                <a:spcPts val="0"/>
              </a:spcBef>
              <a:buNone/>
              <a:defRPr sz="1200" b="0" i="0" u="none" strike="noStrike" cap="none">
                <a:solidFill>
                  <a:schemeClr val="dk2"/>
                </a:solidFill>
                <a:latin typeface="Corbel"/>
                <a:ea typeface="Corbel"/>
                <a:cs typeface="Corbel"/>
                <a:sym typeface="Corbel"/>
              </a:defRPr>
            </a:lvl2pPr>
            <a:lvl3pPr marL="0" lvl="2" indent="0" algn="l">
              <a:spcBef>
                <a:spcPts val="0"/>
              </a:spcBef>
              <a:buNone/>
              <a:defRPr sz="1200" b="0" i="0" u="none" strike="noStrike" cap="none">
                <a:solidFill>
                  <a:schemeClr val="dk2"/>
                </a:solidFill>
                <a:latin typeface="Corbel"/>
                <a:ea typeface="Corbel"/>
                <a:cs typeface="Corbel"/>
                <a:sym typeface="Corbel"/>
              </a:defRPr>
            </a:lvl3pPr>
            <a:lvl4pPr marL="0" lvl="3" indent="0" algn="l">
              <a:spcBef>
                <a:spcPts val="0"/>
              </a:spcBef>
              <a:buNone/>
              <a:defRPr sz="1200" b="0" i="0" u="none" strike="noStrike" cap="none">
                <a:solidFill>
                  <a:schemeClr val="dk2"/>
                </a:solidFill>
                <a:latin typeface="Corbel"/>
                <a:ea typeface="Corbel"/>
                <a:cs typeface="Corbel"/>
                <a:sym typeface="Corbel"/>
              </a:defRPr>
            </a:lvl4pPr>
            <a:lvl5pPr marL="0" lvl="4" indent="0" algn="l">
              <a:spcBef>
                <a:spcPts val="0"/>
              </a:spcBef>
              <a:buNone/>
              <a:defRPr sz="1200" b="0" i="0" u="none" strike="noStrike" cap="none">
                <a:solidFill>
                  <a:schemeClr val="dk2"/>
                </a:solidFill>
                <a:latin typeface="Corbel"/>
                <a:ea typeface="Corbel"/>
                <a:cs typeface="Corbel"/>
                <a:sym typeface="Corbel"/>
              </a:defRPr>
            </a:lvl5pPr>
            <a:lvl6pPr marL="0" lvl="5" indent="0" algn="l">
              <a:spcBef>
                <a:spcPts val="0"/>
              </a:spcBef>
              <a:buNone/>
              <a:defRPr sz="1200" b="0" i="0" u="none" strike="noStrike" cap="none">
                <a:solidFill>
                  <a:schemeClr val="dk2"/>
                </a:solidFill>
                <a:latin typeface="Corbel"/>
                <a:ea typeface="Corbel"/>
                <a:cs typeface="Corbel"/>
                <a:sym typeface="Corbel"/>
              </a:defRPr>
            </a:lvl6pPr>
            <a:lvl7pPr marL="0" lvl="6" indent="0" algn="l">
              <a:spcBef>
                <a:spcPts val="0"/>
              </a:spcBef>
              <a:buNone/>
              <a:defRPr sz="1200" b="0" i="0" u="none" strike="noStrike" cap="none">
                <a:solidFill>
                  <a:schemeClr val="dk2"/>
                </a:solidFill>
                <a:latin typeface="Corbel"/>
                <a:ea typeface="Corbel"/>
                <a:cs typeface="Corbel"/>
                <a:sym typeface="Corbel"/>
              </a:defRPr>
            </a:lvl7pPr>
            <a:lvl8pPr marL="0" lvl="7" indent="0" algn="l">
              <a:spcBef>
                <a:spcPts val="0"/>
              </a:spcBef>
              <a:buNone/>
              <a:defRPr sz="1200" b="0" i="0" u="none" strike="noStrike" cap="none">
                <a:solidFill>
                  <a:schemeClr val="dk2"/>
                </a:solidFill>
                <a:latin typeface="Corbel"/>
                <a:ea typeface="Corbel"/>
                <a:cs typeface="Corbel"/>
                <a:sym typeface="Corbel"/>
              </a:defRPr>
            </a:lvl8pPr>
            <a:lvl9pPr marL="0" lvl="8" indent="0" algn="l">
              <a:spcBef>
                <a:spcPts val="0"/>
              </a:spcBef>
              <a:buNone/>
              <a:defRPr sz="1200" b="0" i="0" u="none" strike="noStrike" cap="none">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1207008" y="1913470"/>
            <a:ext cx="4754880" cy="743094"/>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10"/>
          <p:cNvSpPr txBox="1">
            <a:spLocks noGrp="1"/>
          </p:cNvSpPr>
          <p:nvPr>
            <p:ph type="body" idx="2"/>
          </p:nvPr>
        </p:nvSpPr>
        <p:spPr>
          <a:xfrm>
            <a:off x="1207008" y="2656566"/>
            <a:ext cx="4754880" cy="3566160"/>
          </a:xfrm>
          <a:prstGeom prst="rect">
            <a:avLst/>
          </a:prstGeom>
          <a:noFill/>
          <a:ln>
            <a:noFill/>
          </a:ln>
        </p:spPr>
        <p:txBody>
          <a:bodyPr spcFirstLastPara="1" wrap="square" lIns="91425" tIns="45700" rIns="91425" bIns="45700" anchor="t" anchorCtr="0"/>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70" name="Google Shape;70;p10"/>
          <p:cNvSpPr txBox="1">
            <a:spLocks noGrp="1"/>
          </p:cNvSpPr>
          <p:nvPr>
            <p:ph type="body" idx="3"/>
          </p:nvPr>
        </p:nvSpPr>
        <p:spPr>
          <a:xfrm>
            <a:off x="6231230" y="1913470"/>
            <a:ext cx="4754880" cy="743094"/>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1" name="Google Shape;71;p10"/>
          <p:cNvSpPr txBox="1">
            <a:spLocks noGrp="1"/>
          </p:cNvSpPr>
          <p:nvPr>
            <p:ph type="body" idx="4"/>
          </p:nvPr>
        </p:nvSpPr>
        <p:spPr>
          <a:xfrm>
            <a:off x="6231230" y="2656564"/>
            <a:ext cx="4754880" cy="3566160"/>
          </a:xfrm>
          <a:prstGeom prst="rect">
            <a:avLst/>
          </a:prstGeom>
          <a:noFill/>
          <a:ln>
            <a:noFill/>
          </a:ln>
        </p:spPr>
        <p:txBody>
          <a:bodyPr spcFirstLastPara="1" wrap="square" lIns="91425" tIns="45700" rIns="91425" bIns="45700" anchor="t" anchorCtr="0"/>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72" name="Google Shape;72;p1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a:off x="1207008" y="2120054"/>
            <a:ext cx="6126480" cy="4114800"/>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200"/>
              </a:spcBef>
              <a:spcAft>
                <a:spcPts val="0"/>
              </a:spcAft>
              <a:buSzPts val="3200"/>
              <a:buChar char="▪"/>
              <a:defRPr sz="3200"/>
            </a:lvl1pPr>
            <a:lvl2pPr marL="914400" lvl="1" indent="-406400" algn="l">
              <a:lnSpc>
                <a:spcPct val="90000"/>
              </a:lnSpc>
              <a:spcBef>
                <a:spcPts val="200"/>
              </a:spcBef>
              <a:spcAft>
                <a:spcPts val="0"/>
              </a:spcAft>
              <a:buSzPts val="2800"/>
              <a:buChar char="▪"/>
              <a:defRPr sz="2800"/>
            </a:lvl2pPr>
            <a:lvl3pPr marL="1371600" lvl="2" indent="-381000" algn="l">
              <a:lnSpc>
                <a:spcPct val="90000"/>
              </a:lnSpc>
              <a:spcBef>
                <a:spcPts val="400"/>
              </a:spcBef>
              <a:spcAft>
                <a:spcPts val="0"/>
              </a:spcAft>
              <a:buSzPts val="2400"/>
              <a:buChar char="▪"/>
              <a:defRPr sz="2400"/>
            </a:lvl3pPr>
            <a:lvl4pPr marL="1828800" lvl="3" indent="-355600" algn="l">
              <a:lnSpc>
                <a:spcPct val="90000"/>
              </a:lnSpc>
              <a:spcBef>
                <a:spcPts val="400"/>
              </a:spcBef>
              <a:spcAft>
                <a:spcPts val="0"/>
              </a:spcAft>
              <a:buSzPts val="2000"/>
              <a:buChar char="▪"/>
              <a:defRPr sz="2000"/>
            </a:lvl4pPr>
            <a:lvl5pPr marL="2286000" lvl="4" indent="-355600" algn="l">
              <a:lnSpc>
                <a:spcPct val="90000"/>
              </a:lnSpc>
              <a:spcBef>
                <a:spcPts val="400"/>
              </a:spcBef>
              <a:spcAft>
                <a:spcPts val="0"/>
              </a:spcAft>
              <a:buSzPts val="2000"/>
              <a:buChar char="▪"/>
              <a:defRPr sz="2000"/>
            </a:lvl5pPr>
            <a:lvl6pPr marL="2743200" lvl="5" indent="-355600" algn="l">
              <a:lnSpc>
                <a:spcPct val="90000"/>
              </a:lnSpc>
              <a:spcBef>
                <a:spcPts val="400"/>
              </a:spcBef>
              <a:spcAft>
                <a:spcPts val="0"/>
              </a:spcAft>
              <a:buSzPts val="2000"/>
              <a:buChar char="▪"/>
              <a:defRPr sz="2000"/>
            </a:lvl6pPr>
            <a:lvl7pPr marL="3200400" lvl="6" indent="-355600" algn="l">
              <a:lnSpc>
                <a:spcPct val="90000"/>
              </a:lnSpc>
              <a:spcBef>
                <a:spcPts val="400"/>
              </a:spcBef>
              <a:spcAft>
                <a:spcPts val="0"/>
              </a:spcAft>
              <a:buSzPts val="2000"/>
              <a:buChar char="▪"/>
              <a:defRPr sz="2000"/>
            </a:lvl7pPr>
            <a:lvl8pPr marL="3657600" lvl="7" indent="-355600" algn="l">
              <a:lnSpc>
                <a:spcPct val="90000"/>
              </a:lnSpc>
              <a:spcBef>
                <a:spcPts val="400"/>
              </a:spcBef>
              <a:spcAft>
                <a:spcPts val="0"/>
              </a:spcAft>
              <a:buSzPts val="2000"/>
              <a:buChar char="▪"/>
              <a:defRPr sz="2000"/>
            </a:lvl8pPr>
            <a:lvl9pPr marL="4114800" lvl="8" indent="-355600" algn="l">
              <a:lnSpc>
                <a:spcPct val="90000"/>
              </a:lnSpc>
              <a:spcBef>
                <a:spcPts val="400"/>
              </a:spcBef>
              <a:spcAft>
                <a:spcPts val="400"/>
              </a:spcAft>
              <a:buSzPts val="2000"/>
              <a:buChar char="▪"/>
              <a:defRPr sz="2000"/>
            </a:lvl9pPr>
          </a:lstStyle>
          <a:p>
            <a:endParaRPr/>
          </a:p>
        </p:txBody>
      </p:sp>
      <p:sp>
        <p:nvSpPr>
          <p:cNvPr id="78" name="Google Shape;78;p11"/>
          <p:cNvSpPr txBox="1">
            <a:spLocks noGrp="1"/>
          </p:cNvSpPr>
          <p:nvPr>
            <p:ph type="body" idx="2"/>
          </p:nvPr>
        </p:nvSpPr>
        <p:spPr>
          <a:xfrm>
            <a:off x="7789023" y="2147486"/>
            <a:ext cx="3200400" cy="3432319"/>
          </a:xfrm>
          <a:prstGeom prst="rect">
            <a:avLst/>
          </a:prstGeom>
          <a:noFill/>
          <a:ln>
            <a:noFill/>
          </a:ln>
        </p:spPr>
        <p:txBody>
          <a:bodyPr spcFirstLastPara="1" wrap="square" lIns="91425" tIns="45700" rIns="91425" bIns="45700" anchor="t" anchorCtr="0"/>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9" name="Google Shape;79;p1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p:nvPr/>
        </p:nvSpPr>
        <p:spPr>
          <a:xfrm>
            <a:off x="483" y="176109"/>
            <a:ext cx="12188952" cy="1645919"/>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marR="0" lvl="0" algn="l" rtl="0">
              <a:lnSpc>
                <a:spcPct val="85000"/>
              </a:lnSpc>
              <a:spcBef>
                <a:spcPts val="0"/>
              </a:spcBef>
              <a:spcAft>
                <a:spcPts val="0"/>
              </a:spcAft>
              <a:buClr>
                <a:schemeClr val="lt2"/>
              </a:buClr>
              <a:buSzPts val="4000"/>
              <a:buFont typeface="Corbel"/>
              <a:buNone/>
              <a:defRPr sz="4000" b="0" i="0" u="none" strike="noStrike" cap="none">
                <a:solidFill>
                  <a:schemeClr val="lt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200"/>
              </a:spcBef>
              <a:spcAft>
                <a:spcPts val="0"/>
              </a:spcAft>
              <a:buClr>
                <a:schemeClr val="dk1"/>
              </a:buClr>
              <a:buSzPts val="2200"/>
              <a:buFont typeface="Noto Sans Symbols"/>
              <a:buChar char="▪"/>
              <a:defRPr sz="2200" b="0" i="0" u="none" strike="noStrike" cap="none">
                <a:solidFill>
                  <a:schemeClr val="dk1"/>
                </a:solidFill>
                <a:latin typeface="Corbel"/>
                <a:ea typeface="Corbel"/>
                <a:cs typeface="Corbel"/>
                <a:sym typeface="Corbel"/>
              </a:defRPr>
            </a:lvl1pPr>
            <a:lvl2pPr marL="914400" marR="0" lvl="1" indent="-355600" algn="l" rtl="0">
              <a:lnSpc>
                <a:spcPct val="90000"/>
              </a:lnSpc>
              <a:spcBef>
                <a:spcPts val="200"/>
              </a:spcBef>
              <a:spcAft>
                <a:spcPts val="0"/>
              </a:spcAft>
              <a:buClr>
                <a:schemeClr val="dk1"/>
              </a:buClr>
              <a:buSzPts val="2000"/>
              <a:buFont typeface="Noto Sans Symbols"/>
              <a:buChar char="▪"/>
              <a:defRPr sz="2000" b="0" i="0" u="none" strike="noStrike" cap="none">
                <a:solidFill>
                  <a:schemeClr val="dk1"/>
                </a:solidFill>
                <a:latin typeface="Corbel"/>
                <a:ea typeface="Corbel"/>
                <a:cs typeface="Corbel"/>
                <a:sym typeface="Corbel"/>
              </a:defRPr>
            </a:lvl2pPr>
            <a:lvl3pPr marL="1371600" marR="0" lvl="2"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marR="0" lvl="0" algn="l" rtl="0">
              <a:spcBef>
                <a:spcPts val="0"/>
              </a:spcBef>
              <a:spcAft>
                <a:spcPts val="0"/>
              </a:spcAft>
              <a:buSzPts val="1400"/>
              <a:buNone/>
              <a:defRPr sz="105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dk1"/>
                </a:solidFill>
                <a:latin typeface="Corbel"/>
                <a:ea typeface="Corbel"/>
                <a:cs typeface="Corbel"/>
                <a:sym typeface="Corbel"/>
              </a:defRPr>
            </a:lvl1pPr>
            <a:lvl2pPr marL="0" marR="0" lvl="1" indent="0" algn="l" rtl="0">
              <a:spcBef>
                <a:spcPts val="0"/>
              </a:spcBef>
              <a:buNone/>
              <a:defRPr sz="1200" b="0" i="0" u="none" strike="noStrike" cap="none">
                <a:solidFill>
                  <a:schemeClr val="dk1"/>
                </a:solidFill>
                <a:latin typeface="Corbel"/>
                <a:ea typeface="Corbel"/>
                <a:cs typeface="Corbel"/>
                <a:sym typeface="Corbel"/>
              </a:defRPr>
            </a:lvl2pPr>
            <a:lvl3pPr marL="0" marR="0" lvl="2" indent="0" algn="l" rtl="0">
              <a:spcBef>
                <a:spcPts val="0"/>
              </a:spcBef>
              <a:buNone/>
              <a:defRPr sz="1200" b="0" i="0" u="none" strike="noStrike" cap="none">
                <a:solidFill>
                  <a:schemeClr val="dk1"/>
                </a:solidFill>
                <a:latin typeface="Corbel"/>
                <a:ea typeface="Corbel"/>
                <a:cs typeface="Corbel"/>
                <a:sym typeface="Corbel"/>
              </a:defRPr>
            </a:lvl3pPr>
            <a:lvl4pPr marL="0" marR="0" lvl="3" indent="0" algn="l" rtl="0">
              <a:spcBef>
                <a:spcPts val="0"/>
              </a:spcBef>
              <a:buNone/>
              <a:defRPr sz="1200" b="0" i="0" u="none" strike="noStrike" cap="none">
                <a:solidFill>
                  <a:schemeClr val="dk1"/>
                </a:solidFill>
                <a:latin typeface="Corbel"/>
                <a:ea typeface="Corbel"/>
                <a:cs typeface="Corbel"/>
                <a:sym typeface="Corbel"/>
              </a:defRPr>
            </a:lvl4pPr>
            <a:lvl5pPr marL="0" marR="0" lvl="4" indent="0" algn="l" rtl="0">
              <a:spcBef>
                <a:spcPts val="0"/>
              </a:spcBef>
              <a:buNone/>
              <a:defRPr sz="1200" b="0" i="0" u="none" strike="noStrike" cap="none">
                <a:solidFill>
                  <a:schemeClr val="dk1"/>
                </a:solidFill>
                <a:latin typeface="Corbel"/>
                <a:ea typeface="Corbel"/>
                <a:cs typeface="Corbel"/>
                <a:sym typeface="Corbel"/>
              </a:defRPr>
            </a:lvl5pPr>
            <a:lvl6pPr marL="0" marR="0" lvl="5" indent="0" algn="l" rtl="0">
              <a:spcBef>
                <a:spcPts val="0"/>
              </a:spcBef>
              <a:buNone/>
              <a:defRPr sz="1200" b="0" i="0" u="none" strike="noStrike" cap="none">
                <a:solidFill>
                  <a:schemeClr val="dk1"/>
                </a:solidFill>
                <a:latin typeface="Corbel"/>
                <a:ea typeface="Corbel"/>
                <a:cs typeface="Corbel"/>
                <a:sym typeface="Corbel"/>
              </a:defRPr>
            </a:lvl6pPr>
            <a:lvl7pPr marL="0" marR="0" lvl="6" indent="0" algn="l" rtl="0">
              <a:spcBef>
                <a:spcPts val="0"/>
              </a:spcBef>
              <a:buNone/>
              <a:defRPr sz="1200" b="0" i="0" u="none" strike="noStrike" cap="none">
                <a:solidFill>
                  <a:schemeClr val="dk1"/>
                </a:solidFill>
                <a:latin typeface="Corbel"/>
                <a:ea typeface="Corbel"/>
                <a:cs typeface="Corbel"/>
                <a:sym typeface="Corbel"/>
              </a:defRPr>
            </a:lvl7pPr>
            <a:lvl8pPr marL="0" marR="0" lvl="7" indent="0" algn="l" rtl="0">
              <a:spcBef>
                <a:spcPts val="0"/>
              </a:spcBef>
              <a:buNone/>
              <a:defRPr sz="1200" b="0" i="0" u="none" strike="noStrike" cap="none">
                <a:solidFill>
                  <a:schemeClr val="dk1"/>
                </a:solidFill>
                <a:latin typeface="Corbel"/>
                <a:ea typeface="Corbel"/>
                <a:cs typeface="Corbel"/>
                <a:sym typeface="Corbel"/>
              </a:defRPr>
            </a:lvl8pPr>
            <a:lvl9pPr marL="0" marR="0" lvl="8" indent="0" algn="l" rtl="0">
              <a:spcBef>
                <a:spcPts val="0"/>
              </a:spcBef>
              <a:buNone/>
              <a:defRPr sz="1200" b="0" i="0" u="none" strike="noStrike" cap="none">
                <a:solidFill>
                  <a:schemeClr val="dk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
        <p:cNvGrpSpPr/>
        <p:nvPr/>
      </p:nvGrpSpPr>
      <p:grpSpPr>
        <a:xfrm>
          <a:off x="0" y="0"/>
          <a:ext cx="0" cy="0"/>
          <a:chOff x="0" y="0"/>
          <a:chExt cx="0" cy="0"/>
        </a:xfrm>
      </p:grpSpPr>
      <p:sp>
        <p:nvSpPr>
          <p:cNvPr id="24" name="Google Shape;24;p3"/>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27" name="Google Shape;27;p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lstStyle>
            <a:lvl1pPr marR="0" lvl="0" algn="l"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8" name="Google Shape;28;p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9" name="Google Shape;29;p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0" marR="0" lvl="1" indent="0" algn="l" rtl="0">
              <a:spcBef>
                <a:spcPts val="0"/>
              </a:spcBef>
              <a:buNone/>
              <a:defRPr sz="1200" b="0" i="0" u="none" strike="noStrike" cap="none">
                <a:solidFill>
                  <a:schemeClr val="lt1"/>
                </a:solidFill>
                <a:latin typeface="Corbel"/>
                <a:ea typeface="Corbel"/>
                <a:cs typeface="Corbel"/>
                <a:sym typeface="Corbel"/>
              </a:defRPr>
            </a:lvl2pPr>
            <a:lvl3pPr marL="0" marR="0" lvl="2" indent="0" algn="l" rtl="0">
              <a:spcBef>
                <a:spcPts val="0"/>
              </a:spcBef>
              <a:buNone/>
              <a:defRPr sz="1200" b="0" i="0" u="none" strike="noStrike" cap="none">
                <a:solidFill>
                  <a:schemeClr val="lt1"/>
                </a:solidFill>
                <a:latin typeface="Corbel"/>
                <a:ea typeface="Corbel"/>
                <a:cs typeface="Corbel"/>
                <a:sym typeface="Corbel"/>
              </a:defRPr>
            </a:lvl3pPr>
            <a:lvl4pPr marL="0" marR="0" lvl="3" indent="0" algn="l" rtl="0">
              <a:spcBef>
                <a:spcPts val="0"/>
              </a:spcBef>
              <a:buNone/>
              <a:defRPr sz="1200" b="0" i="0" u="none" strike="noStrike" cap="none">
                <a:solidFill>
                  <a:schemeClr val="lt1"/>
                </a:solidFill>
                <a:latin typeface="Corbel"/>
                <a:ea typeface="Corbel"/>
                <a:cs typeface="Corbel"/>
                <a:sym typeface="Corbel"/>
              </a:defRPr>
            </a:lvl4pPr>
            <a:lvl5pPr marL="0" marR="0" lvl="4" indent="0" algn="l" rtl="0">
              <a:spcBef>
                <a:spcPts val="0"/>
              </a:spcBef>
              <a:buNone/>
              <a:defRPr sz="1200" b="0" i="0" u="none" strike="noStrike" cap="none">
                <a:solidFill>
                  <a:schemeClr val="lt1"/>
                </a:solidFill>
                <a:latin typeface="Corbel"/>
                <a:ea typeface="Corbel"/>
                <a:cs typeface="Corbel"/>
                <a:sym typeface="Corbel"/>
              </a:defRPr>
            </a:lvl5pPr>
            <a:lvl6pPr marL="0" marR="0" lvl="5" indent="0" algn="l" rtl="0">
              <a:spcBef>
                <a:spcPts val="0"/>
              </a:spcBef>
              <a:buNone/>
              <a:defRPr sz="1200" b="0" i="0" u="none" strike="noStrike" cap="none">
                <a:solidFill>
                  <a:schemeClr val="lt1"/>
                </a:solidFill>
                <a:latin typeface="Corbel"/>
                <a:ea typeface="Corbel"/>
                <a:cs typeface="Corbel"/>
                <a:sym typeface="Corbel"/>
              </a:defRPr>
            </a:lvl6pPr>
            <a:lvl7pPr marL="0" marR="0" lvl="6" indent="0" algn="l" rtl="0">
              <a:spcBef>
                <a:spcPts val="0"/>
              </a:spcBef>
              <a:buNone/>
              <a:defRPr sz="1200" b="0" i="0" u="none" strike="noStrike" cap="none">
                <a:solidFill>
                  <a:schemeClr val="lt1"/>
                </a:solidFill>
                <a:latin typeface="Corbel"/>
                <a:ea typeface="Corbel"/>
                <a:cs typeface="Corbel"/>
                <a:sym typeface="Corbel"/>
              </a:defRPr>
            </a:lvl7pPr>
            <a:lvl8pPr marL="0" marR="0" lvl="7" indent="0" algn="l" rtl="0">
              <a:spcBef>
                <a:spcPts val="0"/>
              </a:spcBef>
              <a:buNone/>
              <a:defRPr sz="1200" b="0" i="0" u="none" strike="noStrike" cap="none">
                <a:solidFill>
                  <a:schemeClr val="lt1"/>
                </a:solidFill>
                <a:latin typeface="Corbel"/>
                <a:ea typeface="Corbel"/>
                <a:cs typeface="Corbel"/>
                <a:sym typeface="Corbel"/>
              </a:defRPr>
            </a:lvl8pPr>
            <a:lvl9pPr marL="0" marR="0" lvl="8" indent="0" algn="l" rtl="0">
              <a:spcBef>
                <a:spcPts val="0"/>
              </a:spcBef>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3B3B6"/>
            </a:gs>
            <a:gs pos="50000">
              <a:srgbClr val="FFFFFF"/>
            </a:gs>
            <a:gs pos="100000">
              <a:srgbClr val="959595"/>
            </a:gs>
          </a:gsLst>
          <a:lin ang="2520000" scaled="0"/>
        </a:gradFill>
        <a:effectLst/>
      </p:bgPr>
    </p:bg>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lt1"/>
              </a:buClr>
              <a:buSzPts val="4000"/>
              <a:buFont typeface="Corbel"/>
              <a:buNone/>
            </a:pPr>
            <a:r>
              <a:rPr lang="en-US" sz="4000" dirty="0">
                <a:latin typeface="Cambria" panose="02040503050406030204" pitchFamily="18" charset="0"/>
                <a:ea typeface="Cambria" panose="02040503050406030204" pitchFamily="18" charset="0"/>
              </a:rPr>
              <a:t>APPIC REPORT TO </a:t>
            </a:r>
            <a:r>
              <a:rPr lang="en-US" sz="4000" dirty="0" smtClean="0">
                <a:latin typeface="Cambria" panose="02040503050406030204" pitchFamily="18" charset="0"/>
                <a:ea typeface="Cambria" panose="02040503050406030204" pitchFamily="18" charset="0"/>
              </a:rPr>
              <a:t>CCPTP</a:t>
            </a:r>
            <a:endParaRPr sz="4000" dirty="0">
              <a:latin typeface="Cambria" panose="02040503050406030204" pitchFamily="18" charset="0"/>
              <a:ea typeface="Cambria" panose="02040503050406030204" pitchFamily="18" charset="0"/>
            </a:endParaRPr>
          </a:p>
        </p:txBody>
      </p:sp>
      <p:sp>
        <p:nvSpPr>
          <p:cNvPr id="107" name="Google Shape;107;p15"/>
          <p:cNvSpPr txBox="1">
            <a:spLocks noGrp="1"/>
          </p:cNvSpPr>
          <p:nvPr>
            <p:ph type="body" idx="1"/>
          </p:nvPr>
        </p:nvSpPr>
        <p:spPr>
          <a:xfrm>
            <a:off x="680322" y="4232171"/>
            <a:ext cx="9613860" cy="2419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sz="2400" dirty="0" smtClean="0">
                <a:latin typeface="Cambria" panose="02040503050406030204" pitchFamily="18" charset="0"/>
                <a:ea typeface="Cambria" panose="02040503050406030204" pitchFamily="18" charset="0"/>
              </a:rPr>
              <a:t>Mary Mendoza Newman Ph.D.</a:t>
            </a:r>
          </a:p>
          <a:p>
            <a:pPr marL="0" lvl="0" indent="0" algn="ctr" rtl="0">
              <a:lnSpc>
                <a:spcPct val="90000"/>
              </a:lnSpc>
              <a:spcBef>
                <a:spcPts val="0"/>
              </a:spcBef>
              <a:spcAft>
                <a:spcPts val="0"/>
              </a:spcAft>
              <a:buSzPts val="2400"/>
              <a:buNone/>
            </a:pPr>
            <a:r>
              <a:rPr lang="en-US" sz="2400" dirty="0" smtClean="0">
                <a:latin typeface="Cambria" panose="02040503050406030204" pitchFamily="18" charset="0"/>
                <a:ea typeface="Cambria" panose="02040503050406030204" pitchFamily="18" charset="0"/>
              </a:rPr>
              <a:t>APPIC  </a:t>
            </a:r>
            <a:r>
              <a:rPr lang="en-US" sz="2400" dirty="0">
                <a:latin typeface="Cambria" panose="02040503050406030204" pitchFamily="18" charset="0"/>
                <a:ea typeface="Cambria" panose="02040503050406030204" pitchFamily="18" charset="0"/>
              </a:rPr>
              <a:t>Board Liaison to </a:t>
            </a:r>
            <a:r>
              <a:rPr lang="en-US" sz="2400" dirty="0" smtClean="0">
                <a:latin typeface="Cambria" panose="02040503050406030204" pitchFamily="18" charset="0"/>
                <a:ea typeface="Cambria" panose="02040503050406030204" pitchFamily="18" charset="0"/>
              </a:rPr>
              <a:t>CCPTP</a:t>
            </a:r>
            <a:r>
              <a:rPr lang="en-US" sz="2400" dirty="0">
                <a:latin typeface="Cambria" panose="02040503050406030204" pitchFamily="18" charset="0"/>
                <a:ea typeface="Cambria" panose="02040503050406030204" pitchFamily="18" charset="0"/>
              </a:rPr>
              <a:t/>
            </a:r>
            <a:br>
              <a:rPr lang="en-US" sz="2400" dirty="0">
                <a:latin typeface="Cambria" panose="02040503050406030204" pitchFamily="18" charset="0"/>
                <a:ea typeface="Cambria" panose="02040503050406030204" pitchFamily="18" charset="0"/>
              </a:rPr>
            </a:br>
            <a:endParaRPr sz="2400" dirty="0">
              <a:latin typeface="Cambria" panose="02040503050406030204" pitchFamily="18" charset="0"/>
              <a:ea typeface="Cambria" panose="02040503050406030204" pitchFamily="18" charset="0"/>
            </a:endParaRPr>
          </a:p>
          <a:p>
            <a:pPr marL="0" lvl="0" indent="0" algn="ctr" rtl="0">
              <a:lnSpc>
                <a:spcPct val="90000"/>
              </a:lnSpc>
              <a:spcBef>
                <a:spcPts val="1400"/>
              </a:spcBef>
              <a:spcAft>
                <a:spcPts val="0"/>
              </a:spcAft>
              <a:buSzPts val="2400"/>
              <a:buNone/>
            </a:pPr>
            <a:r>
              <a:rPr lang="en-US" sz="2400" dirty="0" smtClean="0">
                <a:latin typeface="Cambria" panose="02040503050406030204" pitchFamily="18" charset="0"/>
                <a:ea typeface="Cambria" panose="02040503050406030204" pitchFamily="18" charset="0"/>
              </a:rPr>
              <a:t>February </a:t>
            </a:r>
            <a:r>
              <a:rPr lang="en-US" sz="2400" dirty="0">
                <a:latin typeface="Cambria" panose="02040503050406030204" pitchFamily="18" charset="0"/>
                <a:ea typeface="Cambria" panose="02040503050406030204" pitchFamily="18" charset="0"/>
              </a:rPr>
              <a:t>2019</a:t>
            </a:r>
            <a:endParaRPr sz="2400" dirty="0">
              <a:latin typeface="Cambria" panose="02040503050406030204" pitchFamily="18" charset="0"/>
              <a:ea typeface="Cambria" panose="02040503050406030204" pitchFamily="18" charset="0"/>
            </a:endParaRPr>
          </a:p>
        </p:txBody>
      </p:sp>
      <p:pic>
        <p:nvPicPr>
          <p:cNvPr id="108" name="Google Shape;108;p15"/>
          <p:cNvPicPr preferRelativeResize="0"/>
          <p:nvPr/>
        </p:nvPicPr>
        <p:blipFill rotWithShape="1">
          <a:blip r:embed="rId3">
            <a:alphaModFix/>
          </a:blip>
          <a:srcRect/>
          <a:stretch/>
        </p:blipFill>
        <p:spPr>
          <a:xfrm>
            <a:off x="414259" y="2074355"/>
            <a:ext cx="2283058" cy="181092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mbria" panose="02040503050406030204" pitchFamily="18" charset="0"/>
                <a:ea typeface="Cambria" panose="02040503050406030204" pitchFamily="18" charset="0"/>
              </a:rPr>
              <a:t>CURRENT APPIC INITIATIVES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138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2"/>
              </a:buClr>
              <a:buSzPts val="4400"/>
              <a:buFont typeface="Corbel"/>
              <a:buNone/>
            </a:pPr>
            <a:r>
              <a:rPr lang="en-US" sz="4400" dirty="0">
                <a:latin typeface="Cambria" panose="02040503050406030204" pitchFamily="18" charset="0"/>
                <a:ea typeface="Cambria" panose="02040503050406030204" pitchFamily="18" charset="0"/>
              </a:rPr>
              <a:t>CURRENT APPIC INITIATIVES</a:t>
            </a:r>
            <a:endParaRPr dirty="0">
              <a:latin typeface="Cambria" panose="02040503050406030204" pitchFamily="18" charset="0"/>
              <a:ea typeface="Cambria" panose="02040503050406030204" pitchFamily="18" charset="0"/>
            </a:endParaRPr>
          </a:p>
        </p:txBody>
      </p:sp>
      <p:sp>
        <p:nvSpPr>
          <p:cNvPr id="165" name="Google Shape;165;p24"/>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200"/>
              <a:buChar char="▪"/>
            </a:pPr>
            <a:r>
              <a:rPr lang="en-US" sz="2400" b="1" dirty="0">
                <a:latin typeface="Cambria" panose="02040503050406030204" pitchFamily="18" charset="0"/>
                <a:ea typeface="Cambria" panose="02040503050406030204" pitchFamily="18" charset="0"/>
              </a:rPr>
              <a:t>AAPI Online Revision</a:t>
            </a:r>
            <a:endParaRPr sz="2400" b="1" dirty="0">
              <a:latin typeface="Cambria" panose="02040503050406030204" pitchFamily="18" charset="0"/>
              <a:ea typeface="Cambria" panose="02040503050406030204" pitchFamily="18" charset="0"/>
            </a:endParaRPr>
          </a:p>
          <a:p>
            <a:pPr marL="411480" lvl="1" indent="-208280" algn="l" rtl="0">
              <a:lnSpc>
                <a:spcPct val="90000"/>
              </a:lnSpc>
              <a:spcBef>
                <a:spcPts val="0"/>
              </a:spcBef>
              <a:spcAft>
                <a:spcPts val="0"/>
              </a:spcAft>
              <a:buSzPts val="2200"/>
              <a:buChar char="▪"/>
            </a:pPr>
            <a:r>
              <a:rPr lang="en-US" sz="2400" dirty="0">
                <a:latin typeface="Cambria" panose="02040503050406030204" pitchFamily="18" charset="0"/>
                <a:ea typeface="Cambria" panose="02040503050406030204" pitchFamily="18" charset="0"/>
              </a:rPr>
              <a:t>Planning for a new platform  allowing for updates and easier navigation </a:t>
            </a:r>
            <a:endParaRPr sz="2400" dirty="0">
              <a:latin typeface="Cambria" panose="02040503050406030204" pitchFamily="18" charset="0"/>
              <a:ea typeface="Cambria" panose="02040503050406030204" pitchFamily="18" charset="0"/>
            </a:endParaRPr>
          </a:p>
          <a:p>
            <a:pPr marL="411480" lvl="1" indent="-182880" algn="l" rtl="0">
              <a:lnSpc>
                <a:spcPct val="90000"/>
              </a:lnSpc>
              <a:spcBef>
                <a:spcPts val="0"/>
              </a:spcBef>
              <a:spcAft>
                <a:spcPts val="0"/>
              </a:spcAft>
              <a:buSzPts val="1800"/>
              <a:buChar char="▪"/>
            </a:pPr>
            <a:r>
              <a:rPr lang="en-US" sz="2400" dirty="0">
                <a:latin typeface="Cambria" panose="02040503050406030204" pitchFamily="18" charset="0"/>
                <a:ea typeface="Cambria" panose="02040503050406030204" pitchFamily="18" charset="0"/>
              </a:rPr>
              <a:t>Getting input from stakeholders about updates and changes to implement in short-term and longer-term </a:t>
            </a:r>
            <a:endParaRPr lang="en-US" sz="2400" dirty="0" smtClean="0">
              <a:latin typeface="Cambria" panose="02040503050406030204" pitchFamily="18" charset="0"/>
              <a:ea typeface="Cambria" panose="02040503050406030204" pitchFamily="18" charset="0"/>
            </a:endParaRPr>
          </a:p>
          <a:p>
            <a:pPr marL="411480" lvl="1" indent="-182880" algn="l" rtl="0">
              <a:lnSpc>
                <a:spcPct val="90000"/>
              </a:lnSpc>
              <a:spcBef>
                <a:spcPts val="0"/>
              </a:spcBef>
              <a:spcAft>
                <a:spcPts val="0"/>
              </a:spcAft>
              <a:buSzPts val="1800"/>
              <a:buChar char="▪"/>
            </a:pPr>
            <a:endParaRPr lang="en-US" sz="2400" dirty="0">
              <a:latin typeface="Cambria" panose="02040503050406030204" pitchFamily="18" charset="0"/>
              <a:ea typeface="Cambria" panose="02040503050406030204" pitchFamily="18" charset="0"/>
            </a:endParaRPr>
          </a:p>
          <a:p>
            <a:pPr marL="411480" lvl="1" indent="-182880" algn="l" rtl="0">
              <a:lnSpc>
                <a:spcPct val="90000"/>
              </a:lnSpc>
              <a:spcBef>
                <a:spcPts val="0"/>
              </a:spcBef>
              <a:spcAft>
                <a:spcPts val="0"/>
              </a:spcAft>
              <a:buSzPts val="1800"/>
              <a:buChar char="▪"/>
            </a:pPr>
            <a:endParaRPr sz="2400" dirty="0">
              <a:latin typeface="Cambria" panose="02040503050406030204" pitchFamily="18" charset="0"/>
              <a:ea typeface="Cambria" panose="02040503050406030204" pitchFamily="18" charset="0"/>
            </a:endParaRPr>
          </a:p>
          <a:p>
            <a:pPr marL="182880" lvl="0" indent="-182880" algn="l" rtl="0">
              <a:lnSpc>
                <a:spcPct val="90000"/>
              </a:lnSpc>
              <a:spcBef>
                <a:spcPts val="0"/>
              </a:spcBef>
              <a:spcAft>
                <a:spcPts val="0"/>
              </a:spcAft>
              <a:buSzPts val="1800"/>
              <a:buChar char="▪"/>
            </a:pPr>
            <a:r>
              <a:rPr lang="en-US" sz="2400" b="1" dirty="0">
                <a:latin typeface="Cambria" panose="02040503050406030204" pitchFamily="18" charset="0"/>
                <a:ea typeface="Cambria" panose="02040503050406030204" pitchFamily="18" charset="0"/>
              </a:rPr>
              <a:t>Informal Problem Consultation</a:t>
            </a:r>
            <a:endParaRPr sz="2400" b="1" dirty="0">
              <a:latin typeface="Cambria" panose="02040503050406030204" pitchFamily="18" charset="0"/>
              <a:ea typeface="Cambria" panose="02040503050406030204" pitchFamily="18" charset="0"/>
            </a:endParaRPr>
          </a:p>
          <a:p>
            <a:pPr marL="411480" lvl="1" indent="-182880" algn="l" rtl="0">
              <a:lnSpc>
                <a:spcPct val="90000"/>
              </a:lnSpc>
              <a:spcBef>
                <a:spcPts val="0"/>
              </a:spcBef>
              <a:spcAft>
                <a:spcPts val="0"/>
              </a:spcAft>
              <a:buSzPts val="1800"/>
              <a:buChar char="▪"/>
            </a:pPr>
            <a:r>
              <a:rPr lang="en-US" sz="2400" dirty="0">
                <a:latin typeface="Cambria" panose="02040503050406030204" pitchFamily="18" charset="0"/>
                <a:ea typeface="Cambria" panose="02040503050406030204" pitchFamily="18" charset="0"/>
              </a:rPr>
              <a:t>Ongoing resource for </a:t>
            </a:r>
            <a:r>
              <a:rPr lang="en-US" sz="2400" dirty="0" smtClean="0">
                <a:latin typeface="Cambria" panose="02040503050406030204" pitchFamily="18" charset="0"/>
                <a:ea typeface="Cambria" panose="02040503050406030204" pitchFamily="18" charset="0"/>
              </a:rPr>
              <a:t>Doctoral Program Directors, </a:t>
            </a:r>
            <a:r>
              <a:rPr lang="en-US" sz="2400" dirty="0">
                <a:latin typeface="Cambria" panose="02040503050406030204" pitchFamily="18" charset="0"/>
                <a:ea typeface="Cambria" panose="02040503050406030204" pitchFamily="18" charset="0"/>
              </a:rPr>
              <a:t>TDs, and trainees when challenging situations arise</a:t>
            </a:r>
            <a:endParaRPr sz="2400" dirty="0">
              <a:latin typeface="Cambria" panose="02040503050406030204" pitchFamily="18" charset="0"/>
              <a:ea typeface="Cambria" panose="02040503050406030204" pitchFamily="18" charset="0"/>
            </a:endParaRPr>
          </a:p>
          <a:p>
            <a:pPr marL="411480" lvl="1" indent="-182880" algn="l" rtl="0">
              <a:lnSpc>
                <a:spcPct val="90000"/>
              </a:lnSpc>
              <a:spcBef>
                <a:spcPts val="0"/>
              </a:spcBef>
              <a:spcAft>
                <a:spcPts val="0"/>
              </a:spcAft>
              <a:buSzPts val="1800"/>
              <a:buChar char="▪"/>
            </a:pPr>
            <a:r>
              <a:rPr lang="en-US" sz="2400" dirty="0">
                <a:latin typeface="Cambria" panose="02040503050406030204" pitchFamily="18" charset="0"/>
                <a:ea typeface="Cambria" panose="02040503050406030204" pitchFamily="18" charset="0"/>
              </a:rPr>
              <a:t>Common Themes – competency concerns and due process, pregnancy, medical illness, visas, and additional requirements post-Match (Background checks, contracts from doctoral programs</a:t>
            </a:r>
            <a:r>
              <a:rPr lang="en-US" sz="2400" dirty="0" smtClean="0">
                <a:latin typeface="Cambria" panose="02040503050406030204" pitchFamily="18" charset="0"/>
                <a:ea typeface="Cambria" panose="02040503050406030204" pitchFamily="18" charset="0"/>
              </a:rPr>
              <a:t>)</a:t>
            </a:r>
          </a:p>
          <a:p>
            <a:pPr marL="0" indent="-228600">
              <a:spcBef>
                <a:spcPts val="0"/>
              </a:spcBef>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mbria" panose="02040503050406030204" pitchFamily="18" charset="0"/>
                <a:ea typeface="Cambria" panose="02040503050406030204" pitchFamily="18" charset="0"/>
              </a:rPr>
              <a:t>CURRENT APPIC INITIATIVES</a:t>
            </a:r>
          </a:p>
        </p:txBody>
      </p:sp>
      <p:sp>
        <p:nvSpPr>
          <p:cNvPr id="3" name="Text Placeholder 2"/>
          <p:cNvSpPr>
            <a:spLocks noGrp="1"/>
          </p:cNvSpPr>
          <p:nvPr>
            <p:ph type="body" idx="1"/>
          </p:nvPr>
        </p:nvSpPr>
        <p:spPr>
          <a:xfrm>
            <a:off x="408562" y="1881050"/>
            <a:ext cx="11420272" cy="4743485"/>
          </a:xfrm>
        </p:spPr>
        <p:txBody>
          <a:bodyPr/>
          <a:lstStyle/>
          <a:p>
            <a:pPr fontAlgn="base"/>
            <a:r>
              <a:rPr lang="en-US" sz="2400" b="1" dirty="0" smtClean="0">
                <a:latin typeface="Cambria" panose="02040503050406030204" pitchFamily="18" charset="0"/>
                <a:ea typeface="Cambria" panose="02040503050406030204" pitchFamily="18" charset="0"/>
              </a:rPr>
              <a:t>Accreditation </a:t>
            </a:r>
            <a:r>
              <a:rPr lang="en-US" sz="2400" b="1" dirty="0">
                <a:latin typeface="Cambria" panose="02040503050406030204" pitchFamily="18" charset="0"/>
                <a:ea typeface="Cambria" panose="02040503050406030204" pitchFamily="18" charset="0"/>
              </a:rPr>
              <a:t>Readiness </a:t>
            </a:r>
            <a:r>
              <a:rPr lang="en-US" sz="2400" b="1" dirty="0" smtClean="0">
                <a:latin typeface="Cambria" panose="02040503050406030204" pitchFamily="18" charset="0"/>
                <a:ea typeface="Cambria" panose="02040503050406030204" pitchFamily="18" charset="0"/>
              </a:rPr>
              <a:t>Project (ARP)</a:t>
            </a:r>
            <a:endParaRPr lang="en-US" sz="2400" b="1" dirty="0">
              <a:latin typeface="Cambria" panose="02040503050406030204" pitchFamily="18" charset="0"/>
              <a:ea typeface="Cambria" panose="02040503050406030204" pitchFamily="18" charset="0"/>
            </a:endParaRPr>
          </a:p>
          <a:p>
            <a:pPr lvl="1" fontAlgn="base"/>
            <a:r>
              <a:rPr lang="en-US" sz="2400" dirty="0">
                <a:latin typeface="Cambria" panose="02040503050406030204" pitchFamily="18" charset="0"/>
                <a:ea typeface="Cambria" panose="02040503050406030204" pitchFamily="18" charset="0"/>
              </a:rPr>
              <a:t>Supporting </a:t>
            </a:r>
            <a:r>
              <a:rPr lang="en-US" sz="2400" dirty="0" smtClean="0">
                <a:latin typeface="Cambria" panose="02040503050406030204" pitchFamily="18" charset="0"/>
                <a:ea typeface="Cambria" panose="02040503050406030204" pitchFamily="18" charset="0"/>
              </a:rPr>
              <a:t>APPIC </a:t>
            </a:r>
            <a:r>
              <a:rPr lang="en-US" sz="2400" u="sng" dirty="0" smtClean="0">
                <a:latin typeface="Cambria" panose="02040503050406030204" pitchFamily="18" charset="0"/>
                <a:ea typeface="Cambria" panose="02040503050406030204" pitchFamily="18" charset="0"/>
              </a:rPr>
              <a:t>internship</a:t>
            </a:r>
            <a:r>
              <a:rPr lang="en-US" sz="2400" dirty="0" smtClean="0">
                <a:latin typeface="Cambria" panose="02040503050406030204" pitchFamily="18" charset="0"/>
                <a:ea typeface="Cambria" panose="02040503050406030204" pitchFamily="18" charset="0"/>
              </a:rPr>
              <a:t> programs moving </a:t>
            </a:r>
            <a:r>
              <a:rPr lang="en-US" sz="2400" dirty="0">
                <a:latin typeface="Cambria" panose="02040503050406030204" pitchFamily="18" charset="0"/>
                <a:ea typeface="Cambria" panose="02040503050406030204" pitchFamily="18" charset="0"/>
              </a:rPr>
              <a:t>towards </a:t>
            </a:r>
            <a:r>
              <a:rPr lang="en-US" sz="2400" u="sng" dirty="0">
                <a:latin typeface="Cambria" panose="02040503050406030204" pitchFamily="18" charset="0"/>
                <a:ea typeface="Cambria" panose="02040503050406030204" pitchFamily="18" charset="0"/>
              </a:rPr>
              <a:t>APA </a:t>
            </a:r>
            <a:r>
              <a:rPr lang="en-US" sz="2400" u="sng" dirty="0" smtClean="0">
                <a:latin typeface="Cambria" panose="02040503050406030204" pitchFamily="18" charset="0"/>
                <a:ea typeface="Cambria" panose="02040503050406030204" pitchFamily="18" charset="0"/>
              </a:rPr>
              <a:t>Accreditation</a:t>
            </a:r>
          </a:p>
          <a:p>
            <a:pPr lvl="1" fontAlgn="base"/>
            <a:r>
              <a:rPr lang="en-US" sz="2400" dirty="0" smtClean="0">
                <a:latin typeface="Cambria" panose="02040503050406030204" pitchFamily="18" charset="0"/>
                <a:ea typeface="Cambria" panose="02040503050406030204" pitchFamily="18" charset="0"/>
              </a:rPr>
              <a:t>4</a:t>
            </a:r>
            <a:r>
              <a:rPr lang="en-US" sz="2400" baseline="30000" dirty="0" smtClean="0">
                <a:latin typeface="Cambria" panose="02040503050406030204" pitchFamily="18" charset="0"/>
                <a:ea typeface="Cambria" panose="02040503050406030204" pitchFamily="18" charset="0"/>
              </a:rPr>
              <a:t>th</a:t>
            </a:r>
            <a:r>
              <a:rPr lang="en-US" sz="2400" dirty="0" smtClean="0">
                <a:latin typeface="Cambria" panose="02040503050406030204" pitchFamily="18" charset="0"/>
                <a:ea typeface="Cambria" panose="02040503050406030204" pitchFamily="18" charset="0"/>
              </a:rPr>
              <a:t> year of this program</a:t>
            </a:r>
          </a:p>
          <a:p>
            <a:pPr lvl="1" fontAlgn="base"/>
            <a:r>
              <a:rPr lang="en-US" sz="2400" dirty="0" smtClean="0">
                <a:latin typeface="Cambria" panose="02040503050406030204" pitchFamily="18" charset="0"/>
                <a:ea typeface="Cambria" panose="02040503050406030204" pitchFamily="18" charset="0"/>
              </a:rPr>
              <a:t>12 programs supported this year with monthly objectives, consultation, and creation of learning communities</a:t>
            </a:r>
          </a:p>
          <a:p>
            <a:pPr lvl="1" fontAlgn="base"/>
            <a:r>
              <a:rPr lang="en-US" sz="2400" dirty="0" smtClean="0">
                <a:latin typeface="Cambria" panose="02040503050406030204" pitchFamily="18" charset="0"/>
                <a:ea typeface="Cambria" panose="02040503050406030204" pitchFamily="18" charset="0"/>
              </a:rPr>
              <a:t>Goal of submitting self-study by December 2019</a:t>
            </a:r>
          </a:p>
          <a:p>
            <a:pPr lvl="1" fontAlgn="base"/>
            <a:endParaRPr lang="en-US" dirty="0">
              <a:latin typeface="Cambria" panose="02040503050406030204" pitchFamily="18" charset="0"/>
              <a:ea typeface="Cambria" panose="02040503050406030204" pitchFamily="18" charset="0"/>
            </a:endParaRPr>
          </a:p>
          <a:p>
            <a:pPr fontAlgn="base"/>
            <a:r>
              <a:rPr lang="en-US" sz="2400" b="1" dirty="0" smtClean="0">
                <a:latin typeface="Cambria" panose="02040503050406030204" pitchFamily="18" charset="0"/>
                <a:ea typeface="Cambria" panose="02040503050406030204" pitchFamily="18" charset="0"/>
              </a:rPr>
              <a:t>Postdoctoral - Membership </a:t>
            </a:r>
            <a:r>
              <a:rPr lang="en-US" sz="2400" b="1" dirty="0">
                <a:latin typeface="Cambria" panose="02040503050406030204" pitchFamily="18" charset="0"/>
                <a:ea typeface="Cambria" panose="02040503050406030204" pitchFamily="18" charset="0"/>
              </a:rPr>
              <a:t>Readiness </a:t>
            </a:r>
            <a:r>
              <a:rPr lang="en-US" sz="2400" b="1" dirty="0" smtClean="0">
                <a:latin typeface="Cambria" panose="02040503050406030204" pitchFamily="18" charset="0"/>
                <a:ea typeface="Cambria" panose="02040503050406030204" pitchFamily="18" charset="0"/>
              </a:rPr>
              <a:t>Project (P-MRP)</a:t>
            </a:r>
            <a:endParaRPr lang="en-US" sz="2400" b="1" dirty="0">
              <a:latin typeface="Cambria" panose="02040503050406030204" pitchFamily="18" charset="0"/>
              <a:ea typeface="Cambria" panose="02040503050406030204" pitchFamily="18" charset="0"/>
            </a:endParaRPr>
          </a:p>
          <a:p>
            <a:pPr lvl="1" fontAlgn="base"/>
            <a:r>
              <a:rPr lang="en-US" sz="2400" dirty="0">
                <a:latin typeface="Cambria" panose="02040503050406030204" pitchFamily="18" charset="0"/>
                <a:ea typeface="Cambria" panose="02040503050406030204" pitchFamily="18" charset="0"/>
              </a:rPr>
              <a:t>Supporting </a:t>
            </a:r>
            <a:r>
              <a:rPr lang="en-US" sz="2400" u="sng" dirty="0" smtClean="0">
                <a:latin typeface="Cambria" panose="02040503050406030204" pitchFamily="18" charset="0"/>
                <a:ea typeface="Cambria" panose="02040503050406030204" pitchFamily="18" charset="0"/>
              </a:rPr>
              <a:t>postdoctoral</a:t>
            </a:r>
            <a:r>
              <a:rPr lang="en-US" sz="2400" dirty="0" smtClean="0">
                <a:latin typeface="Cambria" panose="02040503050406030204" pitchFamily="18" charset="0"/>
                <a:ea typeface="Cambria" panose="02040503050406030204" pitchFamily="18" charset="0"/>
              </a:rPr>
              <a:t> programs </a:t>
            </a:r>
            <a:r>
              <a:rPr lang="en-US" sz="2400" dirty="0">
                <a:latin typeface="Cambria" panose="02040503050406030204" pitchFamily="18" charset="0"/>
                <a:ea typeface="Cambria" panose="02040503050406030204" pitchFamily="18" charset="0"/>
              </a:rPr>
              <a:t>moving towards </a:t>
            </a:r>
            <a:r>
              <a:rPr lang="en-US" sz="2400" u="sng" dirty="0">
                <a:latin typeface="Cambria" panose="02040503050406030204" pitchFamily="18" charset="0"/>
                <a:ea typeface="Cambria" panose="02040503050406030204" pitchFamily="18" charset="0"/>
              </a:rPr>
              <a:t>APPIC </a:t>
            </a:r>
            <a:r>
              <a:rPr lang="en-US" sz="2400" u="sng" dirty="0" smtClean="0">
                <a:latin typeface="Cambria" panose="02040503050406030204" pitchFamily="18" charset="0"/>
                <a:ea typeface="Cambria" panose="02040503050406030204" pitchFamily="18" charset="0"/>
              </a:rPr>
              <a:t>Membership</a:t>
            </a:r>
          </a:p>
          <a:p>
            <a:pPr lvl="1" fontAlgn="base"/>
            <a:r>
              <a:rPr lang="en-US" sz="2400" dirty="0" smtClean="0">
                <a:latin typeface="Cambria" panose="02040503050406030204" pitchFamily="18" charset="0"/>
                <a:ea typeface="Cambria" panose="02040503050406030204" pitchFamily="18" charset="0"/>
              </a:rPr>
              <a:t>New program developed this year, commenced </a:t>
            </a:r>
            <a:r>
              <a:rPr lang="en-US" sz="2400" dirty="0">
                <a:latin typeface="Cambria" panose="02040503050406030204" pitchFamily="18" charset="0"/>
                <a:ea typeface="Cambria" panose="02040503050406030204" pitchFamily="18" charset="0"/>
              </a:rPr>
              <a:t>in October 2018 </a:t>
            </a:r>
          </a:p>
          <a:p>
            <a:pPr lvl="1" fontAlgn="base"/>
            <a:r>
              <a:rPr lang="en-US" sz="2400" dirty="0" smtClean="0">
                <a:latin typeface="Cambria" panose="02040503050406030204" pitchFamily="18" charset="0"/>
                <a:ea typeface="Cambria" panose="02040503050406030204" pitchFamily="18" charset="0"/>
              </a:rPr>
              <a:t>17 programs participating this year with </a:t>
            </a:r>
            <a:r>
              <a:rPr lang="en-US" sz="2400" dirty="0">
                <a:latin typeface="Cambria" panose="02040503050406030204" pitchFamily="18" charset="0"/>
                <a:ea typeface="Cambria" panose="02040503050406030204" pitchFamily="18" charset="0"/>
              </a:rPr>
              <a:t>monthly objectives, consultation, and creation of learning communities</a:t>
            </a:r>
          </a:p>
          <a:p>
            <a:pPr lvl="1" fontAlgn="base"/>
            <a:r>
              <a:rPr lang="en-US" sz="2400" dirty="0" smtClean="0">
                <a:latin typeface="Cambria" panose="02040503050406030204" pitchFamily="18" charset="0"/>
                <a:ea typeface="Cambria" panose="02040503050406030204" pitchFamily="18" charset="0"/>
              </a:rPr>
              <a:t>Goal of submitting APPIC Membership Application by April 2019</a:t>
            </a:r>
          </a:p>
          <a:p>
            <a:pPr lvl="1" fontAlgn="base"/>
            <a:endParaRPr lang="en-US" sz="1800" dirty="0"/>
          </a:p>
          <a:p>
            <a:endParaRPr lang="en-US" dirty="0"/>
          </a:p>
        </p:txBody>
      </p:sp>
    </p:spTree>
    <p:extLst>
      <p:ext uri="{BB962C8B-B14F-4D97-AF65-F5344CB8AC3E}">
        <p14:creationId xmlns:p14="http://schemas.microsoft.com/office/powerpoint/2010/main" val="3819502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979714" y="468086"/>
            <a:ext cx="10014857" cy="9906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dk2"/>
              </a:buClr>
              <a:buSzPts val="3600"/>
              <a:buFont typeface="Corbel"/>
              <a:buNone/>
            </a:pPr>
            <a:r>
              <a:rPr lang="en-US" sz="3600" dirty="0">
                <a:latin typeface="Cambria" panose="02040503050406030204" pitchFamily="18" charset="0"/>
                <a:ea typeface="Cambria" panose="02040503050406030204" pitchFamily="18" charset="0"/>
              </a:rPr>
              <a:t>INVESTMENT OF RESOURCES FOR APPIC MEMBERS, </a:t>
            </a:r>
            <a:r>
              <a:rPr lang="en-US" sz="3600" dirty="0" smtClean="0">
                <a:latin typeface="Cambria" panose="02040503050406030204" pitchFamily="18" charset="0"/>
                <a:ea typeface="Cambria" panose="02040503050406030204" pitchFamily="18" charset="0"/>
              </a:rPr>
              <a:t>DPAS, </a:t>
            </a:r>
            <a:r>
              <a:rPr lang="en-US" sz="3600" dirty="0">
                <a:latin typeface="Cambria" panose="02040503050406030204" pitchFamily="18" charset="0"/>
                <a:ea typeface="Cambria" panose="02040503050406030204" pitchFamily="18" charset="0"/>
              </a:rPr>
              <a:t>&amp; </a:t>
            </a:r>
            <a:r>
              <a:rPr lang="en-US" sz="3600" dirty="0" smtClean="0">
                <a:latin typeface="Cambria" panose="02040503050406030204" pitchFamily="18" charset="0"/>
                <a:ea typeface="Cambria" panose="02040503050406030204" pitchFamily="18" charset="0"/>
              </a:rPr>
              <a:t>STUDENTS/TRAINEES</a:t>
            </a:r>
            <a:endParaRPr sz="3600" dirty="0">
              <a:latin typeface="Cambria" panose="02040503050406030204" pitchFamily="18" charset="0"/>
              <a:ea typeface="Cambria" panose="02040503050406030204" pitchFamily="18" charset="0"/>
            </a:endParaRPr>
          </a:p>
        </p:txBody>
      </p:sp>
      <p:sp>
        <p:nvSpPr>
          <p:cNvPr id="172" name="Google Shape;172;p25"/>
          <p:cNvSpPr txBox="1">
            <a:spLocks noGrp="1"/>
          </p:cNvSpPr>
          <p:nvPr>
            <p:ph type="body" idx="1"/>
          </p:nvPr>
        </p:nvSpPr>
        <p:spPr>
          <a:xfrm>
            <a:off x="1080868" y="2075629"/>
            <a:ext cx="9448800" cy="4430400"/>
          </a:xfrm>
          <a:prstGeom prst="rect">
            <a:avLst/>
          </a:prstGeom>
          <a:noFill/>
          <a:ln>
            <a:noFill/>
          </a:ln>
        </p:spPr>
        <p:txBody>
          <a:bodyPr spcFirstLastPara="1" wrap="square" lIns="91425" tIns="45700" rIns="91425" bIns="45700" anchor="t" anchorCtr="0">
            <a:noAutofit/>
          </a:bodyPr>
          <a:lstStyle/>
          <a:p>
            <a:pPr marL="320040" lvl="0" indent="-320040" algn="l" rtl="0">
              <a:lnSpc>
                <a:spcPct val="90000"/>
              </a:lnSpc>
              <a:spcBef>
                <a:spcPts val="0"/>
              </a:spcBef>
              <a:spcAft>
                <a:spcPts val="0"/>
              </a:spcAft>
              <a:buSzPts val="2400"/>
              <a:buChar char="▪"/>
            </a:pPr>
            <a:r>
              <a:rPr lang="en-US" sz="2400" dirty="0">
                <a:latin typeface="Cambria" panose="02040503050406030204" pitchFamily="18" charset="0"/>
                <a:ea typeface="Cambria" panose="02040503050406030204" pitchFamily="18" charset="0"/>
              </a:rPr>
              <a:t>Annual investment of 50K for TEPP journal </a:t>
            </a:r>
            <a:endParaRPr dirty="0">
              <a:latin typeface="Cambria" panose="02040503050406030204" pitchFamily="18" charset="0"/>
              <a:ea typeface="Cambria" panose="02040503050406030204" pitchFamily="18" charset="0"/>
            </a:endParaRPr>
          </a:p>
          <a:p>
            <a:pPr marL="320040" lvl="0" indent="-320040" algn="l" rtl="0">
              <a:lnSpc>
                <a:spcPct val="90000"/>
              </a:lnSpc>
              <a:spcBef>
                <a:spcPts val="1200"/>
              </a:spcBef>
              <a:spcAft>
                <a:spcPts val="0"/>
              </a:spcAft>
              <a:buSzPts val="2400"/>
              <a:buChar char="▪"/>
            </a:pPr>
            <a:r>
              <a:rPr lang="en-US" sz="2400" dirty="0">
                <a:latin typeface="Cambria" panose="02040503050406030204" pitchFamily="18" charset="0"/>
                <a:ea typeface="Cambria" panose="02040503050406030204" pitchFamily="18" charset="0"/>
              </a:rPr>
              <a:t>Underwrite biennial membership conference (~70K for 2018)</a:t>
            </a:r>
            <a:endParaRPr sz="2400" dirty="0">
              <a:latin typeface="Cambria" panose="02040503050406030204" pitchFamily="18" charset="0"/>
              <a:ea typeface="Cambria" panose="02040503050406030204" pitchFamily="18" charset="0"/>
            </a:endParaRPr>
          </a:p>
          <a:p>
            <a:pPr marL="320040" lvl="0" indent="-320040" algn="l" rtl="0">
              <a:lnSpc>
                <a:spcPct val="90000"/>
              </a:lnSpc>
              <a:spcBef>
                <a:spcPts val="1200"/>
              </a:spcBef>
              <a:spcAft>
                <a:spcPts val="0"/>
              </a:spcAft>
              <a:buSzPts val="2400"/>
              <a:buChar char="▪"/>
            </a:pPr>
            <a:r>
              <a:rPr lang="en-US" sz="2400" dirty="0">
                <a:latin typeface="Cambria" panose="02040503050406030204" pitchFamily="18" charset="0"/>
                <a:ea typeface="Cambria" panose="02040503050406030204" pitchFamily="18" charset="0"/>
              </a:rPr>
              <a:t>Enhancements to </a:t>
            </a:r>
            <a:r>
              <a:rPr lang="en-US" sz="2400" dirty="0" err="1">
                <a:latin typeface="Cambria" panose="02040503050406030204" pitchFamily="18" charset="0"/>
                <a:ea typeface="Cambria" panose="02040503050406030204" pitchFamily="18" charset="0"/>
              </a:rPr>
              <a:t>eMembership</a:t>
            </a:r>
            <a:r>
              <a:rPr lang="en-US" sz="2400" dirty="0">
                <a:latin typeface="Cambria" panose="02040503050406030204" pitchFamily="18" charset="0"/>
                <a:ea typeface="Cambria" panose="02040503050406030204" pitchFamily="18" charset="0"/>
              </a:rPr>
              <a:t>, Directory On Line (</a:t>
            </a:r>
            <a:r>
              <a:rPr lang="en-US" sz="2400" dirty="0" err="1">
                <a:latin typeface="Cambria" panose="02040503050406030204" pitchFamily="18" charset="0"/>
                <a:ea typeface="Cambria" panose="02040503050406030204" pitchFamily="18" charset="0"/>
              </a:rPr>
              <a:t>DoL</a:t>
            </a:r>
            <a:r>
              <a:rPr lang="en-US" sz="2400" dirty="0">
                <a:latin typeface="Cambria" panose="02040503050406030204" pitchFamily="18" charset="0"/>
                <a:ea typeface="Cambria" panose="02040503050406030204" pitchFamily="18" charset="0"/>
              </a:rPr>
              <a:t>), AAPI Online, and APPA CAS</a:t>
            </a:r>
            <a:endParaRPr dirty="0">
              <a:latin typeface="Cambria" panose="02040503050406030204" pitchFamily="18" charset="0"/>
              <a:ea typeface="Cambria" panose="02040503050406030204" pitchFamily="18" charset="0"/>
            </a:endParaRPr>
          </a:p>
          <a:p>
            <a:pPr marL="320040" lvl="0" indent="-320040" algn="l" rtl="0">
              <a:lnSpc>
                <a:spcPct val="90000"/>
              </a:lnSpc>
              <a:spcBef>
                <a:spcPts val="1200"/>
              </a:spcBef>
              <a:spcAft>
                <a:spcPts val="0"/>
              </a:spcAft>
              <a:buSzPts val="2400"/>
              <a:buChar char="▪"/>
            </a:pPr>
            <a:r>
              <a:rPr lang="en-US" sz="2400" dirty="0">
                <a:latin typeface="Cambria" panose="02040503050406030204" pitchFamily="18" charset="0"/>
                <a:ea typeface="Cambria" panose="02040503050406030204" pitchFamily="18" charset="0"/>
              </a:rPr>
              <a:t>Development and enhancement of the Universal Psychology Postdoc Directory (UPPD) and other postdoc initiatives</a:t>
            </a:r>
            <a:endParaRPr dirty="0">
              <a:latin typeface="Cambria" panose="02040503050406030204" pitchFamily="18" charset="0"/>
              <a:ea typeface="Cambria" panose="02040503050406030204" pitchFamily="18" charset="0"/>
            </a:endParaRPr>
          </a:p>
          <a:p>
            <a:pPr marL="320040" lvl="0" indent="-320040" algn="l" rtl="0">
              <a:lnSpc>
                <a:spcPct val="90000"/>
              </a:lnSpc>
              <a:spcBef>
                <a:spcPts val="1200"/>
              </a:spcBef>
              <a:spcAft>
                <a:spcPts val="0"/>
              </a:spcAft>
              <a:buSzPts val="2400"/>
              <a:buChar char="▪"/>
            </a:pPr>
            <a:r>
              <a:rPr lang="en-US" sz="2400" dirty="0">
                <a:latin typeface="Cambria" panose="02040503050406030204" pitchFamily="18" charset="0"/>
                <a:ea typeface="Cambria" panose="02040503050406030204" pitchFamily="18" charset="0"/>
              </a:rPr>
              <a:t>Special projects (e.g., 50K to Accreditation Readiness Project and </a:t>
            </a:r>
            <a:r>
              <a:rPr lang="en-US" sz="2400" dirty="0" smtClean="0">
                <a:latin typeface="Cambria" panose="02040503050406030204" pitchFamily="18" charset="0"/>
                <a:ea typeface="Cambria" panose="02040503050406030204" pitchFamily="18" charset="0"/>
              </a:rPr>
              <a:t>Postdoctoral-Membership </a:t>
            </a:r>
            <a:r>
              <a:rPr lang="en-US" sz="2400" dirty="0">
                <a:latin typeface="Cambria" panose="02040503050406030204" pitchFamily="18" charset="0"/>
                <a:ea typeface="Cambria" panose="02040503050406030204" pitchFamily="18" charset="0"/>
              </a:rPr>
              <a:t>Readiness </a:t>
            </a:r>
            <a:r>
              <a:rPr lang="en-US" sz="2400" dirty="0" smtClean="0">
                <a:latin typeface="Cambria" panose="02040503050406030204" pitchFamily="18" charset="0"/>
                <a:ea typeface="Cambria" panose="02040503050406030204" pitchFamily="18" charset="0"/>
              </a:rPr>
              <a:t>Project)</a:t>
            </a:r>
            <a:endParaRPr sz="2400" dirty="0">
              <a:latin typeface="Cambria" panose="02040503050406030204" pitchFamily="18" charset="0"/>
              <a:ea typeface="Cambria" panose="02040503050406030204" pitchFamily="18" charset="0"/>
            </a:endParaRPr>
          </a:p>
          <a:p>
            <a:pPr marL="320040" lvl="0" indent="-320040" algn="l" rtl="0">
              <a:lnSpc>
                <a:spcPct val="90000"/>
              </a:lnSpc>
              <a:spcBef>
                <a:spcPts val="1200"/>
              </a:spcBef>
              <a:spcAft>
                <a:spcPts val="0"/>
              </a:spcAft>
              <a:buSzPts val="2400"/>
              <a:buChar char="▪"/>
            </a:pPr>
            <a:r>
              <a:rPr lang="en-US" sz="2400" dirty="0">
                <a:latin typeface="Cambria" panose="02040503050406030204" pitchFamily="18" charset="0"/>
                <a:ea typeface="Cambria" panose="02040503050406030204" pitchFamily="18" charset="0"/>
              </a:rPr>
              <a:t>Address current issues and support for the training community (e.g., parental leave guidelines, FLSA, Informal Problem Consultation)</a:t>
            </a:r>
            <a:endParaRPr sz="2400" dirty="0">
              <a:latin typeface="Cambria" panose="02040503050406030204" pitchFamily="18" charset="0"/>
              <a:ea typeface="Cambria" panose="02040503050406030204" pitchFamily="18" charset="0"/>
            </a:endParaRPr>
          </a:p>
          <a:p>
            <a:pPr marL="320040" lvl="0" indent="-180340" algn="l" rtl="0">
              <a:lnSpc>
                <a:spcPct val="90000"/>
              </a:lnSpc>
              <a:spcBef>
                <a:spcPts val="1200"/>
              </a:spcBef>
              <a:spcAft>
                <a:spcPts val="0"/>
              </a:spcAft>
              <a:buSzPts val="2200"/>
              <a:buFont typeface="Noto Sans Symbols"/>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2020 Membership Conference</a:t>
            </a:r>
            <a:endParaRPr lang="en-US" dirty="0"/>
          </a:p>
        </p:txBody>
      </p:sp>
      <p:sp>
        <p:nvSpPr>
          <p:cNvPr id="3" name="Subtitle 2"/>
          <p:cNvSpPr>
            <a:spLocks noGrp="1"/>
          </p:cNvSpPr>
          <p:nvPr>
            <p:ph type="subTitle" idx="1"/>
          </p:nvPr>
        </p:nvSpPr>
        <p:spPr/>
        <p:txBody>
          <a:bodyPr/>
          <a:lstStyle/>
          <a:p>
            <a:r>
              <a:rPr lang="en-US" dirty="0" smtClean="0"/>
              <a:t>Coming Spring 2020</a:t>
            </a:r>
            <a:endParaRPr lang="en-US" dirty="0"/>
          </a:p>
        </p:txBody>
      </p:sp>
    </p:spTree>
    <p:extLst>
      <p:ext uri="{BB962C8B-B14F-4D97-AF65-F5344CB8AC3E}">
        <p14:creationId xmlns:p14="http://schemas.microsoft.com/office/powerpoint/2010/main" val="153847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STAKEHOLDER FEEDBACK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98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1202919" y="227905"/>
            <a:ext cx="9784200"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REQUEST </a:t>
            </a:r>
            <a:r>
              <a:rPr lang="en-US" dirty="0"/>
              <a:t>FOR STAKEHOLDER </a:t>
            </a:r>
            <a:r>
              <a:rPr lang="en-US" dirty="0" smtClean="0"/>
              <a:t>FEEDBACK LAUNCHED</a:t>
            </a:r>
            <a:endParaRPr dirty="0"/>
          </a:p>
        </p:txBody>
      </p:sp>
      <p:sp>
        <p:nvSpPr>
          <p:cNvPr id="179" name="Google Shape;179;p26"/>
          <p:cNvSpPr txBox="1">
            <a:spLocks noGrp="1"/>
          </p:cNvSpPr>
          <p:nvPr>
            <p:ph type="body" idx="1"/>
          </p:nvPr>
        </p:nvSpPr>
        <p:spPr>
          <a:xfrm>
            <a:off x="285345" y="1997912"/>
            <a:ext cx="11906655" cy="4753084"/>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sz="2400" dirty="0">
                <a:latin typeface="Cambria" panose="02040503050406030204" pitchFamily="18" charset="0"/>
                <a:ea typeface="Cambria" panose="02040503050406030204" pitchFamily="18" charset="0"/>
              </a:rPr>
              <a:t>Consideration of creating a new APPIC </a:t>
            </a:r>
            <a:r>
              <a:rPr lang="en-US" sz="2400" b="1" u="sng" dirty="0" smtClean="0">
                <a:latin typeface="Cambria" panose="02040503050406030204" pitchFamily="18" charset="0"/>
                <a:ea typeface="Cambria" panose="02040503050406030204" pitchFamily="18" charset="0"/>
              </a:rPr>
              <a:t>Provisional Member </a:t>
            </a:r>
            <a:r>
              <a:rPr lang="en-US" sz="2400" dirty="0">
                <a:latin typeface="Cambria" panose="02040503050406030204" pitchFamily="18" charset="0"/>
                <a:ea typeface="Cambria" panose="02040503050406030204" pitchFamily="18" charset="0"/>
              </a:rPr>
              <a:t>category</a:t>
            </a:r>
            <a:endParaRPr sz="24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400" dirty="0">
                <a:latin typeface="Cambria" panose="02040503050406030204" pitchFamily="18" charset="0"/>
                <a:ea typeface="Cambria" panose="02040503050406030204" pitchFamily="18" charset="0"/>
              </a:rPr>
              <a:t>Meant to maintain high quality </a:t>
            </a:r>
            <a:r>
              <a:rPr lang="en-US" sz="2400" dirty="0" smtClean="0">
                <a:latin typeface="Cambria" panose="02040503050406030204" pitchFamily="18" charset="0"/>
                <a:ea typeface="Cambria" panose="02040503050406030204" pitchFamily="18" charset="0"/>
              </a:rPr>
              <a:t>standards for training </a:t>
            </a:r>
            <a:r>
              <a:rPr lang="en-US" sz="2400" dirty="0">
                <a:latin typeface="Cambria" panose="02040503050406030204" pitchFamily="18" charset="0"/>
                <a:ea typeface="Cambria" panose="02040503050406030204" pitchFamily="18" charset="0"/>
              </a:rPr>
              <a:t>programs AND to allow a feasible pathway to develop as a training </a:t>
            </a:r>
            <a:r>
              <a:rPr lang="en-US" sz="2400" dirty="0" smtClean="0">
                <a:latin typeface="Cambria" panose="02040503050406030204" pitchFamily="18" charset="0"/>
                <a:ea typeface="Cambria" panose="02040503050406030204" pitchFamily="18" charset="0"/>
              </a:rPr>
              <a:t>program and become APPIC members</a:t>
            </a:r>
            <a:endParaRPr sz="24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400" dirty="0">
                <a:latin typeface="Cambria" panose="02040503050406030204" pitchFamily="18" charset="0"/>
                <a:ea typeface="Cambria" panose="02040503050406030204" pitchFamily="18" charset="0"/>
              </a:rPr>
              <a:t>Proposal to meet all membership criteria other than needing 2 interns on site</a:t>
            </a:r>
            <a:endParaRPr sz="24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400" dirty="0">
                <a:latin typeface="Cambria" panose="02040503050406030204" pitchFamily="18" charset="0"/>
                <a:ea typeface="Cambria" panose="02040503050406030204" pitchFamily="18" charset="0"/>
              </a:rPr>
              <a:t>Time limited for up to 3 </a:t>
            </a:r>
            <a:r>
              <a:rPr lang="en-US" sz="2400" dirty="0" smtClean="0">
                <a:latin typeface="Cambria" panose="02040503050406030204" pitchFamily="18" charset="0"/>
                <a:ea typeface="Cambria" panose="02040503050406030204" pitchFamily="18" charset="0"/>
              </a:rPr>
              <a:t>years</a:t>
            </a:r>
          </a:p>
          <a:p>
            <a:pPr marL="914400" lvl="1" indent="-342900" algn="l" rtl="0">
              <a:spcBef>
                <a:spcPts val="0"/>
              </a:spcBef>
              <a:spcAft>
                <a:spcPts val="0"/>
              </a:spcAft>
              <a:buSzPts val="1800"/>
              <a:buChar char="▪"/>
            </a:pPr>
            <a:endParaRPr lang="en-US" sz="2400" dirty="0" smtClean="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endParaRPr sz="2400" dirty="0">
              <a:latin typeface="Cambria" panose="02040503050406030204" pitchFamily="18" charset="0"/>
              <a:ea typeface="Cambria" panose="02040503050406030204" pitchFamily="18" charset="0"/>
            </a:endParaRPr>
          </a:p>
          <a:p>
            <a:pPr marL="457200" lvl="0" indent="-342900" algn="l" rtl="0">
              <a:spcBef>
                <a:spcPts val="0"/>
              </a:spcBef>
              <a:spcAft>
                <a:spcPts val="0"/>
              </a:spcAft>
              <a:buSzPts val="1800"/>
              <a:buChar char="▪"/>
            </a:pPr>
            <a:r>
              <a:rPr lang="en-US" sz="2400" dirty="0" smtClean="0">
                <a:latin typeface="Cambria" panose="02040503050406030204" pitchFamily="18" charset="0"/>
                <a:ea typeface="Cambria" panose="02040503050406030204" pitchFamily="18" charset="0"/>
              </a:rPr>
              <a:t>Consideration to </a:t>
            </a:r>
            <a:r>
              <a:rPr lang="en-US" sz="2400" b="1" u="sng" dirty="0" smtClean="0">
                <a:latin typeface="Cambria" panose="02040503050406030204" pitchFamily="18" charset="0"/>
                <a:ea typeface="Cambria" panose="02040503050406030204" pitchFamily="18" charset="0"/>
              </a:rPr>
              <a:t>require accreditation </a:t>
            </a:r>
            <a:r>
              <a:rPr lang="en-US" sz="2400" dirty="0" smtClean="0">
                <a:latin typeface="Cambria" panose="02040503050406030204" pitchFamily="18" charset="0"/>
                <a:ea typeface="Cambria" panose="02040503050406030204" pitchFamily="18" charset="0"/>
              </a:rPr>
              <a:t>for internships to be APPIC members</a:t>
            </a:r>
            <a:endParaRPr sz="24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400" dirty="0">
                <a:latin typeface="Cambria" panose="02040503050406030204" pitchFamily="18" charset="0"/>
                <a:ea typeface="Cambria" panose="02040503050406030204" pitchFamily="18" charset="0"/>
              </a:rPr>
              <a:t>Goal of maintaining high quality </a:t>
            </a:r>
            <a:r>
              <a:rPr lang="en-US" sz="2400" dirty="0" smtClean="0">
                <a:latin typeface="Cambria" panose="02040503050406030204" pitchFamily="18" charset="0"/>
                <a:ea typeface="Cambria" panose="02040503050406030204" pitchFamily="18" charset="0"/>
              </a:rPr>
              <a:t>standards</a:t>
            </a:r>
          </a:p>
          <a:p>
            <a:pPr marL="914400" lvl="1" indent="-342900" algn="l" rtl="0">
              <a:spcBef>
                <a:spcPts val="0"/>
              </a:spcBef>
              <a:spcAft>
                <a:spcPts val="0"/>
              </a:spcAft>
              <a:buSzPts val="1800"/>
              <a:buChar char="▪"/>
            </a:pPr>
            <a:r>
              <a:rPr lang="en-US" sz="2400" dirty="0" smtClean="0">
                <a:latin typeface="Cambria" panose="02040503050406030204" pitchFamily="18" charset="0"/>
                <a:ea typeface="Cambria" panose="02040503050406030204" pitchFamily="18" charset="0"/>
              </a:rPr>
              <a:t>Hope to support </a:t>
            </a:r>
            <a:r>
              <a:rPr lang="en-US" sz="2400" dirty="0">
                <a:latin typeface="Cambria" panose="02040503050406030204" pitchFamily="18" charset="0"/>
                <a:ea typeface="Cambria" panose="02040503050406030204" pitchFamily="18" charset="0"/>
              </a:rPr>
              <a:t>members, as harder to recruit without accreditation</a:t>
            </a:r>
            <a:endParaRPr sz="24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400" dirty="0" smtClean="0">
                <a:latin typeface="Cambria" panose="02040503050406030204" pitchFamily="18" charset="0"/>
                <a:ea typeface="Cambria" panose="02040503050406030204" pitchFamily="18" charset="0"/>
              </a:rPr>
              <a:t>Programs would </a:t>
            </a:r>
            <a:r>
              <a:rPr lang="en-US" sz="2400" dirty="0">
                <a:latin typeface="Cambria" panose="02040503050406030204" pitchFamily="18" charset="0"/>
                <a:ea typeface="Cambria" panose="02040503050406030204" pitchFamily="18" charset="0"/>
              </a:rPr>
              <a:t>have lead </a:t>
            </a:r>
            <a:r>
              <a:rPr lang="en-US" sz="2400" dirty="0" smtClean="0">
                <a:latin typeface="Cambria" panose="02040503050406030204" pitchFamily="18" charset="0"/>
                <a:ea typeface="Cambria" panose="02040503050406030204" pitchFamily="18" charset="0"/>
              </a:rPr>
              <a:t>time </a:t>
            </a:r>
            <a:r>
              <a:rPr lang="en-US" sz="2400" dirty="0">
                <a:latin typeface="Cambria" panose="02040503050406030204" pitchFamily="18" charset="0"/>
                <a:ea typeface="Cambria" panose="02040503050406030204" pitchFamily="18" charset="0"/>
              </a:rPr>
              <a:t>prior to implementation </a:t>
            </a:r>
            <a:endParaRPr sz="24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400" dirty="0">
                <a:latin typeface="Cambria" panose="02040503050406030204" pitchFamily="18" charset="0"/>
                <a:ea typeface="Cambria" panose="02040503050406030204" pitchFamily="18" charset="0"/>
              </a:rPr>
              <a:t>APPIC exploring how to support member programs to move towards </a:t>
            </a:r>
            <a:r>
              <a:rPr lang="en-US" sz="2400" dirty="0" smtClean="0">
                <a:latin typeface="Cambria" panose="02040503050406030204" pitchFamily="18" charset="0"/>
                <a:ea typeface="Cambria" panose="02040503050406030204" pitchFamily="18" charset="0"/>
              </a:rPr>
              <a:t>accreditation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chemeClr val="dk2"/>
              </a:buClr>
              <a:buSzPts val="4000"/>
              <a:buFont typeface="Corbel"/>
              <a:buNone/>
            </a:pPr>
            <a:r>
              <a:rPr lang="en-US" dirty="0">
                <a:latin typeface="Cambria" panose="02040503050406030204" pitchFamily="18" charset="0"/>
                <a:ea typeface="Cambria" panose="02040503050406030204" pitchFamily="18" charset="0"/>
              </a:rPr>
              <a:t>CONTACTS</a:t>
            </a:r>
            <a:endParaRPr dirty="0">
              <a:latin typeface="Cambria" panose="02040503050406030204" pitchFamily="18" charset="0"/>
              <a:ea typeface="Cambria" panose="02040503050406030204" pitchFamily="18" charset="0"/>
            </a:endParaRPr>
          </a:p>
        </p:txBody>
      </p:sp>
      <p:sp>
        <p:nvSpPr>
          <p:cNvPr id="185" name="Google Shape;185;p27"/>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200"/>
              <a:buNone/>
            </a:pPr>
            <a:endParaRPr lang="en-US" sz="3200" dirty="0" smtClean="0">
              <a:latin typeface="Cambria" panose="02040503050406030204" pitchFamily="18" charset="0"/>
              <a:ea typeface="Cambria" panose="02040503050406030204" pitchFamily="18" charset="0"/>
            </a:endParaRPr>
          </a:p>
          <a:p>
            <a:pPr marL="0" lvl="0" indent="0" algn="ctr" rtl="0">
              <a:lnSpc>
                <a:spcPct val="90000"/>
              </a:lnSpc>
              <a:spcBef>
                <a:spcPts val="0"/>
              </a:spcBef>
              <a:spcAft>
                <a:spcPts val="0"/>
              </a:spcAft>
              <a:buSzPts val="3200"/>
              <a:buNone/>
            </a:pPr>
            <a:endParaRPr lang="en-US" sz="3200" dirty="0">
              <a:latin typeface="Cambria" panose="02040503050406030204" pitchFamily="18" charset="0"/>
              <a:ea typeface="Cambria" panose="02040503050406030204" pitchFamily="18" charset="0"/>
            </a:endParaRPr>
          </a:p>
          <a:p>
            <a:pPr marL="0" lvl="0" indent="0" algn="ctr" rtl="0">
              <a:lnSpc>
                <a:spcPct val="90000"/>
              </a:lnSpc>
              <a:spcBef>
                <a:spcPts val="0"/>
              </a:spcBef>
              <a:spcAft>
                <a:spcPts val="0"/>
              </a:spcAft>
              <a:buSzPts val="3200"/>
              <a:buNone/>
            </a:pPr>
            <a:r>
              <a:rPr lang="en-US" sz="3200" dirty="0" smtClean="0">
                <a:latin typeface="Cambria" panose="02040503050406030204" pitchFamily="18" charset="0"/>
                <a:ea typeface="Cambria" panose="02040503050406030204" pitchFamily="18" charset="0"/>
              </a:rPr>
              <a:t>Mary Mendoza Newman, </a:t>
            </a:r>
            <a:r>
              <a:rPr lang="en-US" sz="3200" dirty="0">
                <a:latin typeface="Cambria" panose="02040503050406030204" pitchFamily="18" charset="0"/>
                <a:ea typeface="Cambria" panose="02040503050406030204" pitchFamily="18" charset="0"/>
              </a:rPr>
              <a:t>Ph.D.</a:t>
            </a:r>
            <a:endParaRPr dirty="0">
              <a:latin typeface="Cambria" panose="02040503050406030204" pitchFamily="18" charset="0"/>
              <a:ea typeface="Cambria" panose="02040503050406030204" pitchFamily="18" charset="0"/>
            </a:endParaRPr>
          </a:p>
          <a:p>
            <a:pPr marL="0" lvl="0" indent="0" algn="ctr" rtl="0">
              <a:lnSpc>
                <a:spcPct val="90000"/>
              </a:lnSpc>
              <a:spcBef>
                <a:spcPts val="1400"/>
              </a:spcBef>
              <a:spcAft>
                <a:spcPts val="0"/>
              </a:spcAft>
              <a:buSzPts val="2800"/>
              <a:buNone/>
            </a:pPr>
            <a:r>
              <a:rPr lang="en-US" sz="2800" dirty="0">
                <a:latin typeface="Cambria" panose="02040503050406030204" pitchFamily="18" charset="0"/>
                <a:ea typeface="Cambria" panose="02040503050406030204" pitchFamily="18" charset="0"/>
              </a:rPr>
              <a:t>APPIC Board Liaison to </a:t>
            </a:r>
            <a:r>
              <a:rPr lang="en-US" sz="2800" dirty="0" smtClean="0">
                <a:latin typeface="Cambria" panose="02040503050406030204" pitchFamily="18" charset="0"/>
                <a:ea typeface="Cambria" panose="02040503050406030204" pitchFamily="18" charset="0"/>
              </a:rPr>
              <a:t>CCPTP</a:t>
            </a:r>
          </a:p>
          <a:p>
            <a:pPr marL="0" lvl="0" indent="0" algn="ctr" rtl="0">
              <a:lnSpc>
                <a:spcPct val="90000"/>
              </a:lnSpc>
              <a:spcBef>
                <a:spcPts val="1400"/>
              </a:spcBef>
              <a:spcAft>
                <a:spcPts val="0"/>
              </a:spcAft>
              <a:buSzPts val="2800"/>
              <a:buNone/>
            </a:pPr>
            <a:r>
              <a:rPr lang="en-US" sz="2800" dirty="0" smtClean="0">
                <a:latin typeface="Cambria" panose="02040503050406030204" pitchFamily="18" charset="0"/>
                <a:ea typeface="Cambria" panose="02040503050406030204" pitchFamily="18" charset="0"/>
              </a:rPr>
              <a:t>Stanford University</a:t>
            </a:r>
            <a:endParaRPr sz="2800" dirty="0">
              <a:latin typeface="Cambria" panose="02040503050406030204" pitchFamily="18" charset="0"/>
              <a:ea typeface="Cambria" panose="02040503050406030204" pitchFamily="18" charset="0"/>
            </a:endParaRPr>
          </a:p>
          <a:p>
            <a:pPr marL="0" lvl="0" indent="0" algn="ctr" rtl="0">
              <a:lnSpc>
                <a:spcPct val="90000"/>
              </a:lnSpc>
              <a:spcBef>
                <a:spcPts val="1400"/>
              </a:spcBef>
              <a:spcAft>
                <a:spcPts val="0"/>
              </a:spcAft>
              <a:buSzPts val="2800"/>
              <a:buNone/>
            </a:pPr>
            <a:r>
              <a:rPr lang="en-US" sz="2800" dirty="0" smtClean="0">
                <a:latin typeface="Cambria" panose="02040503050406030204" pitchFamily="18" charset="0"/>
                <a:ea typeface="Cambria" panose="02040503050406030204" pitchFamily="18" charset="0"/>
              </a:rPr>
              <a:t>marymn@Stanford.edu</a:t>
            </a:r>
            <a:endParaRPr sz="2800" dirty="0">
              <a:latin typeface="Cambria" panose="02040503050406030204" pitchFamily="18" charset="0"/>
              <a:ea typeface="Cambria" panose="02040503050406030204" pitchFamily="18" charset="0"/>
            </a:endParaRPr>
          </a:p>
          <a:p>
            <a:pPr marL="0" lvl="0" indent="0" algn="ctr" rtl="0">
              <a:lnSpc>
                <a:spcPct val="90000"/>
              </a:lnSpc>
              <a:spcBef>
                <a:spcPts val="1400"/>
              </a:spcBef>
              <a:spcAft>
                <a:spcPts val="0"/>
              </a:spcAft>
              <a:buSzPts val="3200"/>
              <a:buNone/>
            </a:pPr>
            <a:endParaRP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2"/>
              </a:buClr>
              <a:buSzPts val="4400"/>
              <a:buFont typeface="Corbel"/>
              <a:buNone/>
            </a:pPr>
            <a:r>
              <a:rPr lang="en-US" sz="4400" dirty="0">
                <a:latin typeface="Cambria" panose="02040503050406030204" pitchFamily="18" charset="0"/>
                <a:ea typeface="Cambria" panose="02040503050406030204" pitchFamily="18" charset="0"/>
              </a:rPr>
              <a:t>ORGANIZATIONAL &amp; MEMBERSHIP UPDATE</a:t>
            </a:r>
            <a:endParaRPr sz="44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dk2"/>
              </a:buClr>
              <a:buSzPts val="4000"/>
              <a:buFont typeface="Corbel"/>
              <a:buNone/>
            </a:pPr>
            <a:r>
              <a:rPr lang="en-US" dirty="0">
                <a:latin typeface="Cambria" panose="02040503050406030204" pitchFamily="18" charset="0"/>
                <a:ea typeface="Cambria" panose="02040503050406030204" pitchFamily="18" charset="0"/>
              </a:rPr>
              <a:t>APPIC CENTRAL OFFICE STAFF</a:t>
            </a:r>
            <a:endParaRPr dirty="0">
              <a:latin typeface="Cambria" panose="02040503050406030204" pitchFamily="18" charset="0"/>
              <a:ea typeface="Cambria" panose="02040503050406030204" pitchFamily="18" charset="0"/>
            </a:endParaRPr>
          </a:p>
        </p:txBody>
      </p:sp>
      <p:sp>
        <p:nvSpPr>
          <p:cNvPr id="125" name="Google Shape;125;p18"/>
          <p:cNvSpPr txBox="1">
            <a:spLocks noGrp="1"/>
          </p:cNvSpPr>
          <p:nvPr>
            <p:ph type="body" idx="1"/>
          </p:nvPr>
        </p:nvSpPr>
        <p:spPr>
          <a:xfrm>
            <a:off x="680321" y="2336872"/>
            <a:ext cx="11086806" cy="4178227"/>
          </a:xfrm>
          <a:prstGeom prst="rect">
            <a:avLst/>
          </a:prstGeom>
          <a:noFill/>
          <a:ln>
            <a:noFill/>
          </a:ln>
        </p:spPr>
        <p:txBody>
          <a:bodyPr spcFirstLastPara="1" wrap="square" lIns="91425" tIns="45700" rIns="91425" bIns="45700" anchor="t" anchorCtr="0">
            <a:noAutofit/>
          </a:bodyPr>
          <a:lstStyle/>
          <a:p>
            <a:pPr marL="182880" lvl="0" indent="-187960" algn="l" rtl="0">
              <a:lnSpc>
                <a:spcPct val="90000"/>
              </a:lnSpc>
              <a:spcBef>
                <a:spcPts val="0"/>
              </a:spcBef>
              <a:spcAft>
                <a:spcPts val="0"/>
              </a:spcAft>
              <a:buSzPts val="2960"/>
              <a:buChar char="▪"/>
            </a:pPr>
            <a:r>
              <a:rPr lang="en-US" sz="2960" dirty="0">
                <a:latin typeface="Cambria" panose="02040503050406030204" pitchFamily="18" charset="0"/>
                <a:ea typeface="Cambria" panose="02040503050406030204" pitchFamily="18" charset="0"/>
              </a:rPr>
              <a:t>Executive Director - Jeff Baker, Ph.D., ABPP</a:t>
            </a:r>
            <a:br>
              <a:rPr lang="en-US" sz="2960" dirty="0">
                <a:latin typeface="Cambria" panose="02040503050406030204" pitchFamily="18" charset="0"/>
                <a:ea typeface="Cambria" panose="02040503050406030204" pitchFamily="18" charset="0"/>
              </a:rPr>
            </a:br>
            <a:endParaRPr sz="2960" dirty="0">
              <a:latin typeface="Cambria" panose="02040503050406030204" pitchFamily="18" charset="0"/>
              <a:ea typeface="Cambria" panose="02040503050406030204" pitchFamily="18" charset="0"/>
            </a:endParaRPr>
          </a:p>
          <a:p>
            <a:pPr marL="182880" lvl="0" indent="-187960" algn="l" rtl="0">
              <a:lnSpc>
                <a:spcPct val="90000"/>
              </a:lnSpc>
              <a:spcBef>
                <a:spcPts val="1400"/>
              </a:spcBef>
              <a:spcAft>
                <a:spcPts val="0"/>
              </a:spcAft>
              <a:buSzPts val="2960"/>
              <a:buChar char="▪"/>
            </a:pPr>
            <a:r>
              <a:rPr lang="en-US" sz="2960" dirty="0">
                <a:latin typeface="Cambria" panose="02040503050406030204" pitchFamily="18" charset="0"/>
                <a:ea typeface="Cambria" panose="02040503050406030204" pitchFamily="18" charset="0"/>
              </a:rPr>
              <a:t>Membership Services, IT and Database - Jessica Shapley</a:t>
            </a:r>
            <a:br>
              <a:rPr lang="en-US" sz="2960" dirty="0">
                <a:latin typeface="Cambria" panose="02040503050406030204" pitchFamily="18" charset="0"/>
                <a:ea typeface="Cambria" panose="02040503050406030204" pitchFamily="18" charset="0"/>
              </a:rPr>
            </a:br>
            <a:endParaRPr sz="2960" dirty="0">
              <a:latin typeface="Cambria" panose="02040503050406030204" pitchFamily="18" charset="0"/>
              <a:ea typeface="Cambria" panose="02040503050406030204" pitchFamily="18" charset="0"/>
            </a:endParaRPr>
          </a:p>
          <a:p>
            <a:pPr marL="182880" lvl="0" indent="-187960" algn="l" rtl="0">
              <a:lnSpc>
                <a:spcPct val="90000"/>
              </a:lnSpc>
              <a:spcBef>
                <a:spcPts val="1400"/>
              </a:spcBef>
              <a:spcAft>
                <a:spcPts val="0"/>
              </a:spcAft>
              <a:buSzPts val="2960"/>
              <a:buChar char="▪"/>
            </a:pPr>
            <a:r>
              <a:rPr lang="en-US" sz="2960" dirty="0">
                <a:latin typeface="Cambria" panose="02040503050406030204" pitchFamily="18" charset="0"/>
                <a:ea typeface="Cambria" panose="02040503050406030204" pitchFamily="18" charset="0"/>
              </a:rPr>
              <a:t>Dues, Newsletter and Financial Services - Te’yonna Kossie</a:t>
            </a:r>
            <a:endParaRPr sz="2960" dirty="0">
              <a:latin typeface="Cambria" panose="02040503050406030204" pitchFamily="18" charset="0"/>
              <a:ea typeface="Cambria" panose="02040503050406030204" pitchFamily="18" charset="0"/>
            </a:endParaRPr>
          </a:p>
          <a:p>
            <a:pPr marL="182880" lvl="0" indent="0" algn="l" rtl="0">
              <a:lnSpc>
                <a:spcPct val="90000"/>
              </a:lnSpc>
              <a:spcBef>
                <a:spcPts val="1400"/>
              </a:spcBef>
              <a:spcAft>
                <a:spcPts val="0"/>
              </a:spcAft>
              <a:buSzPts val="2960"/>
              <a:buNone/>
            </a:pPr>
            <a:endParaRPr sz="2960" dirty="0">
              <a:latin typeface="Cambria" panose="02040503050406030204" pitchFamily="18" charset="0"/>
              <a:ea typeface="Cambria" panose="02040503050406030204" pitchFamily="18" charset="0"/>
            </a:endParaRPr>
          </a:p>
          <a:p>
            <a:pPr marL="182880" lvl="0" indent="-187960" algn="l" rtl="0">
              <a:lnSpc>
                <a:spcPct val="90000"/>
              </a:lnSpc>
              <a:spcBef>
                <a:spcPts val="1400"/>
              </a:spcBef>
              <a:spcAft>
                <a:spcPts val="0"/>
              </a:spcAft>
              <a:buSzPts val="2960"/>
              <a:buChar char="▪"/>
            </a:pPr>
            <a:r>
              <a:rPr lang="en-US" sz="2960" dirty="0">
                <a:latin typeface="Cambria" panose="02040503050406030204" pitchFamily="18" charset="0"/>
                <a:ea typeface="Cambria" panose="02040503050406030204" pitchFamily="18" charset="0"/>
              </a:rPr>
              <a:t>Match Coordinator - Greg Keilin, Ph.D.</a:t>
            </a:r>
            <a:endParaRPr sz="2960" dirty="0">
              <a:latin typeface="Cambria" panose="02040503050406030204" pitchFamily="18" charset="0"/>
              <a:ea typeface="Cambria" panose="02040503050406030204" pitchFamily="18" charset="0"/>
            </a:endParaRPr>
          </a:p>
        </p:txBody>
      </p:sp>
      <p:sp>
        <p:nvSpPr>
          <p:cNvPr id="126" name="Google Shape;126;p18"/>
          <p:cNvSpPr txBox="1"/>
          <p:nvPr/>
        </p:nvSpPr>
        <p:spPr>
          <a:xfrm>
            <a:off x="7200866" y="1336571"/>
            <a:ext cx="3300663" cy="56842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None/>
            </a:pPr>
            <a:endParaRPr sz="2400" b="0" i="0" u="none" strike="noStrike" cap="none">
              <a:solidFill>
                <a:schemeClr val="lt1"/>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dk2"/>
              </a:buClr>
              <a:buSzPts val="4000"/>
              <a:buFont typeface="Corbel"/>
              <a:buNone/>
            </a:pPr>
            <a:r>
              <a:rPr lang="en-US" dirty="0">
                <a:latin typeface="Cambria" panose="02040503050406030204" pitchFamily="18" charset="0"/>
                <a:ea typeface="Cambria" panose="02040503050406030204" pitchFamily="18" charset="0"/>
              </a:rPr>
              <a:t>CURRENT APPIC BOARD</a:t>
            </a:r>
            <a:endParaRPr dirty="0">
              <a:latin typeface="Cambria" panose="02040503050406030204" pitchFamily="18" charset="0"/>
              <a:ea typeface="Cambria" panose="02040503050406030204" pitchFamily="18" charset="0"/>
            </a:endParaRPr>
          </a:p>
        </p:txBody>
      </p:sp>
      <p:sp>
        <p:nvSpPr>
          <p:cNvPr id="133" name="Google Shape;133;p19"/>
          <p:cNvSpPr txBox="1">
            <a:spLocks noGrp="1"/>
          </p:cNvSpPr>
          <p:nvPr>
            <p:ph type="body" idx="1"/>
          </p:nvPr>
        </p:nvSpPr>
        <p:spPr>
          <a:xfrm>
            <a:off x="807396" y="2350849"/>
            <a:ext cx="5719864" cy="409051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None/>
            </a:pPr>
            <a:r>
              <a:rPr lang="en-US" sz="2400" dirty="0">
                <a:latin typeface="Cambria" panose="02040503050406030204" pitchFamily="18" charset="0"/>
                <a:ea typeface="Cambria" panose="02040503050406030204" pitchFamily="18" charset="0"/>
              </a:rPr>
              <a:t>Mariella Self, Ph.D</a:t>
            </a:r>
            <a:r>
              <a:rPr lang="en-US" sz="2400" dirty="0" smtClean="0">
                <a:latin typeface="Cambria" panose="02040503050406030204" pitchFamily="18" charset="0"/>
                <a:ea typeface="Cambria" panose="02040503050406030204" pitchFamily="18" charset="0"/>
              </a:rPr>
              <a:t>., ABPP </a:t>
            </a:r>
            <a:r>
              <a:rPr lang="en-US" sz="2400" dirty="0">
                <a:latin typeface="Cambria" panose="02040503050406030204" pitchFamily="18" charset="0"/>
                <a:ea typeface="Cambria" panose="02040503050406030204" pitchFamily="18" charset="0"/>
              </a:rPr>
              <a:t>- Chair</a:t>
            </a:r>
            <a:endParaRPr sz="2400" dirty="0">
              <a:latin typeface="Cambria" panose="02040503050406030204" pitchFamily="18" charset="0"/>
              <a:ea typeface="Cambria" panose="02040503050406030204" pitchFamily="18" charset="0"/>
            </a:endParaRPr>
          </a:p>
          <a:p>
            <a:pPr marL="0" lvl="0" indent="0" algn="l" rtl="0">
              <a:lnSpc>
                <a:spcPct val="70000"/>
              </a:lnSpc>
              <a:spcBef>
                <a:spcPts val="1400"/>
              </a:spcBef>
              <a:spcAft>
                <a:spcPts val="0"/>
              </a:spcAft>
              <a:buNone/>
            </a:pPr>
            <a:r>
              <a:rPr lang="en-US" sz="2400" dirty="0">
                <a:latin typeface="Cambria" panose="02040503050406030204" pitchFamily="18" charset="0"/>
                <a:ea typeface="Cambria" panose="02040503050406030204" pitchFamily="18" charset="0"/>
              </a:rPr>
              <a:t>Claytie Davis, III, Ph.D</a:t>
            </a:r>
            <a:r>
              <a:rPr lang="en-US" sz="2400" dirty="0" smtClean="0">
                <a:latin typeface="Cambria" panose="02040503050406030204" pitchFamily="18" charset="0"/>
                <a:ea typeface="Cambria" panose="02040503050406030204" pitchFamily="18" charset="0"/>
              </a:rPr>
              <a:t>., ABPP - Vice </a:t>
            </a:r>
            <a:r>
              <a:rPr lang="en-US" sz="2400" dirty="0">
                <a:latin typeface="Cambria" panose="02040503050406030204" pitchFamily="18" charset="0"/>
                <a:ea typeface="Cambria" panose="02040503050406030204" pitchFamily="18" charset="0"/>
              </a:rPr>
              <a:t>Chair</a:t>
            </a:r>
            <a:endParaRPr sz="2400" dirty="0">
              <a:latin typeface="Cambria" panose="02040503050406030204" pitchFamily="18" charset="0"/>
              <a:ea typeface="Cambria" panose="02040503050406030204" pitchFamily="18" charset="0"/>
            </a:endParaRPr>
          </a:p>
          <a:p>
            <a:pPr marL="0" lvl="0" indent="0" algn="l" rtl="0">
              <a:lnSpc>
                <a:spcPct val="70000"/>
              </a:lnSpc>
              <a:spcBef>
                <a:spcPts val="1400"/>
              </a:spcBef>
              <a:spcAft>
                <a:spcPts val="0"/>
              </a:spcAft>
              <a:buNone/>
            </a:pPr>
            <a:r>
              <a:rPr lang="en-US" sz="2400" dirty="0">
                <a:latin typeface="Cambria" panose="02040503050406030204" pitchFamily="18" charset="0"/>
                <a:ea typeface="Cambria" panose="02040503050406030204" pitchFamily="18" charset="0"/>
              </a:rPr>
              <a:t>Mary Mendoza-Newman, Ph.D. - Secretary</a:t>
            </a:r>
            <a:endParaRPr sz="2400" dirty="0">
              <a:latin typeface="Cambria" panose="02040503050406030204" pitchFamily="18" charset="0"/>
              <a:ea typeface="Cambria" panose="02040503050406030204" pitchFamily="18" charset="0"/>
            </a:endParaRPr>
          </a:p>
          <a:p>
            <a:pPr marL="0" lvl="0" indent="0" algn="l" rtl="0">
              <a:lnSpc>
                <a:spcPct val="70000"/>
              </a:lnSpc>
              <a:spcBef>
                <a:spcPts val="1400"/>
              </a:spcBef>
              <a:spcAft>
                <a:spcPts val="0"/>
              </a:spcAft>
              <a:buNone/>
            </a:pPr>
            <a:r>
              <a:rPr lang="en-US" sz="2400" dirty="0">
                <a:latin typeface="Cambria" panose="02040503050406030204" pitchFamily="18" charset="0"/>
                <a:ea typeface="Cambria" panose="02040503050406030204" pitchFamily="18" charset="0"/>
              </a:rPr>
              <a:t>Allison Aosved, Ph.D</a:t>
            </a:r>
            <a:r>
              <a:rPr lang="en-US" sz="2400" dirty="0" smtClean="0">
                <a:latin typeface="Cambria" panose="02040503050406030204" pitchFamily="18" charset="0"/>
                <a:ea typeface="Cambria" panose="02040503050406030204" pitchFamily="18" charset="0"/>
              </a:rPr>
              <a:t>., ABPP </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Treasurer</a:t>
            </a:r>
            <a:r>
              <a:rPr lang="en-US" sz="2400" dirty="0">
                <a:latin typeface="Cambria" panose="02040503050406030204" pitchFamily="18" charset="0"/>
                <a:ea typeface="Cambria" panose="02040503050406030204" pitchFamily="18" charset="0"/>
              </a:rPr>
              <a:t>	</a:t>
            </a:r>
            <a:endParaRPr sz="2400" dirty="0">
              <a:latin typeface="Cambria" panose="02040503050406030204" pitchFamily="18" charset="0"/>
              <a:ea typeface="Cambria" panose="02040503050406030204" pitchFamily="18" charset="0"/>
            </a:endParaRPr>
          </a:p>
          <a:p>
            <a:pPr marL="0" lvl="0" indent="0" algn="l" rtl="0">
              <a:lnSpc>
                <a:spcPct val="70000"/>
              </a:lnSpc>
              <a:spcBef>
                <a:spcPts val="1400"/>
              </a:spcBef>
              <a:spcAft>
                <a:spcPts val="0"/>
              </a:spcAft>
              <a:buNone/>
            </a:pPr>
            <a:r>
              <a:rPr lang="en-US" sz="2400" dirty="0">
                <a:latin typeface="Cambria" panose="02040503050406030204" pitchFamily="18" charset="0"/>
                <a:ea typeface="Cambria" panose="02040503050406030204" pitchFamily="18" charset="0"/>
              </a:rPr>
              <a:t>Kimberly Hill, Ph.D. - Board </a:t>
            </a:r>
            <a:r>
              <a:rPr lang="en-US" sz="2400" dirty="0" smtClean="0">
                <a:latin typeface="Cambria" panose="02040503050406030204" pitchFamily="18" charset="0"/>
                <a:ea typeface="Cambria" panose="02040503050406030204" pitchFamily="18" charset="0"/>
              </a:rPr>
              <a:t>Member</a:t>
            </a:r>
            <a:r>
              <a:rPr lang="en-US" sz="2400" dirty="0">
                <a:latin typeface="Cambria" panose="02040503050406030204" pitchFamily="18" charset="0"/>
                <a:ea typeface="Cambria" panose="02040503050406030204" pitchFamily="18" charset="0"/>
              </a:rPr>
              <a:t>	</a:t>
            </a:r>
          </a:p>
          <a:p>
            <a:pPr marL="0" lvl="0" indent="0" algn="l" rtl="0">
              <a:lnSpc>
                <a:spcPct val="70000"/>
              </a:lnSpc>
              <a:spcBef>
                <a:spcPts val="1400"/>
              </a:spcBef>
              <a:spcAft>
                <a:spcPts val="0"/>
              </a:spcAft>
              <a:buNone/>
            </a:pPr>
            <a:r>
              <a:rPr lang="en-US" sz="2400" dirty="0" smtClean="0">
                <a:latin typeface="Cambria" panose="02040503050406030204" pitchFamily="18" charset="0"/>
                <a:ea typeface="Cambria" panose="02040503050406030204" pitchFamily="18" charset="0"/>
              </a:rPr>
              <a:t>Daniel </a:t>
            </a:r>
            <a:r>
              <a:rPr lang="en-US" sz="2400" dirty="0">
                <a:latin typeface="Cambria" panose="02040503050406030204" pitchFamily="18" charset="0"/>
                <a:ea typeface="Cambria" panose="02040503050406030204" pitchFamily="18" charset="0"/>
              </a:rPr>
              <a:t>Hurley, Ph.D. - Board Member</a:t>
            </a:r>
            <a:endParaRPr sz="2400" dirty="0">
              <a:latin typeface="Cambria" panose="02040503050406030204" pitchFamily="18" charset="0"/>
              <a:ea typeface="Cambria" panose="02040503050406030204" pitchFamily="18" charset="0"/>
            </a:endParaRPr>
          </a:p>
          <a:p>
            <a:pPr marL="0" lvl="0" indent="0" algn="l" rtl="0">
              <a:lnSpc>
                <a:spcPct val="70000"/>
              </a:lnSpc>
              <a:spcBef>
                <a:spcPts val="1400"/>
              </a:spcBef>
              <a:spcAft>
                <a:spcPts val="0"/>
              </a:spcAft>
              <a:buNone/>
            </a:pPr>
            <a:r>
              <a:rPr lang="en-US" sz="2400" dirty="0">
                <a:latin typeface="Cambria" panose="02040503050406030204" pitchFamily="18" charset="0"/>
                <a:ea typeface="Cambria" panose="02040503050406030204" pitchFamily="18" charset="0"/>
              </a:rPr>
              <a:t>Shona Vas, Ph.D. - Board Member</a:t>
            </a:r>
            <a:endParaRPr sz="2400" dirty="0">
              <a:latin typeface="Cambria" panose="02040503050406030204" pitchFamily="18" charset="0"/>
              <a:ea typeface="Cambria" panose="02040503050406030204" pitchFamily="18" charset="0"/>
            </a:endParaRPr>
          </a:p>
          <a:p>
            <a:pPr marL="0" lvl="0" indent="0" algn="l" rtl="0">
              <a:lnSpc>
                <a:spcPct val="70000"/>
              </a:lnSpc>
              <a:spcBef>
                <a:spcPts val="1400"/>
              </a:spcBef>
              <a:spcAft>
                <a:spcPts val="0"/>
              </a:spcAft>
              <a:buNone/>
            </a:pPr>
            <a:r>
              <a:rPr lang="en-US" sz="2400" dirty="0">
                <a:latin typeface="Cambria" panose="02040503050406030204" pitchFamily="18" charset="0"/>
                <a:ea typeface="Cambria" panose="02040503050406030204" pitchFamily="18" charset="0"/>
              </a:rPr>
              <a:t>H. Garland Hershey, DDS - Public Member</a:t>
            </a:r>
            <a:endParaRPr sz="2400" dirty="0">
              <a:latin typeface="Cambria" panose="02040503050406030204" pitchFamily="18" charset="0"/>
              <a:ea typeface="Cambria" panose="02040503050406030204" pitchFamily="18" charset="0"/>
            </a:endParaRPr>
          </a:p>
          <a:p>
            <a:pPr marL="0" lvl="0" indent="0" algn="l" rtl="0">
              <a:lnSpc>
                <a:spcPct val="70000"/>
              </a:lnSpc>
              <a:spcBef>
                <a:spcPts val="1400"/>
              </a:spcBef>
              <a:spcAft>
                <a:spcPts val="0"/>
              </a:spcAft>
              <a:buNone/>
            </a:pPr>
            <a:r>
              <a:rPr lang="en-US" sz="2400" dirty="0">
                <a:latin typeface="Cambria" panose="02040503050406030204" pitchFamily="18" charset="0"/>
                <a:ea typeface="Cambria" panose="02040503050406030204" pitchFamily="18" charset="0"/>
              </a:rPr>
              <a:t>Allison Ponce, Ph.D. - Past Chair</a:t>
            </a:r>
            <a:endParaRPr sz="2400" dirty="0">
              <a:latin typeface="Cambria" panose="02040503050406030204" pitchFamily="18" charset="0"/>
              <a:ea typeface="Cambria" panose="02040503050406030204" pitchFamily="18" charset="0"/>
            </a:endParaRPr>
          </a:p>
          <a:p>
            <a:pPr marL="182880" lvl="0" indent="-53657" algn="l" rtl="0">
              <a:lnSpc>
                <a:spcPct val="70000"/>
              </a:lnSpc>
              <a:spcBef>
                <a:spcPts val="1400"/>
              </a:spcBef>
              <a:spcAft>
                <a:spcPts val="0"/>
              </a:spcAft>
              <a:buSzPts val="2035"/>
              <a:buNone/>
            </a:pPr>
            <a:endParaRPr sz="2035" dirty="0"/>
          </a:p>
        </p:txBody>
      </p:sp>
      <p:sp>
        <p:nvSpPr>
          <p:cNvPr id="134" name="Google Shape;134;p19"/>
          <p:cNvSpPr txBox="1"/>
          <p:nvPr/>
        </p:nvSpPr>
        <p:spPr>
          <a:xfrm>
            <a:off x="7200866" y="1336571"/>
            <a:ext cx="3300663" cy="56842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None/>
            </a:pPr>
            <a:endParaRPr sz="2400" b="0" i="0" u="none" strike="noStrike" cap="none">
              <a:solidFill>
                <a:schemeClr val="lt1"/>
              </a:solidFill>
              <a:latin typeface="Corbel"/>
              <a:ea typeface="Corbel"/>
              <a:cs typeface="Corbel"/>
              <a:sym typeface="Corbel"/>
            </a:endParaRPr>
          </a:p>
        </p:txBody>
      </p:sp>
      <p:pic>
        <p:nvPicPr>
          <p:cNvPr id="1027" name="Picture 3" descr="23bcd178-c069-4897-ac6c-49fd9ce6b765@namprd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648" y="2235739"/>
            <a:ext cx="4573159" cy="405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dk2"/>
              </a:buClr>
              <a:buSzPts val="4000"/>
              <a:buFont typeface="Corbel"/>
              <a:buNone/>
            </a:pPr>
            <a:r>
              <a:rPr lang="en-US" dirty="0">
                <a:latin typeface="Cambria" panose="02040503050406030204" pitchFamily="18" charset="0"/>
                <a:ea typeface="Cambria" panose="02040503050406030204" pitchFamily="18" charset="0"/>
              </a:rPr>
              <a:t>APPIC MEMBER PROGRAMS</a:t>
            </a:r>
            <a:endParaRPr dirty="0">
              <a:latin typeface="Cambria" panose="02040503050406030204" pitchFamily="18" charset="0"/>
              <a:ea typeface="Cambria" panose="02040503050406030204" pitchFamily="18" charset="0"/>
            </a:endParaRPr>
          </a:p>
        </p:txBody>
      </p:sp>
      <p:sp>
        <p:nvSpPr>
          <p:cNvPr id="140" name="Google Shape;140;p20"/>
          <p:cNvSpPr txBox="1">
            <a:spLocks noGrp="1"/>
          </p:cNvSpPr>
          <p:nvPr>
            <p:ph type="body" idx="1"/>
          </p:nvPr>
        </p:nvSpPr>
        <p:spPr>
          <a:xfrm>
            <a:off x="680321" y="2336873"/>
            <a:ext cx="9613861" cy="4096584"/>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800"/>
              <a:buChar char="▪"/>
            </a:pPr>
            <a:r>
              <a:rPr lang="en-US" sz="2800" dirty="0">
                <a:latin typeface="Cambria" panose="02040503050406030204" pitchFamily="18" charset="0"/>
                <a:ea typeface="Cambria" panose="02040503050406030204" pitchFamily="18" charset="0"/>
              </a:rPr>
              <a:t>788 APPIC-Member Internship Programs (40 Canadian)</a:t>
            </a:r>
            <a:endParaRPr dirty="0">
              <a:latin typeface="Cambria" panose="02040503050406030204" pitchFamily="18" charset="0"/>
              <a:ea typeface="Cambria" panose="02040503050406030204" pitchFamily="18" charset="0"/>
            </a:endParaRPr>
          </a:p>
          <a:p>
            <a:pPr marL="411480" lvl="1" indent="-182880" algn="l" rtl="0">
              <a:lnSpc>
                <a:spcPct val="90000"/>
              </a:lnSpc>
              <a:spcBef>
                <a:spcPts val="400"/>
              </a:spcBef>
              <a:spcAft>
                <a:spcPts val="0"/>
              </a:spcAft>
              <a:buSzPts val="2400"/>
              <a:buChar char="▪"/>
            </a:pPr>
            <a:r>
              <a:rPr lang="en-US" sz="2400" dirty="0">
                <a:latin typeface="Cambria" panose="02040503050406030204" pitchFamily="18" charset="0"/>
                <a:ea typeface="Cambria" panose="02040503050406030204" pitchFamily="18" charset="0"/>
              </a:rPr>
              <a:t>621 APA accredited</a:t>
            </a:r>
            <a:endParaRPr dirty="0">
              <a:latin typeface="Cambria" panose="02040503050406030204" pitchFamily="18" charset="0"/>
              <a:ea typeface="Cambria" panose="02040503050406030204" pitchFamily="18" charset="0"/>
            </a:endParaRPr>
          </a:p>
          <a:p>
            <a:pPr marL="411480" lvl="1" indent="-182880" algn="l" rtl="0">
              <a:lnSpc>
                <a:spcPct val="90000"/>
              </a:lnSpc>
              <a:spcBef>
                <a:spcPts val="600"/>
              </a:spcBef>
              <a:spcAft>
                <a:spcPts val="0"/>
              </a:spcAft>
              <a:buSzPts val="2400"/>
              <a:buChar char="▪"/>
            </a:pPr>
            <a:r>
              <a:rPr lang="en-US" sz="2400" dirty="0" smtClean="0">
                <a:latin typeface="Cambria" panose="02040503050406030204" pitchFamily="18" charset="0"/>
                <a:ea typeface="Cambria" panose="02040503050406030204" pitchFamily="18" charset="0"/>
              </a:rPr>
              <a:t>35 CPA </a:t>
            </a:r>
            <a:r>
              <a:rPr lang="en-US" sz="2400" dirty="0">
                <a:latin typeface="Cambria" panose="02040503050406030204" pitchFamily="18" charset="0"/>
                <a:ea typeface="Cambria" panose="02040503050406030204" pitchFamily="18" charset="0"/>
              </a:rPr>
              <a:t>a</a:t>
            </a:r>
            <a:r>
              <a:rPr lang="en-US" sz="2400" dirty="0" smtClean="0">
                <a:latin typeface="Cambria" panose="02040503050406030204" pitchFamily="18" charset="0"/>
                <a:ea typeface="Cambria" panose="02040503050406030204" pitchFamily="18" charset="0"/>
              </a:rPr>
              <a:t>ccredited</a:t>
            </a:r>
            <a:endParaRPr dirty="0">
              <a:latin typeface="Cambria" panose="02040503050406030204" pitchFamily="18" charset="0"/>
              <a:ea typeface="Cambria" panose="02040503050406030204" pitchFamily="18" charset="0"/>
            </a:endParaRPr>
          </a:p>
          <a:p>
            <a:pPr marL="411480" lvl="1" indent="-30480" algn="l" rtl="0">
              <a:lnSpc>
                <a:spcPct val="90000"/>
              </a:lnSpc>
              <a:spcBef>
                <a:spcPts val="600"/>
              </a:spcBef>
              <a:spcAft>
                <a:spcPts val="0"/>
              </a:spcAft>
              <a:buSzPts val="2400"/>
              <a:buNone/>
            </a:pPr>
            <a:endParaRPr sz="2400" dirty="0">
              <a:latin typeface="Cambria" panose="02040503050406030204" pitchFamily="18" charset="0"/>
              <a:ea typeface="Cambria" panose="02040503050406030204" pitchFamily="18" charset="0"/>
            </a:endParaRPr>
          </a:p>
          <a:p>
            <a:pPr marL="182880" lvl="0" indent="-182880" algn="l" rtl="0">
              <a:lnSpc>
                <a:spcPct val="90000"/>
              </a:lnSpc>
              <a:spcBef>
                <a:spcPts val="1600"/>
              </a:spcBef>
              <a:spcAft>
                <a:spcPts val="0"/>
              </a:spcAft>
              <a:buSzPts val="2800"/>
              <a:buChar char="▪"/>
            </a:pPr>
            <a:r>
              <a:rPr lang="en-US" sz="2800" dirty="0">
                <a:latin typeface="Cambria" panose="02040503050406030204" pitchFamily="18" charset="0"/>
                <a:ea typeface="Cambria" panose="02040503050406030204" pitchFamily="18" charset="0"/>
              </a:rPr>
              <a:t>210 APPIC-Member Postdoctoral Programs (0 Canadian)</a:t>
            </a:r>
            <a:endParaRPr dirty="0">
              <a:latin typeface="Cambria" panose="02040503050406030204" pitchFamily="18" charset="0"/>
              <a:ea typeface="Cambria" panose="02040503050406030204" pitchFamily="18" charset="0"/>
            </a:endParaRPr>
          </a:p>
          <a:p>
            <a:pPr marL="411480" lvl="1" indent="-182880" algn="l" rtl="0">
              <a:lnSpc>
                <a:spcPct val="90000"/>
              </a:lnSpc>
              <a:spcBef>
                <a:spcPts val="400"/>
              </a:spcBef>
              <a:spcAft>
                <a:spcPts val="0"/>
              </a:spcAft>
              <a:buSzPts val="2600"/>
              <a:buChar char="▪"/>
            </a:pPr>
            <a:r>
              <a:rPr lang="en-US" sz="2600" dirty="0">
                <a:latin typeface="Cambria" panose="02040503050406030204" pitchFamily="18" charset="0"/>
                <a:ea typeface="Cambria" panose="02040503050406030204" pitchFamily="18" charset="0"/>
              </a:rPr>
              <a:t>89 APA accredited</a:t>
            </a:r>
            <a:endParaRPr dirty="0">
              <a:latin typeface="Cambria" panose="02040503050406030204" pitchFamily="18" charset="0"/>
              <a:ea typeface="Cambria" panose="02040503050406030204" pitchFamily="18" charset="0"/>
            </a:endParaRPr>
          </a:p>
          <a:p>
            <a:pPr marL="182880" lvl="0" indent="-43179" algn="l" rtl="0">
              <a:lnSpc>
                <a:spcPct val="90000"/>
              </a:lnSpc>
              <a:spcBef>
                <a:spcPts val="1600"/>
              </a:spcBef>
              <a:spcAft>
                <a:spcPts val="0"/>
              </a:spcAft>
              <a:buSzPts val="2200"/>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2"/>
              </a:buClr>
              <a:buSzPts val="4400"/>
              <a:buFont typeface="Corbel"/>
              <a:buNone/>
            </a:pPr>
            <a:r>
              <a:rPr lang="en-US" sz="4400" dirty="0">
                <a:latin typeface="Cambria" panose="02040503050406030204" pitchFamily="18" charset="0"/>
                <a:ea typeface="Cambria" panose="02040503050406030204" pitchFamily="18" charset="0"/>
              </a:rPr>
              <a:t>MATCH DATA &amp; TRENDS</a:t>
            </a:r>
            <a:endParaRPr sz="44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1202919" y="284176"/>
            <a:ext cx="9784200"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latin typeface="Cambria" panose="02040503050406030204" pitchFamily="18" charset="0"/>
                <a:ea typeface="Cambria" panose="02040503050406030204" pitchFamily="18" charset="0"/>
              </a:rPr>
              <a:t>GENERAL PARTICIPATION </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(December </a:t>
            </a:r>
            <a:r>
              <a:rPr lang="en-US" dirty="0">
                <a:latin typeface="Cambria" panose="02040503050406030204" pitchFamily="18" charset="0"/>
                <a:ea typeface="Cambria" panose="02040503050406030204" pitchFamily="18" charset="0"/>
              </a:rPr>
              <a:t>31, 2018)</a:t>
            </a:r>
            <a:endParaRPr dirty="0">
              <a:latin typeface="Cambria" panose="02040503050406030204" pitchFamily="18" charset="0"/>
              <a:ea typeface="Cambria" panose="02040503050406030204" pitchFamily="18" charset="0"/>
            </a:endParaRPr>
          </a:p>
        </p:txBody>
      </p:sp>
      <p:sp>
        <p:nvSpPr>
          <p:cNvPr id="152" name="Google Shape;152;p22"/>
          <p:cNvSpPr txBox="1">
            <a:spLocks noGrp="1"/>
          </p:cNvSpPr>
          <p:nvPr>
            <p:ph type="body" idx="1"/>
          </p:nvPr>
        </p:nvSpPr>
        <p:spPr>
          <a:xfrm>
            <a:off x="1202919" y="2011680"/>
            <a:ext cx="9784200" cy="4206300"/>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sz="2800" dirty="0">
                <a:latin typeface="Cambria" panose="02040503050406030204" pitchFamily="18" charset="0"/>
                <a:ea typeface="Cambria" panose="02040503050406030204" pitchFamily="18" charset="0"/>
              </a:rPr>
              <a:t>3,753 registered applicants (67 </a:t>
            </a:r>
            <a:r>
              <a:rPr lang="en-US" sz="2800" dirty="0" smtClean="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compared </a:t>
            </a:r>
            <a:r>
              <a:rPr lang="en-US" sz="2800">
                <a:latin typeface="Cambria" panose="02040503050406030204" pitchFamily="18" charset="0"/>
                <a:ea typeface="Cambria" panose="02040503050406030204" pitchFamily="18" charset="0"/>
              </a:rPr>
              <a:t>to </a:t>
            </a:r>
            <a:r>
              <a:rPr lang="en-US" sz="2800" smtClean="0">
                <a:latin typeface="Cambria" panose="02040503050406030204" pitchFamily="18" charset="0"/>
                <a:ea typeface="Cambria" panose="02040503050406030204" pitchFamily="18" charset="0"/>
              </a:rPr>
              <a:t>2017)</a:t>
            </a:r>
            <a:endParaRPr lang="en-US" sz="2800" dirty="0" smtClean="0">
              <a:latin typeface="Cambria" panose="02040503050406030204" pitchFamily="18" charset="0"/>
              <a:ea typeface="Cambria" panose="02040503050406030204" pitchFamily="18" charset="0"/>
            </a:endParaRPr>
          </a:p>
          <a:p>
            <a:pPr marL="457200" lvl="0" indent="-342900" algn="l" rtl="0">
              <a:spcBef>
                <a:spcPts val="1200"/>
              </a:spcBef>
              <a:spcAft>
                <a:spcPts val="0"/>
              </a:spcAft>
              <a:buSzPts val="1800"/>
              <a:buChar char="-"/>
            </a:pPr>
            <a:endParaRPr sz="2800" dirty="0">
              <a:latin typeface="Cambria" panose="02040503050406030204" pitchFamily="18" charset="0"/>
              <a:ea typeface="Cambria" panose="02040503050406030204" pitchFamily="18" charset="0"/>
            </a:endParaRPr>
          </a:p>
          <a:p>
            <a:pPr marL="457200" lvl="0" indent="-342900" algn="l" rtl="0">
              <a:spcBef>
                <a:spcPts val="0"/>
              </a:spcBef>
              <a:spcAft>
                <a:spcPts val="0"/>
              </a:spcAft>
              <a:buSzPts val="1800"/>
              <a:buChar char="-"/>
            </a:pPr>
            <a:r>
              <a:rPr lang="en-US" sz="2800" dirty="0" smtClean="0">
                <a:latin typeface="Cambria" panose="02040503050406030204" pitchFamily="18" charset="0"/>
                <a:ea typeface="Cambria" panose="02040503050406030204" pitchFamily="18" charset="0"/>
              </a:rPr>
              <a:t>3,902 </a:t>
            </a:r>
            <a:r>
              <a:rPr lang="en-US" sz="2800" dirty="0">
                <a:latin typeface="Cambria" panose="02040503050406030204" pitchFamily="18" charset="0"/>
                <a:ea typeface="Cambria" panose="02040503050406030204" pitchFamily="18" charset="0"/>
              </a:rPr>
              <a:t>positions offered (23 </a:t>
            </a:r>
            <a:r>
              <a:rPr lang="en-US" sz="2800" dirty="0" smtClean="0">
                <a:latin typeface="Cambria" panose="02040503050406030204" pitchFamily="18" charset="0"/>
                <a:ea typeface="Cambria" panose="02040503050406030204" pitchFamily="18" charset="0"/>
              </a:rPr>
              <a:t>-)</a:t>
            </a:r>
            <a:endParaRPr sz="28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800" dirty="0">
                <a:latin typeface="Cambria" panose="02040503050406030204" pitchFamily="18" charset="0"/>
                <a:ea typeface="Cambria" panose="02040503050406030204" pitchFamily="18" charset="0"/>
              </a:rPr>
              <a:t>Accredited: 3,436 (63 </a:t>
            </a:r>
            <a:r>
              <a:rPr lang="en-US" sz="2800" dirty="0" smtClean="0">
                <a:latin typeface="Cambria" panose="02040503050406030204" pitchFamily="18" charset="0"/>
                <a:ea typeface="Cambria" panose="02040503050406030204" pitchFamily="18" charset="0"/>
              </a:rPr>
              <a:t>+)</a:t>
            </a:r>
            <a:endParaRPr sz="28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800" dirty="0">
                <a:latin typeface="Cambria" panose="02040503050406030204" pitchFamily="18" charset="0"/>
                <a:ea typeface="Cambria" panose="02040503050406030204" pitchFamily="18" charset="0"/>
              </a:rPr>
              <a:t>Unaccredited: 466 (86 </a:t>
            </a:r>
            <a:r>
              <a:rPr lang="en-US" sz="2800" dirty="0" smtClean="0">
                <a:latin typeface="Cambria" panose="02040503050406030204" pitchFamily="18" charset="0"/>
                <a:ea typeface="Cambria" panose="02040503050406030204" pitchFamily="18" charset="0"/>
              </a:rPr>
              <a:t>-)</a:t>
            </a:r>
          </a:p>
          <a:p>
            <a:pPr marL="914400" lvl="1" indent="-342900" algn="l" rtl="0">
              <a:spcBef>
                <a:spcPts val="0"/>
              </a:spcBef>
              <a:spcAft>
                <a:spcPts val="0"/>
              </a:spcAft>
              <a:buSzPts val="1800"/>
              <a:buChar char="-"/>
            </a:pPr>
            <a:endParaRPr sz="2800" dirty="0">
              <a:latin typeface="Cambria" panose="02040503050406030204" pitchFamily="18" charset="0"/>
              <a:ea typeface="Cambria" panose="02040503050406030204" pitchFamily="18" charset="0"/>
            </a:endParaRPr>
          </a:p>
          <a:p>
            <a:pPr marL="457200" lvl="0" indent="-342900" algn="l" rtl="0">
              <a:spcBef>
                <a:spcPts val="0"/>
              </a:spcBef>
              <a:spcAft>
                <a:spcPts val="0"/>
              </a:spcAft>
              <a:buSzPts val="1800"/>
              <a:buChar char="-"/>
            </a:pPr>
            <a:r>
              <a:rPr lang="en-US" sz="2800" dirty="0">
                <a:latin typeface="Cambria" panose="02040503050406030204" pitchFamily="18" charset="0"/>
                <a:ea typeface="Cambria" panose="02040503050406030204" pitchFamily="18" charset="0"/>
              </a:rPr>
              <a:t>788 Internship Sites</a:t>
            </a:r>
            <a:endParaRPr sz="28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800" dirty="0">
                <a:latin typeface="Cambria" panose="02040503050406030204" pitchFamily="18" charset="0"/>
                <a:ea typeface="Cambria" panose="02040503050406030204" pitchFamily="18" charset="0"/>
              </a:rPr>
              <a:t>APPIC Members: 747 (2 </a:t>
            </a:r>
            <a:r>
              <a:rPr lang="en-US" sz="2800" dirty="0" smtClean="0">
                <a:latin typeface="Cambria" panose="02040503050406030204" pitchFamily="18" charset="0"/>
                <a:ea typeface="Cambria" panose="02040503050406030204" pitchFamily="18" charset="0"/>
              </a:rPr>
              <a:t>+)</a:t>
            </a:r>
            <a:endParaRPr sz="2800" dirty="0">
              <a:latin typeface="Cambria" panose="02040503050406030204" pitchFamily="18" charset="0"/>
              <a:ea typeface="Cambria" panose="02040503050406030204" pitchFamily="18" charset="0"/>
            </a:endParaRPr>
          </a:p>
          <a:p>
            <a:pPr marL="914400" lvl="1" indent="-342900" algn="l" rtl="0">
              <a:spcBef>
                <a:spcPts val="0"/>
              </a:spcBef>
              <a:spcAft>
                <a:spcPts val="0"/>
              </a:spcAft>
              <a:buSzPts val="1800"/>
              <a:buChar char="-"/>
            </a:pPr>
            <a:r>
              <a:rPr lang="en-US" sz="2800" dirty="0">
                <a:latin typeface="Cambria" panose="02040503050406030204" pitchFamily="18" charset="0"/>
                <a:ea typeface="Cambria" panose="02040503050406030204" pitchFamily="18" charset="0"/>
              </a:rPr>
              <a:t>Non-APPIC Members: 41 (8 </a:t>
            </a:r>
            <a:r>
              <a:rPr lang="en-US" sz="2800" dirty="0" smtClean="0">
                <a:latin typeface="Cambria" panose="02040503050406030204" pitchFamily="18" charset="0"/>
                <a:ea typeface="Cambria" panose="02040503050406030204" pitchFamily="18" charset="0"/>
              </a:rPr>
              <a:t>-)</a:t>
            </a:r>
          </a:p>
          <a:p>
            <a:pPr marL="914400" lvl="1" indent="-342900" algn="l" rtl="0">
              <a:spcBef>
                <a:spcPts val="0"/>
              </a:spcBef>
              <a:spcAft>
                <a:spcPts val="0"/>
              </a:spcAft>
              <a:buSzPts val="1800"/>
              <a:buChar char="-"/>
            </a:pPr>
            <a:endParaRPr dirty="0">
              <a:latin typeface="Cambria" panose="02040503050406030204" pitchFamily="18" charset="0"/>
              <a:ea typeface="Cambria" panose="02040503050406030204" pitchFamily="18" charset="0"/>
            </a:endParaRPr>
          </a:p>
          <a:p>
            <a:pPr marL="457200" lvl="0" indent="-342900" algn="l" rtl="0">
              <a:spcBef>
                <a:spcPts val="0"/>
              </a:spcBef>
              <a:spcAft>
                <a:spcPts val="0"/>
              </a:spcAft>
              <a:buSzPts val="1800"/>
              <a:buChar char="-"/>
            </a:pPr>
            <a:endParaRPr lang="en-US"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1202919" y="284176"/>
            <a:ext cx="9784200"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mbria" panose="02040503050406030204" pitchFamily="18" charset="0"/>
                <a:ea typeface="Cambria" panose="02040503050406030204" pitchFamily="18" charset="0"/>
              </a:rPr>
              <a:t>WHAT DOES THIS MEAN?</a:t>
            </a:r>
            <a:endParaRPr dirty="0">
              <a:latin typeface="Cambria" panose="02040503050406030204" pitchFamily="18" charset="0"/>
              <a:ea typeface="Cambria" panose="02040503050406030204" pitchFamily="18" charset="0"/>
            </a:endParaRPr>
          </a:p>
        </p:txBody>
      </p:sp>
      <p:sp>
        <p:nvSpPr>
          <p:cNvPr id="159" name="Google Shape;159;p23"/>
          <p:cNvSpPr txBox="1">
            <a:spLocks noGrp="1"/>
          </p:cNvSpPr>
          <p:nvPr>
            <p:ph type="body" idx="1"/>
          </p:nvPr>
        </p:nvSpPr>
        <p:spPr>
          <a:xfrm>
            <a:off x="1202919" y="2011680"/>
            <a:ext cx="9784200" cy="4206300"/>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dirty="0" smtClean="0">
                <a:latin typeface="Cambria" panose="02040503050406030204" pitchFamily="18" charset="0"/>
                <a:ea typeface="Cambria" panose="02040503050406030204" pitchFamily="18" charset="0"/>
              </a:rPr>
              <a:t>More positions </a:t>
            </a:r>
            <a:r>
              <a:rPr lang="en-US" dirty="0">
                <a:latin typeface="Cambria" panose="02040503050406030204" pitchFamily="18" charset="0"/>
                <a:ea typeface="Cambria" panose="02040503050406030204" pitchFamily="18" charset="0"/>
              </a:rPr>
              <a:t>than </a:t>
            </a:r>
            <a:r>
              <a:rPr lang="en-US" dirty="0" smtClean="0">
                <a:latin typeface="Cambria" panose="02040503050406030204" pitchFamily="18" charset="0"/>
                <a:ea typeface="Cambria" panose="02040503050406030204" pitchFamily="18" charset="0"/>
              </a:rPr>
              <a:t>applicants</a:t>
            </a:r>
          </a:p>
          <a:p>
            <a:pPr marL="457200" lvl="0" indent="-342900" algn="l" rtl="0">
              <a:spcBef>
                <a:spcPts val="1200"/>
              </a:spcBef>
              <a:spcAft>
                <a:spcPts val="0"/>
              </a:spcAft>
              <a:buSzPts val="1800"/>
              <a:buChar char="-"/>
            </a:pPr>
            <a:endParaRPr dirty="0">
              <a:latin typeface="Cambria" panose="02040503050406030204" pitchFamily="18" charset="0"/>
              <a:ea typeface="Cambria" panose="02040503050406030204" pitchFamily="18" charset="0"/>
            </a:endParaRPr>
          </a:p>
          <a:p>
            <a:pPr marL="457200" lvl="0" indent="-342900" algn="l" rtl="0">
              <a:spcBef>
                <a:spcPts val="0"/>
              </a:spcBef>
              <a:spcAft>
                <a:spcPts val="0"/>
              </a:spcAft>
              <a:buSzPts val="1800"/>
              <a:buChar char="-"/>
            </a:pPr>
            <a:r>
              <a:rPr lang="en-US" dirty="0" smtClean="0">
                <a:latin typeface="Cambria" panose="02040503050406030204" pitchFamily="18" charset="0"/>
                <a:ea typeface="Cambria" panose="02040503050406030204" pitchFamily="18" charset="0"/>
              </a:rPr>
              <a:t>Accredited </a:t>
            </a:r>
            <a:r>
              <a:rPr lang="en-US" dirty="0">
                <a:latin typeface="Cambria" panose="02040503050406030204" pitchFamily="18" charset="0"/>
                <a:ea typeface="Cambria" panose="02040503050406030204" pitchFamily="18" charset="0"/>
              </a:rPr>
              <a:t>positions </a:t>
            </a:r>
            <a:r>
              <a:rPr lang="en-US" dirty="0" smtClean="0">
                <a:latin typeface="Cambria" panose="02040503050406030204" pitchFamily="18" charset="0"/>
                <a:ea typeface="Cambria" panose="02040503050406030204" pitchFamily="18" charset="0"/>
              </a:rPr>
              <a:t>continues to grow</a:t>
            </a:r>
            <a:r>
              <a:rPr lang="en-US" dirty="0">
                <a:latin typeface="Cambria" panose="02040503050406030204" pitchFamily="18" charset="0"/>
                <a:ea typeface="Cambria" panose="02040503050406030204" pitchFamily="18" charset="0"/>
              </a:rPr>
              <a:t>, with 88% of positions being </a:t>
            </a:r>
            <a:r>
              <a:rPr lang="en-US" dirty="0" smtClean="0">
                <a:latin typeface="Cambria" panose="02040503050406030204" pitchFamily="18" charset="0"/>
                <a:ea typeface="Cambria" panose="02040503050406030204" pitchFamily="18" charset="0"/>
              </a:rPr>
              <a:t>accredited</a:t>
            </a:r>
          </a:p>
          <a:p>
            <a:pPr marL="457200" lvl="0" indent="-342900" algn="l" rtl="0">
              <a:spcBef>
                <a:spcPts val="0"/>
              </a:spcBef>
              <a:spcAft>
                <a:spcPts val="0"/>
              </a:spcAft>
              <a:buSzPts val="1800"/>
              <a:buChar char="-"/>
            </a:pPr>
            <a:endParaRPr dirty="0">
              <a:latin typeface="Cambria" panose="02040503050406030204" pitchFamily="18" charset="0"/>
              <a:ea typeface="Cambria" panose="02040503050406030204" pitchFamily="18" charset="0"/>
            </a:endParaRPr>
          </a:p>
          <a:p>
            <a:pPr marL="457200" lvl="0" indent="-342900" algn="l" rtl="0">
              <a:spcBef>
                <a:spcPts val="0"/>
              </a:spcBef>
              <a:spcAft>
                <a:spcPts val="0"/>
              </a:spcAft>
              <a:buSzPts val="1800"/>
              <a:buChar char="-"/>
            </a:pPr>
            <a:r>
              <a:rPr lang="en-US" dirty="0" smtClean="0">
                <a:latin typeface="Cambria" panose="02040503050406030204" pitchFamily="18" charset="0"/>
                <a:ea typeface="Cambria" panose="02040503050406030204" pitchFamily="18" charset="0"/>
              </a:rPr>
              <a:t>There continues </a:t>
            </a:r>
            <a:r>
              <a:rPr lang="en-US" dirty="0">
                <a:latin typeface="Cambria" panose="02040503050406030204" pitchFamily="18" charset="0"/>
                <a:ea typeface="Cambria" panose="02040503050406030204" pitchFamily="18" charset="0"/>
              </a:rPr>
              <a:t>to be an imbalance between number of applicants and </a:t>
            </a:r>
            <a:r>
              <a:rPr lang="en-US" b="1" dirty="0">
                <a:latin typeface="Cambria" panose="02040503050406030204" pitchFamily="18" charset="0"/>
                <a:ea typeface="Cambria" panose="02040503050406030204" pitchFamily="18" charset="0"/>
              </a:rPr>
              <a:t>ACCREDITED</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positions</a:t>
            </a:r>
          </a:p>
          <a:p>
            <a:pPr marL="457200" lvl="0" indent="-342900" algn="l" rtl="0">
              <a:spcBef>
                <a:spcPts val="0"/>
              </a:spcBef>
              <a:spcAft>
                <a:spcPts val="0"/>
              </a:spcAft>
              <a:buSzPts val="1800"/>
              <a:buChar char="-"/>
            </a:pPr>
            <a:endParaRPr lang="en-US" dirty="0">
              <a:latin typeface="Cambria" panose="02040503050406030204" pitchFamily="18" charset="0"/>
              <a:ea typeface="Cambria" panose="02040503050406030204" pitchFamily="18" charset="0"/>
            </a:endParaRPr>
          </a:p>
          <a:p>
            <a:pPr marL="457200" lvl="0" indent="-342900" algn="l" rtl="0">
              <a:spcBef>
                <a:spcPts val="0"/>
              </a:spcBef>
              <a:spcAft>
                <a:spcPts val="0"/>
              </a:spcAft>
              <a:buSzPts val="1800"/>
              <a:buChar char="-"/>
            </a:pPr>
            <a:r>
              <a:rPr lang="en-US" dirty="0" smtClean="0">
                <a:latin typeface="Cambria" panose="02040503050406030204" pitchFamily="18" charset="0"/>
                <a:ea typeface="Cambria" panose="02040503050406030204" pitchFamily="18" charset="0"/>
              </a:rPr>
              <a:t>Growing </a:t>
            </a:r>
            <a:r>
              <a:rPr lang="en-US" dirty="0">
                <a:latin typeface="Cambria" panose="02040503050406030204" pitchFamily="18" charset="0"/>
                <a:ea typeface="Cambria" panose="02040503050406030204" pitchFamily="18" charset="0"/>
              </a:rPr>
              <a:t>number of programs with less than two interns</a:t>
            </a:r>
            <a:endParaRPr dirty="0">
              <a:latin typeface="Cambria" panose="02040503050406030204" pitchFamily="18" charset="0"/>
              <a:ea typeface="Cambria" panose="02040503050406030204" pitchFamily="18" charset="0"/>
            </a:endParaRPr>
          </a:p>
          <a:p>
            <a:pPr lvl="2">
              <a:spcBef>
                <a:spcPts val="0"/>
              </a:spcBef>
              <a:buChar char="-"/>
            </a:pPr>
            <a:r>
              <a:rPr lang="en-US" dirty="0" smtClean="0">
                <a:latin typeface="Cambria" panose="02040503050406030204" pitchFamily="18" charset="0"/>
                <a:ea typeface="Cambria" panose="02040503050406030204" pitchFamily="18" charset="0"/>
              </a:rPr>
              <a:t>Impacts both APPIC membership and APA Accreditation</a:t>
            </a:r>
            <a:endParaRPr dirty="0" smtClean="0">
              <a:latin typeface="Cambria" panose="02040503050406030204" pitchFamily="18" charset="0"/>
              <a:ea typeface="Cambria" panose="02040503050406030204" pitchFamily="18" charset="0"/>
            </a:endParaRPr>
          </a:p>
          <a:p>
            <a:pPr lvl="2">
              <a:spcBef>
                <a:spcPts val="0"/>
              </a:spcBef>
              <a:buChar char="-"/>
            </a:pPr>
            <a:r>
              <a:rPr lang="en-US" dirty="0" smtClean="0">
                <a:latin typeface="Cambria" panose="02040503050406030204" pitchFamily="18" charset="0"/>
                <a:ea typeface="Cambria" panose="02040503050406030204" pitchFamily="18" charset="0"/>
              </a:rPr>
              <a:t>Making </a:t>
            </a:r>
            <a:r>
              <a:rPr lang="en-US" dirty="0">
                <a:latin typeface="Cambria" panose="02040503050406030204" pitchFamily="18" charset="0"/>
                <a:ea typeface="Cambria" panose="02040503050406030204" pitchFamily="18" charset="0"/>
              </a:rPr>
              <a:t>it harder for unaccredited programs to recruit</a:t>
            </a:r>
            <a:endParaRPr dirty="0">
              <a:latin typeface="Cambria" panose="02040503050406030204" pitchFamily="18" charset="0"/>
              <a:ea typeface="Cambria" panose="02040503050406030204" pitchFamily="18" charset="0"/>
            </a:endParaRPr>
          </a:p>
          <a:p>
            <a:pPr lvl="2">
              <a:spcBef>
                <a:spcPts val="0"/>
              </a:spcBef>
              <a:buChar char="-"/>
            </a:pPr>
            <a:r>
              <a:rPr lang="en-US" dirty="0">
                <a:latin typeface="Cambria" panose="02040503050406030204" pitchFamily="18" charset="0"/>
                <a:ea typeface="Cambria" panose="02040503050406030204" pitchFamily="18" charset="0"/>
              </a:rPr>
              <a:t>Difficult landscape to start a new training program</a:t>
            </a:r>
            <a:endParaRPr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9651" y="0"/>
            <a:ext cx="9784080" cy="1508760"/>
          </a:xfrm>
        </p:spPr>
        <p:txBody>
          <a:bodyPr/>
          <a:lstStyle/>
          <a:p>
            <a:r>
              <a:rPr lang="en-US" sz="3600" dirty="0" smtClean="0">
                <a:latin typeface="Cambria" panose="02040503050406030204" pitchFamily="18" charset="0"/>
                <a:ea typeface="Cambria" panose="02040503050406030204" pitchFamily="18" charset="0"/>
              </a:rPr>
              <a:t>COUNSELING PSYCHOLOGY  SPECIFIC DATA (2018 Match Data)</a:t>
            </a:r>
            <a:endParaRPr lang="en-US" sz="3600" dirty="0">
              <a:latin typeface="Cambria" panose="02040503050406030204" pitchFamily="18" charset="0"/>
              <a:ea typeface="Cambria" panose="02040503050406030204" pitchFamily="18" charset="0"/>
            </a:endParaRPr>
          </a:p>
        </p:txBody>
      </p:sp>
      <p:sp>
        <p:nvSpPr>
          <p:cNvPr id="5" name="Text Placeholder 4"/>
          <p:cNvSpPr>
            <a:spLocks noGrp="1"/>
          </p:cNvSpPr>
          <p:nvPr>
            <p:ph type="body" idx="1"/>
          </p:nvPr>
        </p:nvSpPr>
        <p:spPr/>
        <p:txBody>
          <a:bodyPr/>
          <a:lstStyle/>
          <a:p>
            <a:pPr lvl="1"/>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205001145"/>
              </p:ext>
            </p:extLst>
          </p:nvPr>
        </p:nvGraphicFramePr>
        <p:xfrm>
          <a:off x="721642" y="1278467"/>
          <a:ext cx="10382089" cy="5579533"/>
        </p:xfrm>
        <a:graphic>
          <a:graphicData uri="http://schemas.openxmlformats.org/drawingml/2006/table">
            <a:tbl>
              <a:tblPr/>
              <a:tblGrid>
                <a:gridCol w="1661135">
                  <a:extLst>
                    <a:ext uri="{9D8B030D-6E8A-4147-A177-3AD203B41FA5}">
                      <a16:colId xmlns:a16="http://schemas.microsoft.com/office/drawing/2014/main" val="20000"/>
                    </a:ext>
                  </a:extLst>
                </a:gridCol>
                <a:gridCol w="1661135">
                  <a:extLst>
                    <a:ext uri="{9D8B030D-6E8A-4147-A177-3AD203B41FA5}">
                      <a16:colId xmlns:a16="http://schemas.microsoft.com/office/drawing/2014/main" val="20001"/>
                    </a:ext>
                  </a:extLst>
                </a:gridCol>
                <a:gridCol w="1038209">
                  <a:extLst>
                    <a:ext uri="{9D8B030D-6E8A-4147-A177-3AD203B41FA5}">
                      <a16:colId xmlns:a16="http://schemas.microsoft.com/office/drawing/2014/main" val="20002"/>
                    </a:ext>
                  </a:extLst>
                </a:gridCol>
                <a:gridCol w="1038209">
                  <a:extLst>
                    <a:ext uri="{9D8B030D-6E8A-4147-A177-3AD203B41FA5}">
                      <a16:colId xmlns:a16="http://schemas.microsoft.com/office/drawing/2014/main" val="20003"/>
                    </a:ext>
                  </a:extLst>
                </a:gridCol>
                <a:gridCol w="1038209">
                  <a:extLst>
                    <a:ext uri="{9D8B030D-6E8A-4147-A177-3AD203B41FA5}">
                      <a16:colId xmlns:a16="http://schemas.microsoft.com/office/drawing/2014/main" val="20004"/>
                    </a:ext>
                  </a:extLst>
                </a:gridCol>
                <a:gridCol w="1038209">
                  <a:extLst>
                    <a:ext uri="{9D8B030D-6E8A-4147-A177-3AD203B41FA5}">
                      <a16:colId xmlns:a16="http://schemas.microsoft.com/office/drawing/2014/main" val="20005"/>
                    </a:ext>
                  </a:extLst>
                </a:gridCol>
                <a:gridCol w="1038209">
                  <a:extLst>
                    <a:ext uri="{9D8B030D-6E8A-4147-A177-3AD203B41FA5}">
                      <a16:colId xmlns:a16="http://schemas.microsoft.com/office/drawing/2014/main" val="20006"/>
                    </a:ext>
                  </a:extLst>
                </a:gridCol>
                <a:gridCol w="1142029">
                  <a:extLst>
                    <a:ext uri="{9D8B030D-6E8A-4147-A177-3AD203B41FA5}">
                      <a16:colId xmlns:a16="http://schemas.microsoft.com/office/drawing/2014/main" val="20007"/>
                    </a:ext>
                  </a:extLst>
                </a:gridCol>
                <a:gridCol w="726745">
                  <a:extLst>
                    <a:ext uri="{9D8B030D-6E8A-4147-A177-3AD203B41FA5}">
                      <a16:colId xmlns:a16="http://schemas.microsoft.com/office/drawing/2014/main" val="20008"/>
                    </a:ext>
                  </a:extLst>
                </a:gridCol>
              </a:tblGrid>
              <a:tr h="608699">
                <a:tc gridSpan="9">
                  <a:txBody>
                    <a:bodyPr/>
                    <a:lstStyle/>
                    <a:p>
                      <a:pPr algn="ctr"/>
                      <a:r>
                        <a:rPr lang="en-US" sz="1600" b="1" dirty="0">
                          <a:solidFill>
                            <a:srgbClr val="333333"/>
                          </a:solidFill>
                          <a:effectLst/>
                          <a:latin typeface="Arial" panose="020B0604020202020204" pitchFamily="34" charset="0"/>
                        </a:rPr>
                        <a:t>APPLICANT RESULTS BY DOCTORAL PROGRAM TYPE AND DEGREE</a:t>
                      </a:r>
                      <a:br>
                        <a:rPr lang="en-US" sz="1600" b="1" dirty="0">
                          <a:solidFill>
                            <a:srgbClr val="333333"/>
                          </a:solidFill>
                          <a:effectLst/>
                          <a:latin typeface="Arial" panose="020B0604020202020204" pitchFamily="34" charset="0"/>
                        </a:rPr>
                      </a:br>
                      <a:r>
                        <a:rPr lang="en-US" sz="1600" b="1" dirty="0">
                          <a:solidFill>
                            <a:srgbClr val="333333"/>
                          </a:solidFill>
                          <a:effectLst/>
                          <a:latin typeface="Arial" panose="020B0604020202020204" pitchFamily="34" charset="0"/>
                        </a:rPr>
                        <a:t>COMBINED PHASE </a:t>
                      </a:r>
                      <a:r>
                        <a:rPr lang="en-US" sz="1600" b="1" dirty="0" smtClean="0">
                          <a:solidFill>
                            <a:srgbClr val="333333"/>
                          </a:solidFill>
                          <a:effectLst/>
                          <a:latin typeface="Arial" panose="020B0604020202020204" pitchFamily="34" charset="0"/>
                        </a:rPr>
                        <a:t>I/II (2018 Data)</a:t>
                      </a:r>
                      <a:r>
                        <a:rPr lang="en-US" sz="1600" b="1" dirty="0">
                          <a:solidFill>
                            <a:srgbClr val="333333"/>
                          </a:solidFill>
                          <a:effectLst/>
                          <a:latin typeface="Arial" panose="020B0604020202020204" pitchFamily="34" charset="0"/>
                        </a:rPr>
                        <a:t/>
                      </a:r>
                      <a:br>
                        <a:rPr lang="en-US" sz="1600" b="1" dirty="0">
                          <a:solidFill>
                            <a:srgbClr val="333333"/>
                          </a:solidFill>
                          <a:effectLst/>
                          <a:latin typeface="Arial" panose="020B0604020202020204" pitchFamily="34" charset="0"/>
                        </a:rPr>
                      </a:br>
                      <a:endParaRPr lang="en-US" sz="1600" b="1" dirty="0">
                        <a:solidFill>
                          <a:srgbClr val="333333"/>
                        </a:solidFill>
                        <a:effectLst/>
                        <a:latin typeface="Arial" panose="020B0604020202020204" pitchFamily="34" charset="0"/>
                      </a:endParaRPr>
                    </a:p>
                  </a:txBody>
                  <a:tcPr marL="22049" marR="22049" marT="22049" marB="22049" anchor="ctr">
                    <a:lnL>
                      <a:noFill/>
                    </a:lnL>
                    <a:lnR>
                      <a:noFill/>
                    </a:lnR>
                    <a:lnT>
                      <a:noFill/>
                    </a:lnT>
                    <a:lnB>
                      <a:noFill/>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7253">
                <a:tc>
                  <a:txBody>
                    <a:bodyPr/>
                    <a:lstStyle/>
                    <a:p>
                      <a:pPr algn="ctr" fontAlgn="base"/>
                      <a:r>
                        <a:rPr lang="en-US" sz="1600" dirty="0">
                          <a:solidFill>
                            <a:srgbClr val="000000"/>
                          </a:solidFill>
                          <a:effectLst/>
                          <a:latin typeface="Arial" panose="020B0604020202020204" pitchFamily="34" charset="0"/>
                        </a:rPr>
                        <a:t>PROGRAM TYPE</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dirty="0">
                          <a:solidFill>
                            <a:srgbClr val="000000"/>
                          </a:solidFill>
                          <a:effectLst/>
                          <a:latin typeface="Arial" panose="020B0604020202020204" pitchFamily="34" charset="0"/>
                        </a:rPr>
                        <a:t>DEGREE SOUGHT</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gridSpan="2">
                  <a:txBody>
                    <a:bodyPr/>
                    <a:lstStyle/>
                    <a:p>
                      <a:pPr algn="ctr" fontAlgn="base"/>
                      <a:r>
                        <a:rPr lang="en-US" sz="1600" dirty="0">
                          <a:solidFill>
                            <a:srgbClr val="000000"/>
                          </a:solidFill>
                          <a:effectLst/>
                          <a:latin typeface="Arial" panose="020B0604020202020204" pitchFamily="34" charset="0"/>
                        </a:rPr>
                        <a:t>MATCHED</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hMerge="1">
                  <a:txBody>
                    <a:bodyPr/>
                    <a:lstStyle/>
                    <a:p>
                      <a:endParaRPr lang="en-US"/>
                    </a:p>
                  </a:txBody>
                  <a:tcPr/>
                </a:tc>
                <a:tc gridSpan="2">
                  <a:txBody>
                    <a:bodyPr/>
                    <a:lstStyle/>
                    <a:p>
                      <a:pPr algn="ctr" fontAlgn="base"/>
                      <a:r>
                        <a:rPr lang="en-US" sz="1600">
                          <a:solidFill>
                            <a:srgbClr val="000000"/>
                          </a:solidFill>
                          <a:effectLst/>
                          <a:latin typeface="Arial" panose="020B0604020202020204" pitchFamily="34" charset="0"/>
                        </a:rPr>
                        <a:t>UNMATCHED</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hMerge="1">
                  <a:txBody>
                    <a:bodyPr/>
                    <a:lstStyle/>
                    <a:p>
                      <a:endParaRPr lang="en-US"/>
                    </a:p>
                  </a:txBody>
                  <a:tcPr/>
                </a:tc>
                <a:tc gridSpan="2">
                  <a:txBody>
                    <a:bodyPr/>
                    <a:lstStyle/>
                    <a:p>
                      <a:pPr algn="ctr" fontAlgn="base"/>
                      <a:r>
                        <a:rPr lang="en-US" sz="1600">
                          <a:solidFill>
                            <a:srgbClr val="000000"/>
                          </a:solidFill>
                          <a:effectLst/>
                          <a:latin typeface="Arial" panose="020B0604020202020204" pitchFamily="34" charset="0"/>
                        </a:rPr>
                        <a:t>WITHDREW OR NO RANKINGS SUBMITTED</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hMerge="1">
                  <a:txBody>
                    <a:bodyPr/>
                    <a:lstStyle/>
                    <a:p>
                      <a:endParaRPr lang="en-US"/>
                    </a:p>
                  </a:txBody>
                  <a:tcPr/>
                </a:tc>
                <a:tc>
                  <a:txBody>
                    <a:bodyPr/>
                    <a:lstStyle/>
                    <a:p>
                      <a:pPr algn="ctr" fontAlgn="base"/>
                      <a:r>
                        <a:rPr lang="en-US" sz="1600">
                          <a:solidFill>
                            <a:srgbClr val="000000"/>
                          </a:solidFill>
                          <a:effectLst/>
                          <a:latin typeface="Arial" panose="020B0604020202020204" pitchFamily="34" charset="0"/>
                        </a:rPr>
                        <a:t>TOTAL</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val="10001"/>
                  </a:ext>
                </a:extLst>
              </a:tr>
              <a:tr h="255134">
                <a:tc rowSpan="3">
                  <a:txBody>
                    <a:bodyPr/>
                    <a:lstStyle/>
                    <a:p>
                      <a:pPr algn="ctr" fontAlgn="base"/>
                      <a:r>
                        <a:rPr lang="en-US" sz="1600">
                          <a:solidFill>
                            <a:srgbClr val="000000"/>
                          </a:solidFill>
                          <a:effectLst/>
                          <a:latin typeface="Arial" panose="020B0604020202020204" pitchFamily="34" charset="0"/>
                        </a:rPr>
                        <a:t>Clinical</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Ph.D.</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dirty="0">
                          <a:solidFill>
                            <a:srgbClr val="000000"/>
                          </a:solidFill>
                          <a:effectLst/>
                          <a:latin typeface="Arial" panose="020B0604020202020204" pitchFamily="34" charset="0"/>
                        </a:rPr>
                        <a:t>1,345</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94.3%</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44</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3.1%</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38</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2.7%</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1,427</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10002"/>
                  </a:ext>
                </a:extLst>
              </a:tr>
              <a:tr h="255134">
                <a:tc vMerge="1">
                  <a:txBody>
                    <a:bodyPr/>
                    <a:lstStyle/>
                    <a:p>
                      <a:endParaRPr lang="en-US"/>
                    </a:p>
                  </a:txBody>
                  <a:tcPr/>
                </a:tc>
                <a:tc>
                  <a:txBody>
                    <a:bodyPr/>
                    <a:lstStyle/>
                    <a:p>
                      <a:pPr algn="ctr" fontAlgn="base"/>
                      <a:r>
                        <a:rPr lang="en-US" sz="1600">
                          <a:solidFill>
                            <a:srgbClr val="000000"/>
                          </a:solidFill>
                          <a:effectLst/>
                          <a:latin typeface="Arial" panose="020B0604020202020204" pitchFamily="34" charset="0"/>
                        </a:rPr>
                        <a:t>Psy.D.</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1,420</a:t>
                      </a:r>
                    </a:p>
                  </a:txBody>
                  <a:tcPr marL="22049" marR="22049" marT="22049" marB="22049" anchor="ctr">
                    <a:lnL>
                      <a:noFill/>
                    </a:lnL>
                    <a:lnR>
                      <a:noFill/>
                    </a:lnR>
                    <a:lnT>
                      <a:noFill/>
                    </a:lnT>
                    <a:lnB>
                      <a:noFill/>
                    </a:lnB>
                    <a:solidFill>
                      <a:srgbClr val="CCCCCC"/>
                    </a:solidFill>
                  </a:tcPr>
                </a:tc>
                <a:tc>
                  <a:txBody>
                    <a:bodyPr/>
                    <a:lstStyle/>
                    <a:p>
                      <a:pPr algn="ctr" fontAlgn="base"/>
                      <a:r>
                        <a:rPr lang="en-US" sz="1600" dirty="0">
                          <a:solidFill>
                            <a:srgbClr val="000000"/>
                          </a:solidFill>
                          <a:effectLst/>
                          <a:latin typeface="Arial" panose="020B0604020202020204" pitchFamily="34" charset="0"/>
                        </a:rPr>
                        <a:t>93.0%</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65</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4.3%</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42</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2.8%</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1,527</a:t>
                      </a:r>
                    </a:p>
                  </a:txBody>
                  <a:tcPr marL="22049" marR="22049" marT="22049" marB="22049" anchor="ctr">
                    <a:lnL>
                      <a:noFill/>
                    </a:lnL>
                    <a:lnR>
                      <a:noFill/>
                    </a:lnR>
                    <a:lnT>
                      <a:noFill/>
                    </a:lnT>
                    <a:lnB>
                      <a:noFill/>
                    </a:lnB>
                    <a:solidFill>
                      <a:srgbClr val="CCCCCC"/>
                    </a:solidFill>
                  </a:tcPr>
                </a:tc>
                <a:extLst>
                  <a:ext uri="{0D108BD9-81ED-4DB2-BD59-A6C34878D82A}">
                    <a16:rowId xmlns:a16="http://schemas.microsoft.com/office/drawing/2014/main" val="10003"/>
                  </a:ext>
                </a:extLst>
              </a:tr>
              <a:tr h="255134">
                <a:tc vMerge="1">
                  <a:txBody>
                    <a:bodyPr/>
                    <a:lstStyle/>
                    <a:p>
                      <a:endParaRPr lang="en-US"/>
                    </a:p>
                  </a:txBody>
                  <a:tcPr/>
                </a:tc>
                <a:tc>
                  <a:txBody>
                    <a:bodyPr/>
                    <a:lstStyle/>
                    <a:p>
                      <a:pPr algn="ctr" fontAlgn="base"/>
                      <a:r>
                        <a:rPr lang="en-US" sz="1600">
                          <a:solidFill>
                            <a:srgbClr val="000000"/>
                          </a:solidFill>
                          <a:effectLst/>
                          <a:latin typeface="Arial" panose="020B0604020202020204" pitchFamily="34" charset="0"/>
                        </a:rPr>
                        <a:t>TOTALS</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2,765</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dirty="0">
                          <a:solidFill>
                            <a:srgbClr val="000000"/>
                          </a:solidFill>
                          <a:effectLst/>
                          <a:latin typeface="Arial" panose="020B0604020202020204" pitchFamily="34" charset="0"/>
                        </a:rPr>
                        <a:t>93.6%</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109</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3.7%</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80</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2.7%</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2,954</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val="10004"/>
                  </a:ext>
                </a:extLst>
              </a:tr>
              <a:tr h="255134">
                <a:tc rowSpan="3">
                  <a:txBody>
                    <a:bodyPr/>
                    <a:lstStyle/>
                    <a:p>
                      <a:pPr algn="ctr" fontAlgn="base"/>
                      <a:r>
                        <a:rPr lang="en-US" sz="1600" b="1">
                          <a:solidFill>
                            <a:schemeClr val="accent4"/>
                          </a:solidFill>
                          <a:effectLst/>
                          <a:latin typeface="Arial" panose="020B0604020202020204" pitchFamily="34" charset="0"/>
                        </a:rPr>
                        <a:t>Counseling</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1" dirty="0">
                          <a:solidFill>
                            <a:schemeClr val="accent4"/>
                          </a:solidFill>
                          <a:effectLst/>
                          <a:latin typeface="Arial" panose="020B0604020202020204" pitchFamily="34" charset="0"/>
                        </a:rPr>
                        <a:t>Ph.D.</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382</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95.5%</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1" dirty="0">
                          <a:solidFill>
                            <a:schemeClr val="accent4"/>
                          </a:solidFill>
                          <a:effectLst/>
                          <a:latin typeface="Arial" panose="020B0604020202020204" pitchFamily="34" charset="0"/>
                        </a:rPr>
                        <a:t>7</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1.8%</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11</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2.8%</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400</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10005"/>
                  </a:ext>
                </a:extLst>
              </a:tr>
              <a:tr h="255134">
                <a:tc vMerge="1">
                  <a:txBody>
                    <a:bodyPr/>
                    <a:lstStyle/>
                    <a:p>
                      <a:endParaRPr lang="en-US"/>
                    </a:p>
                  </a:txBody>
                  <a:tcPr/>
                </a:tc>
                <a:tc>
                  <a:txBody>
                    <a:bodyPr/>
                    <a:lstStyle/>
                    <a:p>
                      <a:pPr algn="ctr" fontAlgn="base"/>
                      <a:r>
                        <a:rPr lang="en-US" sz="1600" b="1">
                          <a:solidFill>
                            <a:schemeClr val="accent4"/>
                          </a:solidFill>
                          <a:effectLst/>
                          <a:latin typeface="Arial" panose="020B0604020202020204" pitchFamily="34" charset="0"/>
                        </a:rPr>
                        <a:t>Psy.D.</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66</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81.5%</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1" dirty="0">
                          <a:solidFill>
                            <a:schemeClr val="accent4"/>
                          </a:solidFill>
                          <a:effectLst/>
                          <a:latin typeface="Arial" panose="020B0604020202020204" pitchFamily="34" charset="0"/>
                        </a:rPr>
                        <a:t>8</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9.9%</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7</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8.6%</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1">
                          <a:solidFill>
                            <a:schemeClr val="accent4"/>
                          </a:solidFill>
                          <a:effectLst/>
                          <a:latin typeface="Arial" panose="020B0604020202020204" pitchFamily="34" charset="0"/>
                        </a:rPr>
                        <a:t>81</a:t>
                      </a:r>
                    </a:p>
                  </a:txBody>
                  <a:tcPr marL="22049" marR="22049" marT="22049" marB="22049" anchor="ctr">
                    <a:lnL>
                      <a:noFill/>
                    </a:lnL>
                    <a:lnR>
                      <a:noFill/>
                    </a:lnR>
                    <a:lnT>
                      <a:noFill/>
                    </a:lnT>
                    <a:lnB>
                      <a:noFill/>
                    </a:lnB>
                    <a:solidFill>
                      <a:srgbClr val="CCCCCC"/>
                    </a:solidFill>
                  </a:tcPr>
                </a:tc>
                <a:extLst>
                  <a:ext uri="{0D108BD9-81ED-4DB2-BD59-A6C34878D82A}">
                    <a16:rowId xmlns:a16="http://schemas.microsoft.com/office/drawing/2014/main" val="10006"/>
                  </a:ext>
                </a:extLst>
              </a:tr>
              <a:tr h="255134">
                <a:tc vMerge="1">
                  <a:txBody>
                    <a:bodyPr/>
                    <a:lstStyle/>
                    <a:p>
                      <a:endParaRPr lang="en-US"/>
                    </a:p>
                  </a:txBody>
                  <a:tcPr/>
                </a:tc>
                <a:tc>
                  <a:txBody>
                    <a:bodyPr/>
                    <a:lstStyle/>
                    <a:p>
                      <a:pPr algn="ctr" fontAlgn="base"/>
                      <a:r>
                        <a:rPr lang="en-US" sz="1600" b="1">
                          <a:solidFill>
                            <a:schemeClr val="accent4"/>
                          </a:solidFill>
                          <a:effectLst/>
                          <a:latin typeface="Arial" panose="020B0604020202020204" pitchFamily="34" charset="0"/>
                        </a:rPr>
                        <a:t>TOTALS</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1">
                          <a:solidFill>
                            <a:schemeClr val="accent4"/>
                          </a:solidFill>
                          <a:effectLst/>
                          <a:latin typeface="Arial" panose="020B0604020202020204" pitchFamily="34" charset="0"/>
                        </a:rPr>
                        <a:t>448</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1">
                          <a:solidFill>
                            <a:schemeClr val="accent4"/>
                          </a:solidFill>
                          <a:effectLst/>
                          <a:latin typeface="Arial" panose="020B0604020202020204" pitchFamily="34" charset="0"/>
                        </a:rPr>
                        <a:t>93.1%</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1">
                          <a:solidFill>
                            <a:schemeClr val="accent4"/>
                          </a:solidFill>
                          <a:effectLst/>
                          <a:latin typeface="Arial" panose="020B0604020202020204" pitchFamily="34" charset="0"/>
                        </a:rPr>
                        <a:t>15</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1" dirty="0">
                          <a:solidFill>
                            <a:schemeClr val="accent4"/>
                          </a:solidFill>
                          <a:effectLst/>
                          <a:latin typeface="Arial" panose="020B0604020202020204" pitchFamily="34" charset="0"/>
                        </a:rPr>
                        <a:t>3.1%</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1">
                          <a:solidFill>
                            <a:schemeClr val="accent4"/>
                          </a:solidFill>
                          <a:effectLst/>
                          <a:latin typeface="Arial" panose="020B0604020202020204" pitchFamily="34" charset="0"/>
                        </a:rPr>
                        <a:t>18</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1">
                          <a:solidFill>
                            <a:schemeClr val="accent4"/>
                          </a:solidFill>
                          <a:effectLst/>
                          <a:latin typeface="Arial" panose="020B0604020202020204" pitchFamily="34" charset="0"/>
                        </a:rPr>
                        <a:t>3.7%</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1" dirty="0">
                          <a:solidFill>
                            <a:schemeClr val="accent4"/>
                          </a:solidFill>
                          <a:effectLst/>
                          <a:latin typeface="Arial" panose="020B0604020202020204" pitchFamily="34" charset="0"/>
                        </a:rPr>
                        <a:t>481</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val="10007"/>
                  </a:ext>
                </a:extLst>
              </a:tr>
              <a:tr h="255134">
                <a:tc rowSpan="3">
                  <a:txBody>
                    <a:bodyPr/>
                    <a:lstStyle/>
                    <a:p>
                      <a:pPr algn="ctr" fontAlgn="base"/>
                      <a:r>
                        <a:rPr lang="en-US" sz="1600" b="0" dirty="0">
                          <a:solidFill>
                            <a:schemeClr val="tx1"/>
                          </a:solidFill>
                          <a:effectLst/>
                          <a:latin typeface="Arial" panose="020B0604020202020204" pitchFamily="34" charset="0"/>
                        </a:rPr>
                        <a:t>School</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0" dirty="0">
                          <a:solidFill>
                            <a:schemeClr val="tx1"/>
                          </a:solidFill>
                          <a:effectLst/>
                          <a:latin typeface="Arial" panose="020B0604020202020204" pitchFamily="34" charset="0"/>
                        </a:rPr>
                        <a:t>Ph.D.</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172</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0">
                          <a:solidFill>
                            <a:schemeClr val="tx1"/>
                          </a:solidFill>
                          <a:effectLst/>
                          <a:latin typeface="Arial" panose="020B0604020202020204" pitchFamily="34" charset="0"/>
                        </a:rPr>
                        <a:t>87.3%</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0">
                          <a:solidFill>
                            <a:schemeClr val="tx1"/>
                          </a:solidFill>
                          <a:effectLst/>
                          <a:latin typeface="Arial" panose="020B0604020202020204" pitchFamily="34" charset="0"/>
                        </a:rPr>
                        <a:t>10</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5.1%</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0">
                          <a:solidFill>
                            <a:schemeClr val="tx1"/>
                          </a:solidFill>
                          <a:effectLst/>
                          <a:latin typeface="Arial" panose="020B0604020202020204" pitchFamily="34" charset="0"/>
                        </a:rPr>
                        <a:t>15</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0">
                          <a:solidFill>
                            <a:schemeClr val="tx1"/>
                          </a:solidFill>
                          <a:effectLst/>
                          <a:latin typeface="Arial" panose="020B0604020202020204" pitchFamily="34" charset="0"/>
                        </a:rPr>
                        <a:t>7.6%</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b="0">
                          <a:solidFill>
                            <a:schemeClr val="tx1"/>
                          </a:solidFill>
                          <a:effectLst/>
                          <a:latin typeface="Arial" panose="020B0604020202020204" pitchFamily="34" charset="0"/>
                        </a:rPr>
                        <a:t>197</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10008"/>
                  </a:ext>
                </a:extLst>
              </a:tr>
              <a:tr h="255134">
                <a:tc vMerge="1">
                  <a:txBody>
                    <a:bodyPr/>
                    <a:lstStyle/>
                    <a:p>
                      <a:endParaRPr lang="en-US"/>
                    </a:p>
                  </a:txBody>
                  <a:tcPr/>
                </a:tc>
                <a:tc>
                  <a:txBody>
                    <a:bodyPr/>
                    <a:lstStyle/>
                    <a:p>
                      <a:pPr algn="ctr" fontAlgn="base"/>
                      <a:r>
                        <a:rPr lang="en-US" sz="1600" b="0" dirty="0">
                          <a:solidFill>
                            <a:schemeClr val="tx1"/>
                          </a:solidFill>
                          <a:effectLst/>
                          <a:latin typeface="Arial" panose="020B0604020202020204" pitchFamily="34" charset="0"/>
                        </a:rPr>
                        <a:t>Psy.D.</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23</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71.9%</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6</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18.8%</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3</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9.4%</a:t>
                      </a:r>
                    </a:p>
                  </a:txBody>
                  <a:tcPr marL="22049" marR="22049" marT="22049" marB="22049" anchor="ctr">
                    <a:lnL>
                      <a:noFill/>
                    </a:lnL>
                    <a:lnR>
                      <a:noFill/>
                    </a:lnR>
                    <a:lnT>
                      <a:noFill/>
                    </a:lnT>
                    <a:lnB>
                      <a:noFill/>
                    </a:lnB>
                    <a:solidFill>
                      <a:srgbClr val="CCCCCC"/>
                    </a:solidFill>
                  </a:tcPr>
                </a:tc>
                <a:tc>
                  <a:txBody>
                    <a:bodyPr/>
                    <a:lstStyle/>
                    <a:p>
                      <a:pPr algn="ctr" fontAlgn="base"/>
                      <a:r>
                        <a:rPr lang="en-US" sz="1600" b="0" dirty="0">
                          <a:solidFill>
                            <a:schemeClr val="tx1"/>
                          </a:solidFill>
                          <a:effectLst/>
                          <a:latin typeface="Arial" panose="020B0604020202020204" pitchFamily="34" charset="0"/>
                        </a:rPr>
                        <a:t>32</a:t>
                      </a:r>
                    </a:p>
                  </a:txBody>
                  <a:tcPr marL="22049" marR="22049" marT="22049" marB="22049" anchor="ctr">
                    <a:lnL>
                      <a:noFill/>
                    </a:lnL>
                    <a:lnR>
                      <a:noFill/>
                    </a:lnR>
                    <a:lnT>
                      <a:noFill/>
                    </a:lnT>
                    <a:lnB>
                      <a:noFill/>
                    </a:lnB>
                    <a:solidFill>
                      <a:srgbClr val="CCCCCC"/>
                    </a:solidFill>
                  </a:tcPr>
                </a:tc>
                <a:extLst>
                  <a:ext uri="{0D108BD9-81ED-4DB2-BD59-A6C34878D82A}">
                    <a16:rowId xmlns:a16="http://schemas.microsoft.com/office/drawing/2014/main" val="10009"/>
                  </a:ext>
                </a:extLst>
              </a:tr>
              <a:tr h="255134">
                <a:tc vMerge="1">
                  <a:txBody>
                    <a:bodyPr/>
                    <a:lstStyle/>
                    <a:p>
                      <a:endParaRPr lang="en-US"/>
                    </a:p>
                  </a:txBody>
                  <a:tcPr/>
                </a:tc>
                <a:tc>
                  <a:txBody>
                    <a:bodyPr/>
                    <a:lstStyle/>
                    <a:p>
                      <a:pPr algn="ctr" fontAlgn="base"/>
                      <a:r>
                        <a:rPr lang="en-US" sz="1600" b="0" dirty="0">
                          <a:solidFill>
                            <a:schemeClr val="tx1"/>
                          </a:solidFill>
                          <a:effectLst/>
                          <a:latin typeface="Arial" panose="020B0604020202020204" pitchFamily="34" charset="0"/>
                        </a:rPr>
                        <a:t>TOTALS</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0" dirty="0">
                          <a:solidFill>
                            <a:schemeClr val="tx1"/>
                          </a:solidFill>
                          <a:effectLst/>
                          <a:latin typeface="Arial" panose="020B0604020202020204" pitchFamily="34" charset="0"/>
                        </a:rPr>
                        <a:t>195</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0" dirty="0">
                          <a:solidFill>
                            <a:schemeClr val="tx1"/>
                          </a:solidFill>
                          <a:effectLst/>
                          <a:latin typeface="Arial" panose="020B0604020202020204" pitchFamily="34" charset="0"/>
                        </a:rPr>
                        <a:t>85.2%</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0" dirty="0">
                          <a:solidFill>
                            <a:schemeClr val="tx1"/>
                          </a:solidFill>
                          <a:effectLst/>
                          <a:latin typeface="Arial" panose="020B0604020202020204" pitchFamily="34" charset="0"/>
                        </a:rPr>
                        <a:t>16</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0" dirty="0">
                          <a:solidFill>
                            <a:schemeClr val="tx1"/>
                          </a:solidFill>
                          <a:effectLst/>
                          <a:latin typeface="Arial" panose="020B0604020202020204" pitchFamily="34" charset="0"/>
                        </a:rPr>
                        <a:t>7.0%</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0" dirty="0">
                          <a:solidFill>
                            <a:schemeClr val="tx1"/>
                          </a:solidFill>
                          <a:effectLst/>
                          <a:latin typeface="Arial" panose="020B0604020202020204" pitchFamily="34" charset="0"/>
                        </a:rPr>
                        <a:t>18</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0" dirty="0">
                          <a:solidFill>
                            <a:schemeClr val="tx1"/>
                          </a:solidFill>
                          <a:effectLst/>
                          <a:latin typeface="Arial" panose="020B0604020202020204" pitchFamily="34" charset="0"/>
                        </a:rPr>
                        <a:t>7.9%</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b="0" dirty="0">
                          <a:solidFill>
                            <a:schemeClr val="tx1"/>
                          </a:solidFill>
                          <a:effectLst/>
                          <a:latin typeface="Arial" panose="020B0604020202020204" pitchFamily="34" charset="0"/>
                        </a:rPr>
                        <a:t>229</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val="10010"/>
                  </a:ext>
                </a:extLst>
              </a:tr>
              <a:tr h="255134">
                <a:tc rowSpan="3">
                  <a:txBody>
                    <a:bodyPr/>
                    <a:lstStyle/>
                    <a:p>
                      <a:pPr algn="ctr" fontAlgn="base"/>
                      <a:r>
                        <a:rPr lang="en-US" sz="1600">
                          <a:solidFill>
                            <a:srgbClr val="000000"/>
                          </a:solidFill>
                          <a:effectLst/>
                          <a:latin typeface="Arial" panose="020B0604020202020204" pitchFamily="34" charset="0"/>
                        </a:rPr>
                        <a:t>Combined</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dirty="0">
                          <a:solidFill>
                            <a:srgbClr val="000000"/>
                          </a:solidFill>
                          <a:effectLst/>
                          <a:latin typeface="Arial" panose="020B0604020202020204" pitchFamily="34" charset="0"/>
                        </a:rPr>
                        <a:t>Ph.D.</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58</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92.1%</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3</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4.8%</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dirty="0">
                          <a:solidFill>
                            <a:srgbClr val="000000"/>
                          </a:solidFill>
                          <a:effectLst/>
                          <a:latin typeface="Arial" panose="020B0604020202020204" pitchFamily="34" charset="0"/>
                        </a:rPr>
                        <a:t>2</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dirty="0">
                          <a:solidFill>
                            <a:srgbClr val="000000"/>
                          </a:solidFill>
                          <a:effectLst/>
                          <a:latin typeface="Arial" panose="020B0604020202020204" pitchFamily="34" charset="0"/>
                        </a:rPr>
                        <a:t>3.2%</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a:txBody>
                    <a:bodyPr/>
                    <a:lstStyle/>
                    <a:p>
                      <a:pPr algn="ctr" fontAlgn="base"/>
                      <a:r>
                        <a:rPr lang="en-US" sz="1600" dirty="0">
                          <a:solidFill>
                            <a:srgbClr val="000000"/>
                          </a:solidFill>
                          <a:effectLst/>
                          <a:latin typeface="Arial" panose="020B0604020202020204" pitchFamily="34" charset="0"/>
                        </a:rPr>
                        <a:t>63</a:t>
                      </a: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10011"/>
                  </a:ext>
                </a:extLst>
              </a:tr>
              <a:tr h="255134">
                <a:tc vMerge="1">
                  <a:txBody>
                    <a:bodyPr/>
                    <a:lstStyle/>
                    <a:p>
                      <a:endParaRPr lang="en-US"/>
                    </a:p>
                  </a:txBody>
                  <a:tcPr/>
                </a:tc>
                <a:tc>
                  <a:txBody>
                    <a:bodyPr/>
                    <a:lstStyle/>
                    <a:p>
                      <a:pPr algn="ctr" fontAlgn="base"/>
                      <a:r>
                        <a:rPr lang="en-US" sz="1600" dirty="0">
                          <a:solidFill>
                            <a:srgbClr val="000000"/>
                          </a:solidFill>
                          <a:effectLst/>
                          <a:latin typeface="Arial" panose="020B0604020202020204" pitchFamily="34" charset="0"/>
                        </a:rPr>
                        <a:t>Psy.D.</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52</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100.0%</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0</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0.0%</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0</a:t>
                      </a:r>
                    </a:p>
                  </a:txBody>
                  <a:tcPr marL="22049" marR="22049" marT="22049" marB="22049" anchor="ctr">
                    <a:lnL>
                      <a:noFill/>
                    </a:lnL>
                    <a:lnR>
                      <a:noFill/>
                    </a:lnR>
                    <a:lnT>
                      <a:noFill/>
                    </a:lnT>
                    <a:lnB>
                      <a:noFill/>
                    </a:lnB>
                    <a:solidFill>
                      <a:srgbClr val="CCCCCC"/>
                    </a:solidFill>
                  </a:tcPr>
                </a:tc>
                <a:tc>
                  <a:txBody>
                    <a:bodyPr/>
                    <a:lstStyle/>
                    <a:p>
                      <a:pPr algn="ctr" fontAlgn="base"/>
                      <a:r>
                        <a:rPr lang="en-US" sz="1600" dirty="0">
                          <a:solidFill>
                            <a:srgbClr val="000000"/>
                          </a:solidFill>
                          <a:effectLst/>
                          <a:latin typeface="Arial" panose="020B0604020202020204" pitchFamily="34" charset="0"/>
                        </a:rPr>
                        <a:t>0.0%</a:t>
                      </a:r>
                    </a:p>
                  </a:txBody>
                  <a:tcPr marL="22049" marR="22049" marT="22049" marB="22049" anchor="ctr">
                    <a:lnL>
                      <a:noFill/>
                    </a:lnL>
                    <a:lnR>
                      <a:noFill/>
                    </a:lnR>
                    <a:lnT>
                      <a:noFill/>
                    </a:lnT>
                    <a:lnB>
                      <a:noFill/>
                    </a:lnB>
                    <a:solidFill>
                      <a:srgbClr val="CCCCCC"/>
                    </a:solidFill>
                  </a:tcPr>
                </a:tc>
                <a:tc>
                  <a:txBody>
                    <a:bodyPr/>
                    <a:lstStyle/>
                    <a:p>
                      <a:pPr algn="ctr" fontAlgn="base"/>
                      <a:r>
                        <a:rPr lang="en-US" sz="1600">
                          <a:solidFill>
                            <a:srgbClr val="000000"/>
                          </a:solidFill>
                          <a:effectLst/>
                          <a:latin typeface="Arial" panose="020B0604020202020204" pitchFamily="34" charset="0"/>
                        </a:rPr>
                        <a:t>52</a:t>
                      </a:r>
                    </a:p>
                  </a:txBody>
                  <a:tcPr marL="22049" marR="22049" marT="22049" marB="22049" anchor="ctr">
                    <a:lnL>
                      <a:noFill/>
                    </a:lnL>
                    <a:lnR>
                      <a:noFill/>
                    </a:lnR>
                    <a:lnT>
                      <a:noFill/>
                    </a:lnT>
                    <a:lnB>
                      <a:noFill/>
                    </a:lnB>
                    <a:solidFill>
                      <a:srgbClr val="CCCCCC"/>
                    </a:solidFill>
                  </a:tcPr>
                </a:tc>
                <a:extLst>
                  <a:ext uri="{0D108BD9-81ED-4DB2-BD59-A6C34878D82A}">
                    <a16:rowId xmlns:a16="http://schemas.microsoft.com/office/drawing/2014/main" val="10012"/>
                  </a:ext>
                </a:extLst>
              </a:tr>
              <a:tr h="255134">
                <a:tc vMerge="1">
                  <a:txBody>
                    <a:bodyPr/>
                    <a:lstStyle/>
                    <a:p>
                      <a:endParaRPr lang="en-US"/>
                    </a:p>
                  </a:txBody>
                  <a:tcPr/>
                </a:tc>
                <a:tc>
                  <a:txBody>
                    <a:bodyPr/>
                    <a:lstStyle/>
                    <a:p>
                      <a:pPr algn="ctr" fontAlgn="base"/>
                      <a:r>
                        <a:rPr lang="en-US" sz="1600">
                          <a:solidFill>
                            <a:srgbClr val="000000"/>
                          </a:solidFill>
                          <a:effectLst/>
                          <a:latin typeface="Arial" panose="020B0604020202020204" pitchFamily="34" charset="0"/>
                        </a:rPr>
                        <a:t>TOTALS</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110</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95.7%</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3</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2.6%</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2</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dirty="0">
                          <a:solidFill>
                            <a:srgbClr val="000000"/>
                          </a:solidFill>
                          <a:effectLst/>
                          <a:latin typeface="Arial" panose="020B0604020202020204" pitchFamily="34" charset="0"/>
                        </a:rPr>
                        <a:t>1.7%</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tc>
                  <a:txBody>
                    <a:bodyPr/>
                    <a:lstStyle/>
                    <a:p>
                      <a:pPr algn="ctr" fontAlgn="base"/>
                      <a:r>
                        <a:rPr lang="en-US" sz="1600">
                          <a:solidFill>
                            <a:srgbClr val="000000"/>
                          </a:solidFill>
                          <a:effectLst/>
                          <a:latin typeface="Arial" panose="020B0604020202020204" pitchFamily="34" charset="0"/>
                        </a:rPr>
                        <a:t>115</a:t>
                      </a:r>
                    </a:p>
                  </a:txBody>
                  <a:tcPr marL="22049" marR="22049" marT="22049" marB="22049" anchor="ctr">
                    <a:lnL>
                      <a:noFill/>
                    </a:lnL>
                    <a:lnR>
                      <a:noFill/>
                    </a:lnR>
                    <a:lnT>
                      <a:noFill/>
                    </a:lnT>
                    <a:lnB w="9525"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val="10013"/>
                  </a:ext>
                </a:extLst>
              </a:tr>
              <a:tr h="573041">
                <a:tc gridSpan="9">
                  <a:txBody>
                    <a:bodyPr/>
                    <a:lstStyle/>
                    <a:p>
                      <a:pPr algn="ctr" fontAlgn="base"/>
                      <a:endParaRPr lang="en-US" sz="1600" dirty="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hMerge="1">
                  <a:txBody>
                    <a:bodyPr/>
                    <a:lstStyle/>
                    <a:p>
                      <a:pPr algn="ctr" fontAlgn="base"/>
                      <a:endParaRPr lang="en-US" sz="1600" dirty="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hMerge="1">
                  <a:txBody>
                    <a:bodyPr/>
                    <a:lstStyle/>
                    <a:p>
                      <a:pPr algn="ctr" fontAlgn="base"/>
                      <a:endParaRPr lang="en-US" sz="1600" dirty="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hMerge="1">
                  <a:txBody>
                    <a:bodyPr/>
                    <a:lstStyle/>
                    <a:p>
                      <a:pPr algn="ctr" fontAlgn="base"/>
                      <a:endParaRPr lang="en-US" sz="1600" dirty="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hMerge="1">
                  <a:txBody>
                    <a:bodyPr/>
                    <a:lstStyle/>
                    <a:p>
                      <a:pPr algn="ctr" fontAlgn="base"/>
                      <a:endParaRPr lang="en-US" sz="1600" dirty="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hMerge="1">
                  <a:txBody>
                    <a:bodyPr/>
                    <a:lstStyle/>
                    <a:p>
                      <a:pPr algn="ctr" fontAlgn="base"/>
                      <a:endParaRPr lang="en-US" sz="1600" dirty="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hMerge="1">
                  <a:txBody>
                    <a:bodyPr/>
                    <a:lstStyle/>
                    <a:p>
                      <a:pPr algn="ctr" fontAlgn="base"/>
                      <a:endParaRPr lang="en-US" sz="1600" dirty="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hMerge="1">
                  <a:txBody>
                    <a:bodyPr/>
                    <a:lstStyle/>
                    <a:p>
                      <a:pPr algn="ctr" fontAlgn="base"/>
                      <a:endParaRPr lang="en-US" sz="1600" dirty="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tc hMerge="1">
                  <a:txBody>
                    <a:bodyPr/>
                    <a:lstStyle/>
                    <a:p>
                      <a:pPr algn="ctr" fontAlgn="base"/>
                      <a:endParaRPr lang="en-US" sz="1600">
                        <a:solidFill>
                          <a:srgbClr val="000000"/>
                        </a:solidFill>
                        <a:effectLst/>
                        <a:latin typeface="Arial" panose="020B0604020202020204" pitchFamily="34" charset="0"/>
                      </a:endParaRPr>
                    </a:p>
                  </a:txBody>
                  <a:tcPr marL="22049" marR="22049" marT="22049" marB="22049" anchor="ctr">
                    <a:lnL>
                      <a:noFill/>
                    </a:lnL>
                    <a:lnR>
                      <a:noFill/>
                    </a:lnR>
                    <a:lnT w="9525" cap="flat" cmpd="sng" algn="ctr">
                      <a:solidFill>
                        <a:schemeClr val="bg1"/>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23214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3823</TotalTime>
  <Words>842</Words>
  <Application>Microsoft Office PowerPoint</Application>
  <PresentationFormat>Widescreen</PresentationFormat>
  <Paragraphs>217</Paragraphs>
  <Slides>17</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Corbel</vt:lpstr>
      <vt:lpstr>Cambria</vt:lpstr>
      <vt:lpstr>Calibri</vt:lpstr>
      <vt:lpstr>Noto Sans Symbols</vt:lpstr>
      <vt:lpstr>Verdana</vt:lpstr>
      <vt:lpstr>Arial</vt:lpstr>
      <vt:lpstr>Banded</vt:lpstr>
      <vt:lpstr>Banded</vt:lpstr>
      <vt:lpstr>APPIC REPORT TO CCPTP</vt:lpstr>
      <vt:lpstr>ORGANIZATIONAL &amp; MEMBERSHIP UPDATE</vt:lpstr>
      <vt:lpstr>APPIC CENTRAL OFFICE STAFF</vt:lpstr>
      <vt:lpstr>CURRENT APPIC BOARD</vt:lpstr>
      <vt:lpstr>APPIC MEMBER PROGRAMS</vt:lpstr>
      <vt:lpstr>MATCH DATA &amp; TRENDS</vt:lpstr>
      <vt:lpstr>GENERAL PARTICIPATION  (December 31, 2018)</vt:lpstr>
      <vt:lpstr>WHAT DOES THIS MEAN?</vt:lpstr>
      <vt:lpstr>COUNSELING PSYCHOLOGY  SPECIFIC DATA (2018 Match Data)</vt:lpstr>
      <vt:lpstr>CURRENT APPIC INITIATIVES</vt:lpstr>
      <vt:lpstr>CURRENT APPIC INITIATIVES</vt:lpstr>
      <vt:lpstr>CURRENT APPIC INITIATIVES</vt:lpstr>
      <vt:lpstr>INVESTMENT OF RESOURCES FOR APPIC MEMBERS, DPAS, &amp; STUDENTS/TRAINEES</vt:lpstr>
      <vt:lpstr>2020 Membership Conference</vt:lpstr>
      <vt:lpstr>STAKEHOLDER FEEDBACK</vt:lpstr>
      <vt:lpstr>REQUEST FOR STAKEHOLDER FEEDBACK LAUNCHED</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APPIC REPORT TO CDSPP</dc:title>
  <dc:creator>Hurley, Daniel</dc:creator>
  <cp:lastModifiedBy>Julia C Phillips</cp:lastModifiedBy>
  <cp:revision>40</cp:revision>
  <dcterms:modified xsi:type="dcterms:W3CDTF">2019-02-05T22:14:29Z</dcterms:modified>
</cp:coreProperties>
</file>