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7" r:id="rId1"/>
  </p:sldMasterIdLst>
  <p:notesMasterIdLst>
    <p:notesMasterId r:id="rId33"/>
  </p:notesMasterIdLst>
  <p:sldIdLst>
    <p:sldId id="298" r:id="rId2"/>
    <p:sldId id="316" r:id="rId3"/>
    <p:sldId id="300" r:id="rId4"/>
    <p:sldId id="297" r:id="rId5"/>
    <p:sldId id="299" r:id="rId6"/>
    <p:sldId id="314" r:id="rId7"/>
    <p:sldId id="301" r:id="rId8"/>
    <p:sldId id="302" r:id="rId9"/>
    <p:sldId id="303" r:id="rId10"/>
    <p:sldId id="304" r:id="rId11"/>
    <p:sldId id="305" r:id="rId12"/>
    <p:sldId id="306" r:id="rId13"/>
    <p:sldId id="307" r:id="rId14"/>
    <p:sldId id="308" r:id="rId15"/>
    <p:sldId id="318" r:id="rId16"/>
    <p:sldId id="309" r:id="rId17"/>
    <p:sldId id="312" r:id="rId18"/>
    <p:sldId id="327" r:id="rId19"/>
    <p:sldId id="322" r:id="rId20"/>
    <p:sldId id="325" r:id="rId21"/>
    <p:sldId id="319" r:id="rId22"/>
    <p:sldId id="324" r:id="rId23"/>
    <p:sldId id="320" r:id="rId24"/>
    <p:sldId id="323" r:id="rId25"/>
    <p:sldId id="310" r:id="rId26"/>
    <p:sldId id="257" r:id="rId27"/>
    <p:sldId id="258" r:id="rId28"/>
    <p:sldId id="326" r:id="rId29"/>
    <p:sldId id="328" r:id="rId30"/>
    <p:sldId id="311" r:id="rId31"/>
    <p:sldId id="313" r:id="rId3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4727"/>
  </p:normalViewPr>
  <p:slideViewPr>
    <p:cSldViewPr snapToGrid="0" snapToObjects="1">
      <p:cViewPr varScale="1">
        <p:scale>
          <a:sx n="58" d="100"/>
          <a:sy n="58" d="100"/>
        </p:scale>
        <p:origin x="96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42E0E2A2-BF85-44EC-BD57-3AAA3DF9AC1B}" type="datetimeFigureOut">
              <a:rPr lang="en-US" smtClean="0"/>
              <a:t>3/6/2021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1B82054B-7D1E-4A7E-B221-BE0C7C4566C3}" type="slidenum">
              <a:rPr lang="en-US" smtClean="0"/>
              <a:t>‹#›</a:t>
            </a:fld>
            <a:endParaRPr lang="en-US"/>
          </a:p>
        </p:txBody>
      </p:sp>
    </p:spTree>
    <p:extLst>
      <p:ext uri="{BB962C8B-B14F-4D97-AF65-F5344CB8AC3E}">
        <p14:creationId xmlns:p14="http://schemas.microsoft.com/office/powerpoint/2010/main" val="3067565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Setting the personal and professional context. Walking the borderlands, learning to thrive, not simply survive. Recognizing that motivation alone is not enough. Courage is modeled and shared by people in our lives.</a:t>
            </a:r>
          </a:p>
        </p:txBody>
      </p:sp>
      <p:sp>
        <p:nvSpPr>
          <p:cNvPr id="4" name="Slide Number Placeholder 3"/>
          <p:cNvSpPr>
            <a:spLocks noGrp="1"/>
          </p:cNvSpPr>
          <p:nvPr>
            <p:ph type="sldNum" sz="quarter" idx="5"/>
          </p:nvPr>
        </p:nvSpPr>
        <p:spPr/>
        <p:txBody>
          <a:bodyPr/>
          <a:lstStyle/>
          <a:p>
            <a:fld id="{1B82054B-7D1E-4A7E-B221-BE0C7C4566C3}" type="slidenum">
              <a:rPr lang="en-US" smtClean="0"/>
              <a:t>3</a:t>
            </a:fld>
            <a:endParaRPr lang="en-US"/>
          </a:p>
        </p:txBody>
      </p:sp>
    </p:spTree>
    <p:extLst>
      <p:ext uri="{BB962C8B-B14F-4D97-AF65-F5344CB8AC3E}">
        <p14:creationId xmlns:p14="http://schemas.microsoft.com/office/powerpoint/2010/main" val="2333675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Acknowledgement.</a:t>
            </a:r>
          </a:p>
          <a:p>
            <a:r>
              <a:rPr lang="en-US" dirty="0"/>
              <a:t>Cultural competency development begins with us. Essential to know the worldviews that inform out outlook on life, our priorities, how we plan for change, position ourselves from a strengths versus deficit perspective. Every context is culture-bound and the values and norms in those context may or may not affirm our </a:t>
            </a:r>
            <a:r>
              <a:rPr lang="en-US" dirty="0" err="1"/>
              <a:t>Latinidad</a:t>
            </a:r>
            <a:r>
              <a:rPr lang="en-US" dirty="0"/>
              <a:t>, our </a:t>
            </a:r>
            <a:r>
              <a:rPr lang="en-US" dirty="0" err="1"/>
              <a:t>mujerista</a:t>
            </a:r>
            <a:r>
              <a:rPr lang="en-US" dirty="0"/>
              <a:t> worldview, or our social justice advocacy for confronting inequities. Leading forward in a racist, sexist, homophobic, and classist society is not a choice.. Color is difference and deficit to always confront.</a:t>
            </a:r>
          </a:p>
        </p:txBody>
      </p:sp>
      <p:sp>
        <p:nvSpPr>
          <p:cNvPr id="4" name="Slide Number Placeholder 3"/>
          <p:cNvSpPr>
            <a:spLocks noGrp="1"/>
          </p:cNvSpPr>
          <p:nvPr>
            <p:ph type="sldNum" sz="quarter" idx="10"/>
          </p:nvPr>
        </p:nvSpPr>
        <p:spPr/>
        <p:txBody>
          <a:bodyPr/>
          <a:lstStyle/>
          <a:p>
            <a:fld id="{2A94885C-DCFB-4379-92D2-E2446553DCFA}" type="slidenum">
              <a:rPr lang="en-US" smtClean="0"/>
              <a:t>4</a:t>
            </a:fld>
            <a:endParaRPr lang="en-US"/>
          </a:p>
        </p:txBody>
      </p:sp>
    </p:spTree>
    <p:extLst>
      <p:ext uri="{BB962C8B-B14F-4D97-AF65-F5344CB8AC3E}">
        <p14:creationId xmlns:p14="http://schemas.microsoft.com/office/powerpoint/2010/main" val="1117734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about transformation, not simply change. Requires an integrative, collectivistic approach.</a:t>
            </a:r>
          </a:p>
        </p:txBody>
      </p:sp>
      <p:sp>
        <p:nvSpPr>
          <p:cNvPr id="4" name="Slide Number Placeholder 3"/>
          <p:cNvSpPr>
            <a:spLocks noGrp="1"/>
          </p:cNvSpPr>
          <p:nvPr>
            <p:ph type="sldNum" sz="quarter" idx="5"/>
          </p:nvPr>
        </p:nvSpPr>
        <p:spPr/>
        <p:txBody>
          <a:bodyPr/>
          <a:lstStyle/>
          <a:p>
            <a:fld id="{1B82054B-7D1E-4A7E-B221-BE0C7C4566C3}" type="slidenum">
              <a:rPr lang="en-US" smtClean="0"/>
              <a:t>5</a:t>
            </a:fld>
            <a:endParaRPr lang="en-US"/>
          </a:p>
        </p:txBody>
      </p:sp>
    </p:spTree>
    <p:extLst>
      <p:ext uri="{BB962C8B-B14F-4D97-AF65-F5344CB8AC3E}">
        <p14:creationId xmlns:p14="http://schemas.microsoft.com/office/powerpoint/2010/main" val="1616857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consultation experiences</a:t>
            </a:r>
          </a:p>
        </p:txBody>
      </p:sp>
      <p:sp>
        <p:nvSpPr>
          <p:cNvPr id="4" name="Slide Number Placeholder 3"/>
          <p:cNvSpPr>
            <a:spLocks noGrp="1"/>
          </p:cNvSpPr>
          <p:nvPr>
            <p:ph type="sldNum" sz="quarter" idx="5"/>
          </p:nvPr>
        </p:nvSpPr>
        <p:spPr/>
        <p:txBody>
          <a:bodyPr/>
          <a:lstStyle/>
          <a:p>
            <a:fld id="{1B82054B-7D1E-4A7E-B221-BE0C7C4566C3}" type="slidenum">
              <a:rPr lang="en-US" smtClean="0"/>
              <a:t>25</a:t>
            </a:fld>
            <a:endParaRPr lang="en-US"/>
          </a:p>
        </p:txBody>
      </p:sp>
    </p:spTree>
    <p:extLst>
      <p:ext uri="{BB962C8B-B14F-4D97-AF65-F5344CB8AC3E}">
        <p14:creationId xmlns:p14="http://schemas.microsoft.com/office/powerpoint/2010/main" val="421952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43123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11020774" y="6342366"/>
            <a:ext cx="963065" cy="338554"/>
          </a:xfrm>
          <a:prstGeom prst="rect">
            <a:avLst/>
          </a:prstGeom>
          <a:noFill/>
        </p:spPr>
        <p:txBody>
          <a:bodyPr wrap="square" rtlCol="0">
            <a:spAutoFit/>
          </a:bodyPr>
          <a:lstStyle/>
          <a:p>
            <a:pPr algn="r"/>
            <a:fld id="{6EE19EF4-5D18-074E-BA17-20D4842B1603}" type="slidenum">
              <a:rPr lang="en-US" sz="1600" b="0" i="0" smtClean="0">
                <a:latin typeface="Lato Regular"/>
                <a:cs typeface="Lato Regular"/>
              </a:rPr>
              <a:pPr algn="r"/>
              <a:t>‹#›</a:t>
            </a:fld>
            <a:endParaRPr lang="en-US" sz="1600" b="0" i="0" dirty="0">
              <a:latin typeface="Lato Regular"/>
              <a:cs typeface="Lato Regular"/>
            </a:endParaRPr>
          </a:p>
        </p:txBody>
      </p:sp>
      <p:sp>
        <p:nvSpPr>
          <p:cNvPr id="9" name="TextBox 8"/>
          <p:cNvSpPr txBox="1"/>
          <p:nvPr userDrawn="1"/>
        </p:nvSpPr>
        <p:spPr>
          <a:xfrm>
            <a:off x="211667" y="6211621"/>
            <a:ext cx="3088281" cy="461665"/>
          </a:xfrm>
          <a:prstGeom prst="rect">
            <a:avLst/>
          </a:prstGeom>
          <a:noFill/>
        </p:spPr>
        <p:txBody>
          <a:bodyPr wrap="none" rtlCol="0">
            <a:spAutoFit/>
          </a:bodyPr>
          <a:lstStyle/>
          <a:p>
            <a:r>
              <a:rPr lang="en-US" sz="1900" b="0" i="0" dirty="0">
                <a:solidFill>
                  <a:schemeClr val="tx2"/>
                </a:solidFill>
                <a:latin typeface="Gotham Bold"/>
                <a:cs typeface="Gotham Bold"/>
              </a:rPr>
              <a:t>ARREDONDO</a:t>
            </a:r>
            <a:r>
              <a:rPr lang="en-US" dirty="0">
                <a:latin typeface="Lato Black"/>
                <a:cs typeface="Lato Black"/>
              </a:rPr>
              <a:t> </a:t>
            </a:r>
            <a:r>
              <a:rPr lang="en-US" sz="1600" b="0" i="0" dirty="0">
                <a:latin typeface="Gotham Light"/>
                <a:cs typeface="Gotham Light"/>
              </a:rPr>
              <a:t>ADVISORY</a:t>
            </a:r>
            <a:r>
              <a:rPr lang="en-US" sz="1600" b="0" i="0" baseline="0" dirty="0">
                <a:latin typeface="Gotham Light"/>
                <a:cs typeface="Gotham Light"/>
              </a:rPr>
              <a:t> GROUP</a:t>
            </a:r>
            <a:endParaRPr lang="en-US" sz="1600" b="0" i="0" dirty="0">
              <a:latin typeface="Gotham Light"/>
              <a:cs typeface="Gotham Light"/>
            </a:endParaRPr>
          </a:p>
        </p:txBody>
      </p:sp>
    </p:spTree>
    <p:extLst>
      <p:ext uri="{BB962C8B-B14F-4D97-AF65-F5344CB8AC3E}">
        <p14:creationId xmlns:p14="http://schemas.microsoft.com/office/powerpoint/2010/main" val="3220382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62688"/>
            <a:ext cx="12192000" cy="595312"/>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68318"/>
            <a:ext cx="5384800" cy="4343303"/>
          </a:xfrm>
        </p:spPr>
        <p:txBody>
          <a:bodyPr>
            <a:normAutofit/>
          </a:bodyPr>
          <a:lstStyle>
            <a:lvl1pPr>
              <a:defRPr sz="2700"/>
            </a:lvl1pPr>
            <a:lvl2pPr>
              <a:defRPr sz="2700"/>
            </a:lvl2pPr>
            <a:lvl3pPr>
              <a:defRPr sz="2700"/>
            </a:lvl3pPr>
            <a:lvl4pPr>
              <a:defRPr sz="2700"/>
            </a:lvl4pPr>
            <a:lvl5pPr>
              <a:defRPr sz="27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68318"/>
            <a:ext cx="5384800" cy="4343303"/>
          </a:xfrm>
        </p:spPr>
        <p:txBody>
          <a:bodyPr>
            <a:normAutofit/>
          </a:bodyPr>
          <a:lstStyle>
            <a:lvl1pPr>
              <a:defRPr sz="2700"/>
            </a:lvl1pPr>
            <a:lvl2pPr>
              <a:defRPr sz="2700"/>
            </a:lvl2pPr>
            <a:lvl3pPr>
              <a:defRPr sz="2700"/>
            </a:lvl3pPr>
            <a:lvl4pPr>
              <a:defRPr sz="2700"/>
            </a:lvl4pPr>
            <a:lvl5pPr>
              <a:defRPr sz="27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609600" y="1636889"/>
            <a:ext cx="10972800"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userDrawn="1"/>
        </p:nvSpPr>
        <p:spPr>
          <a:xfrm>
            <a:off x="11020774" y="6342366"/>
            <a:ext cx="963065" cy="338554"/>
          </a:xfrm>
          <a:prstGeom prst="rect">
            <a:avLst/>
          </a:prstGeom>
          <a:noFill/>
        </p:spPr>
        <p:txBody>
          <a:bodyPr wrap="square" rtlCol="0">
            <a:spAutoFit/>
          </a:bodyPr>
          <a:lstStyle/>
          <a:p>
            <a:pPr algn="r"/>
            <a:fld id="{6EE19EF4-5D18-074E-BA17-20D4842B1603}" type="slidenum">
              <a:rPr lang="en-US" sz="1600" b="0" i="0" smtClean="0">
                <a:latin typeface="Lato Regular"/>
                <a:cs typeface="Lato Regular"/>
              </a:rPr>
              <a:pPr algn="r"/>
              <a:t>‹#›</a:t>
            </a:fld>
            <a:endParaRPr lang="en-US" sz="1600" b="0" i="0" dirty="0">
              <a:latin typeface="Lato Regular"/>
              <a:cs typeface="Lato Regular"/>
            </a:endParaRPr>
          </a:p>
        </p:txBody>
      </p:sp>
      <p:sp>
        <p:nvSpPr>
          <p:cNvPr id="11" name="TextBox 10"/>
          <p:cNvSpPr txBox="1"/>
          <p:nvPr userDrawn="1"/>
        </p:nvSpPr>
        <p:spPr>
          <a:xfrm>
            <a:off x="211667" y="6211621"/>
            <a:ext cx="3088281" cy="461665"/>
          </a:xfrm>
          <a:prstGeom prst="rect">
            <a:avLst/>
          </a:prstGeom>
          <a:noFill/>
        </p:spPr>
        <p:txBody>
          <a:bodyPr wrap="none" rtlCol="0">
            <a:spAutoFit/>
          </a:bodyPr>
          <a:lstStyle/>
          <a:p>
            <a:r>
              <a:rPr lang="en-US" sz="1900" b="0" i="0" dirty="0">
                <a:solidFill>
                  <a:schemeClr val="tx2"/>
                </a:solidFill>
                <a:latin typeface="Gotham Bold"/>
                <a:cs typeface="Gotham Bold"/>
              </a:rPr>
              <a:t>ARREDONDO</a:t>
            </a:r>
            <a:r>
              <a:rPr lang="en-US" dirty="0">
                <a:latin typeface="Lato Black"/>
                <a:cs typeface="Lato Black"/>
              </a:rPr>
              <a:t> </a:t>
            </a:r>
            <a:r>
              <a:rPr lang="en-US" sz="1600" b="0" i="0" dirty="0">
                <a:latin typeface="Gotham Light"/>
                <a:cs typeface="Gotham Light"/>
              </a:rPr>
              <a:t>ADVISORY</a:t>
            </a:r>
            <a:r>
              <a:rPr lang="en-US" sz="1600" b="0" i="0" baseline="0" dirty="0">
                <a:latin typeface="Gotham Light"/>
                <a:cs typeface="Gotham Light"/>
              </a:rPr>
              <a:t> GROUP</a:t>
            </a:r>
            <a:endParaRPr lang="en-US" sz="1600" b="0" i="0" dirty="0">
              <a:latin typeface="Gotham Light"/>
              <a:cs typeface="Gotham Light"/>
            </a:endParaRPr>
          </a:p>
        </p:txBody>
      </p:sp>
    </p:spTree>
    <p:extLst>
      <p:ext uri="{BB962C8B-B14F-4D97-AF65-F5344CB8AC3E}">
        <p14:creationId xmlns:p14="http://schemas.microsoft.com/office/powerpoint/2010/main" val="1260594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alphaModFix amt="69000"/>
          </a:blip>
          <a:stretch>
            <a:fillRect/>
          </a:stretch>
        </p:blipFill>
        <p:spPr>
          <a:xfrm>
            <a:off x="0" y="6181238"/>
            <a:ext cx="12591080" cy="1558425"/>
          </a:xfrm>
          <a:prstGeom prst="rect">
            <a:avLst/>
          </a:prstGeom>
        </p:spPr>
      </p:pic>
      <p:sp>
        <p:nvSpPr>
          <p:cNvPr id="3" name="Content Placeholder 2"/>
          <p:cNvSpPr>
            <a:spLocks noGrp="1"/>
          </p:cNvSpPr>
          <p:nvPr>
            <p:ph sz="half" idx="1"/>
          </p:nvPr>
        </p:nvSpPr>
        <p:spPr>
          <a:xfrm>
            <a:off x="510821" y="1600207"/>
            <a:ext cx="5384800" cy="4343303"/>
          </a:xfrm>
        </p:spPr>
        <p:txBody>
          <a:bodyPr>
            <a:normAutofit/>
          </a:bodyPr>
          <a:lstStyle>
            <a:lvl1pPr>
              <a:defRPr sz="2700"/>
            </a:lvl1pPr>
            <a:lvl2pPr>
              <a:defRPr sz="2700"/>
            </a:lvl2pPr>
            <a:lvl3pPr>
              <a:defRPr sz="2700"/>
            </a:lvl3pPr>
            <a:lvl4pPr>
              <a:defRPr sz="2700"/>
            </a:lvl4pPr>
            <a:lvl5pPr>
              <a:defRPr sz="27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8821" y="1600207"/>
            <a:ext cx="5384800" cy="4343303"/>
          </a:xfrm>
        </p:spPr>
        <p:txBody>
          <a:bodyPr>
            <a:normAutofit/>
          </a:bodyPr>
          <a:lstStyle>
            <a:lvl1pPr>
              <a:defRPr sz="2700"/>
            </a:lvl1pPr>
            <a:lvl2pPr>
              <a:defRPr sz="2700"/>
            </a:lvl2pPr>
            <a:lvl3pPr>
              <a:defRPr sz="2700"/>
            </a:lvl3pPr>
            <a:lvl4pPr>
              <a:defRPr sz="2700"/>
            </a:lvl4pPr>
            <a:lvl5pPr>
              <a:defRPr sz="27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11020774" y="6342366"/>
            <a:ext cx="963065" cy="338554"/>
          </a:xfrm>
          <a:prstGeom prst="rect">
            <a:avLst/>
          </a:prstGeom>
          <a:noFill/>
        </p:spPr>
        <p:txBody>
          <a:bodyPr wrap="square" rtlCol="0">
            <a:spAutoFit/>
          </a:bodyPr>
          <a:lstStyle/>
          <a:p>
            <a:pPr algn="r"/>
            <a:fld id="{6EE19EF4-5D18-074E-BA17-20D4842B1603}" type="slidenum">
              <a:rPr lang="en-US" sz="1600" b="0" i="0" smtClean="0">
                <a:latin typeface="Lato Regular"/>
                <a:cs typeface="Lato Regular"/>
              </a:rPr>
              <a:pPr algn="r"/>
              <a:t>‹#›</a:t>
            </a:fld>
            <a:endParaRPr lang="en-US" sz="1600" b="0" i="0" dirty="0">
              <a:latin typeface="Lato Regular"/>
              <a:cs typeface="Lato Regular"/>
            </a:endParaRPr>
          </a:p>
        </p:txBody>
      </p:sp>
      <p:sp>
        <p:nvSpPr>
          <p:cNvPr id="11" name="TextBox 10"/>
          <p:cNvSpPr txBox="1"/>
          <p:nvPr userDrawn="1"/>
        </p:nvSpPr>
        <p:spPr>
          <a:xfrm>
            <a:off x="211667" y="6211621"/>
            <a:ext cx="3088281" cy="461665"/>
          </a:xfrm>
          <a:prstGeom prst="rect">
            <a:avLst/>
          </a:prstGeom>
          <a:noFill/>
        </p:spPr>
        <p:txBody>
          <a:bodyPr wrap="none" rtlCol="0">
            <a:spAutoFit/>
          </a:bodyPr>
          <a:lstStyle/>
          <a:p>
            <a:r>
              <a:rPr lang="en-US" sz="1900" b="0" i="0" dirty="0">
                <a:solidFill>
                  <a:schemeClr val="tx2"/>
                </a:solidFill>
                <a:latin typeface="Gotham Bold"/>
                <a:cs typeface="Gotham Bold"/>
              </a:rPr>
              <a:t>ARREDONDO</a:t>
            </a:r>
            <a:r>
              <a:rPr lang="en-US" dirty="0">
                <a:latin typeface="Lato Black"/>
                <a:cs typeface="Lato Black"/>
              </a:rPr>
              <a:t> </a:t>
            </a:r>
            <a:r>
              <a:rPr lang="en-US" sz="1600" b="0" i="0" dirty="0">
                <a:latin typeface="Gotham Light"/>
                <a:cs typeface="Gotham Light"/>
              </a:rPr>
              <a:t>ADVISORY</a:t>
            </a:r>
            <a:r>
              <a:rPr lang="en-US" sz="1600" b="0" i="0" baseline="0" dirty="0">
                <a:latin typeface="Gotham Light"/>
                <a:cs typeface="Gotham Light"/>
              </a:rPr>
              <a:t> GROUP</a:t>
            </a:r>
            <a:endParaRPr lang="en-US" sz="1600" b="0" i="0" dirty="0">
              <a:latin typeface="Gotham Light"/>
              <a:cs typeface="Gotham Light"/>
            </a:endParaRPr>
          </a:p>
        </p:txBody>
      </p:sp>
      <p:sp>
        <p:nvSpPr>
          <p:cNvPr id="8" name="Rectangle 7"/>
          <p:cNvSpPr/>
          <p:nvPr userDrawn="1"/>
        </p:nvSpPr>
        <p:spPr>
          <a:xfrm>
            <a:off x="0" y="1"/>
            <a:ext cx="12192000" cy="115711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524932" y="274639"/>
            <a:ext cx="11071579" cy="642584"/>
          </a:xfrm>
        </p:spPr>
        <p:txBody>
          <a:bodyPr>
            <a:noAutofit/>
          </a:bodyPr>
          <a:lstStyle>
            <a:lvl1pPr algn="l">
              <a:defRPr sz="37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4032916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62688"/>
            <a:ext cx="12192000" cy="595312"/>
          </a:xfrm>
          <a:prstGeom prst="rect">
            <a:avLst/>
          </a:prstGeom>
        </p:spPr>
      </p:pic>
      <p:sp>
        <p:nvSpPr>
          <p:cNvPr id="10" name="TextBox 9"/>
          <p:cNvSpPr txBox="1"/>
          <p:nvPr userDrawn="1"/>
        </p:nvSpPr>
        <p:spPr>
          <a:xfrm>
            <a:off x="11020774" y="6342366"/>
            <a:ext cx="963065" cy="338554"/>
          </a:xfrm>
          <a:prstGeom prst="rect">
            <a:avLst/>
          </a:prstGeom>
          <a:noFill/>
        </p:spPr>
        <p:txBody>
          <a:bodyPr wrap="square" rtlCol="0">
            <a:spAutoFit/>
          </a:bodyPr>
          <a:lstStyle/>
          <a:p>
            <a:pPr algn="r"/>
            <a:fld id="{6EE19EF4-5D18-074E-BA17-20D4842B1603}" type="slidenum">
              <a:rPr lang="en-US" sz="1600" b="0" i="0" smtClean="0">
                <a:latin typeface="Lato Regular"/>
                <a:cs typeface="Lato Regular"/>
              </a:rPr>
              <a:pPr algn="r"/>
              <a:t>‹#›</a:t>
            </a:fld>
            <a:endParaRPr lang="en-US" sz="1600" b="0" i="0" dirty="0">
              <a:latin typeface="Lato Regular"/>
              <a:cs typeface="Lato Regular"/>
            </a:endParaRPr>
          </a:p>
        </p:txBody>
      </p:sp>
      <p:sp>
        <p:nvSpPr>
          <p:cNvPr id="11" name="TextBox 10"/>
          <p:cNvSpPr txBox="1"/>
          <p:nvPr userDrawn="1"/>
        </p:nvSpPr>
        <p:spPr>
          <a:xfrm>
            <a:off x="211667" y="6211621"/>
            <a:ext cx="3088281" cy="461665"/>
          </a:xfrm>
          <a:prstGeom prst="rect">
            <a:avLst/>
          </a:prstGeom>
          <a:noFill/>
        </p:spPr>
        <p:txBody>
          <a:bodyPr wrap="none" rtlCol="0">
            <a:spAutoFit/>
          </a:bodyPr>
          <a:lstStyle/>
          <a:p>
            <a:r>
              <a:rPr lang="en-US" sz="1900" b="0" i="0" dirty="0">
                <a:solidFill>
                  <a:schemeClr val="tx2"/>
                </a:solidFill>
                <a:latin typeface="Gotham Bold"/>
                <a:cs typeface="Gotham Bold"/>
              </a:rPr>
              <a:t>ARREDONDO</a:t>
            </a:r>
            <a:r>
              <a:rPr lang="en-US" dirty="0">
                <a:latin typeface="Lato Black"/>
                <a:cs typeface="Lato Black"/>
              </a:rPr>
              <a:t> </a:t>
            </a:r>
            <a:r>
              <a:rPr lang="en-US" sz="1600" b="0" i="0" dirty="0">
                <a:latin typeface="Gotham Light"/>
                <a:cs typeface="Gotham Light"/>
              </a:rPr>
              <a:t>ADVISORY</a:t>
            </a:r>
            <a:r>
              <a:rPr lang="en-US" sz="1600" b="0" i="0" baseline="0" dirty="0">
                <a:latin typeface="Gotham Light"/>
                <a:cs typeface="Gotham Light"/>
              </a:rPr>
              <a:t> GROUP</a:t>
            </a:r>
            <a:endParaRPr lang="en-US" sz="1600" b="0" i="0" dirty="0">
              <a:latin typeface="Gotham Light"/>
              <a:cs typeface="Gotham Light"/>
            </a:endParaRPr>
          </a:p>
        </p:txBody>
      </p:sp>
      <p:sp>
        <p:nvSpPr>
          <p:cNvPr id="8" name="Rectangle 7"/>
          <p:cNvSpPr/>
          <p:nvPr userDrawn="1"/>
        </p:nvSpPr>
        <p:spPr>
          <a:xfrm>
            <a:off x="0" y="1"/>
            <a:ext cx="12192000" cy="115711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524932" y="274639"/>
            <a:ext cx="11071579" cy="642584"/>
          </a:xfrm>
        </p:spPr>
        <p:txBody>
          <a:bodyPr>
            <a:noAutofit/>
          </a:bodyPr>
          <a:lstStyle>
            <a:lvl1pPr algn="l">
              <a:defRPr sz="3700">
                <a:solidFill>
                  <a:srgbClr val="FFFFFF"/>
                </a:solidFill>
              </a:defRPr>
            </a:lvl1pPr>
          </a:lstStyle>
          <a:p>
            <a:r>
              <a:rPr lang="en-US" dirty="0"/>
              <a:t>Click to edit Master title style</a:t>
            </a:r>
          </a:p>
        </p:txBody>
      </p:sp>
      <p:sp>
        <p:nvSpPr>
          <p:cNvPr id="9" name="Text Placeholder 2"/>
          <p:cNvSpPr>
            <a:spLocks noGrp="1"/>
          </p:cNvSpPr>
          <p:nvPr>
            <p:ph type="body" idx="1"/>
          </p:nvPr>
        </p:nvSpPr>
        <p:spPr>
          <a:xfrm>
            <a:off x="524936" y="1718552"/>
            <a:ext cx="5386917" cy="639763"/>
          </a:xfrm>
        </p:spPr>
        <p:txBody>
          <a:bodyPr anchor="b">
            <a:normAutofit/>
          </a:bodyPr>
          <a:lstStyle>
            <a:lvl1pPr marL="0" indent="0">
              <a:buNone/>
              <a:defRPr sz="2800" b="0">
                <a:solidFill>
                  <a:schemeClr val="accent5"/>
                </a:solidFill>
              </a:defRPr>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dirty="0"/>
              <a:t>Click to edit Master text styles</a:t>
            </a:r>
          </a:p>
        </p:txBody>
      </p:sp>
      <p:sp>
        <p:nvSpPr>
          <p:cNvPr id="12" name="Content Placeholder 3"/>
          <p:cNvSpPr>
            <a:spLocks noGrp="1"/>
          </p:cNvSpPr>
          <p:nvPr>
            <p:ph sz="half" idx="2"/>
          </p:nvPr>
        </p:nvSpPr>
        <p:spPr>
          <a:xfrm>
            <a:off x="524936" y="2525889"/>
            <a:ext cx="5386917" cy="3513667"/>
          </a:xfrm>
        </p:spPr>
        <p:txBody>
          <a:bodyPr>
            <a:normAutofit/>
          </a:bodyPr>
          <a:lstStyle>
            <a:lvl1pPr>
              <a:defRPr sz="2400"/>
            </a:lvl1pPr>
            <a:lvl2pPr>
              <a:defRPr sz="2400"/>
            </a:lvl2pPr>
            <a:lvl3pPr>
              <a:defRPr sz="2400"/>
            </a:lvl3pPr>
            <a:lvl4pPr>
              <a:defRPr sz="2400"/>
            </a:lvl4pPr>
            <a:lvl5pPr>
              <a:defRPr sz="2400"/>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3"/>
          </p:nvPr>
        </p:nvSpPr>
        <p:spPr>
          <a:xfrm>
            <a:off x="6193369" y="1718552"/>
            <a:ext cx="5389033" cy="639763"/>
          </a:xfrm>
        </p:spPr>
        <p:txBody>
          <a:bodyPr anchor="b">
            <a:normAutofit/>
          </a:bodyPr>
          <a:lstStyle>
            <a:lvl1pPr marL="0" indent="0">
              <a:buNone/>
              <a:defRPr sz="2800" b="0">
                <a:solidFill>
                  <a:schemeClr val="accent5"/>
                </a:solidFill>
              </a:defRPr>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14" name="Content Placeholder 5"/>
          <p:cNvSpPr>
            <a:spLocks noGrp="1"/>
          </p:cNvSpPr>
          <p:nvPr>
            <p:ph sz="quarter" idx="4"/>
          </p:nvPr>
        </p:nvSpPr>
        <p:spPr>
          <a:xfrm>
            <a:off x="6193369" y="2525889"/>
            <a:ext cx="5389033" cy="3513667"/>
          </a:xfrm>
        </p:spPr>
        <p:txBody>
          <a:bodyPr>
            <a:normAutofit/>
          </a:bodyPr>
          <a:lstStyle>
            <a:lvl1pPr>
              <a:defRPr sz="2400"/>
            </a:lvl1pPr>
            <a:lvl2pPr>
              <a:defRPr sz="2400"/>
            </a:lvl2pPr>
            <a:lvl3pPr>
              <a:defRPr sz="2400"/>
            </a:lvl3pPr>
            <a:lvl4pPr>
              <a:defRPr sz="2400"/>
            </a:lvl4pPr>
            <a:lvl5pPr>
              <a:defRPr sz="2400"/>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9316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62688"/>
            <a:ext cx="12192000" cy="595312"/>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057208"/>
            <a:ext cx="5386917" cy="639763"/>
          </a:xfrm>
        </p:spPr>
        <p:txBody>
          <a:bodyPr anchor="b">
            <a:normAutofit/>
          </a:bodyPr>
          <a:lstStyle>
            <a:lvl1pPr marL="0" indent="0">
              <a:buNone/>
              <a:defRPr sz="2800" b="0">
                <a:solidFill>
                  <a:schemeClr val="accent5"/>
                </a:solidFill>
              </a:defRPr>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dirty="0"/>
              <a:t>Click to edit Master text styles</a:t>
            </a:r>
          </a:p>
        </p:txBody>
      </p:sp>
      <p:sp>
        <p:nvSpPr>
          <p:cNvPr id="4" name="Content Placeholder 3"/>
          <p:cNvSpPr>
            <a:spLocks noGrp="1"/>
          </p:cNvSpPr>
          <p:nvPr>
            <p:ph sz="half" idx="2"/>
          </p:nvPr>
        </p:nvSpPr>
        <p:spPr>
          <a:xfrm>
            <a:off x="609600" y="2795745"/>
            <a:ext cx="5386917" cy="3243812"/>
          </a:xfrm>
        </p:spPr>
        <p:txBody>
          <a:bodyPr>
            <a:normAutofit/>
          </a:bodyPr>
          <a:lstStyle>
            <a:lvl1pPr>
              <a:defRPr sz="2400"/>
            </a:lvl1pPr>
            <a:lvl2pPr>
              <a:defRPr sz="2400"/>
            </a:lvl2pPr>
            <a:lvl3pPr>
              <a:defRPr sz="2400"/>
            </a:lvl3pPr>
            <a:lvl4pPr>
              <a:defRPr sz="2400"/>
            </a:lvl4pPr>
            <a:lvl5pPr>
              <a:defRPr sz="2400"/>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2057208"/>
            <a:ext cx="5389033" cy="639763"/>
          </a:xfrm>
        </p:spPr>
        <p:txBody>
          <a:bodyPr anchor="b">
            <a:normAutofit/>
          </a:bodyPr>
          <a:lstStyle>
            <a:lvl1pPr marL="0" indent="0">
              <a:buNone/>
              <a:defRPr sz="2800" b="0">
                <a:solidFill>
                  <a:schemeClr val="accent5"/>
                </a:solidFill>
              </a:defRPr>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795745"/>
            <a:ext cx="5389033" cy="3243812"/>
          </a:xfrm>
        </p:spPr>
        <p:txBody>
          <a:bodyPr>
            <a:normAutofit/>
          </a:bodyPr>
          <a:lstStyle>
            <a:lvl1pPr>
              <a:defRPr sz="2400"/>
            </a:lvl1pPr>
            <a:lvl2pPr>
              <a:defRPr sz="2400"/>
            </a:lvl2pPr>
            <a:lvl3pPr>
              <a:defRPr sz="2400"/>
            </a:lvl3pPr>
            <a:lvl4pPr>
              <a:defRPr sz="2400"/>
            </a:lvl4pPr>
            <a:lvl5pPr>
              <a:defRPr sz="2400"/>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object 2"/>
          <p:cNvSpPr/>
          <p:nvPr userDrawn="1"/>
        </p:nvSpPr>
        <p:spPr>
          <a:xfrm>
            <a:off x="403082" y="1540838"/>
            <a:ext cx="11352105" cy="284479"/>
          </a:xfrm>
          <a:prstGeom prst="rect">
            <a:avLst/>
          </a:prstGeom>
          <a:blipFill>
            <a:blip r:embed="rId3" cstate="print"/>
            <a:stretch>
              <a:fillRect/>
            </a:stretch>
          </a:blipFill>
        </p:spPr>
        <p:txBody>
          <a:bodyPr wrap="square" lIns="0" tIns="0" rIns="0" bIns="0" rtlCol="0"/>
          <a:lstStyle/>
          <a:p>
            <a:endParaRPr/>
          </a:p>
        </p:txBody>
      </p:sp>
      <p:sp>
        <p:nvSpPr>
          <p:cNvPr id="11" name="TextBox 10"/>
          <p:cNvSpPr txBox="1"/>
          <p:nvPr userDrawn="1"/>
        </p:nvSpPr>
        <p:spPr>
          <a:xfrm>
            <a:off x="11020774" y="6342366"/>
            <a:ext cx="963065" cy="338554"/>
          </a:xfrm>
          <a:prstGeom prst="rect">
            <a:avLst/>
          </a:prstGeom>
          <a:noFill/>
        </p:spPr>
        <p:txBody>
          <a:bodyPr wrap="square" rtlCol="0">
            <a:spAutoFit/>
          </a:bodyPr>
          <a:lstStyle/>
          <a:p>
            <a:pPr algn="r"/>
            <a:fld id="{6EE19EF4-5D18-074E-BA17-20D4842B1603}" type="slidenum">
              <a:rPr lang="en-US" sz="1600" b="0" i="0" smtClean="0">
                <a:latin typeface="Lato Regular"/>
                <a:cs typeface="Lato Regular"/>
              </a:rPr>
              <a:pPr algn="r"/>
              <a:t>‹#›</a:t>
            </a:fld>
            <a:endParaRPr lang="en-US" sz="1600" b="0" i="0" dirty="0">
              <a:latin typeface="Lato Regular"/>
              <a:cs typeface="Lato Regular"/>
            </a:endParaRPr>
          </a:p>
        </p:txBody>
      </p:sp>
      <p:sp>
        <p:nvSpPr>
          <p:cNvPr id="12" name="TextBox 11"/>
          <p:cNvSpPr txBox="1"/>
          <p:nvPr userDrawn="1"/>
        </p:nvSpPr>
        <p:spPr>
          <a:xfrm>
            <a:off x="211667" y="6211621"/>
            <a:ext cx="3088281" cy="461665"/>
          </a:xfrm>
          <a:prstGeom prst="rect">
            <a:avLst/>
          </a:prstGeom>
          <a:noFill/>
        </p:spPr>
        <p:txBody>
          <a:bodyPr wrap="none" rtlCol="0">
            <a:spAutoFit/>
          </a:bodyPr>
          <a:lstStyle/>
          <a:p>
            <a:r>
              <a:rPr lang="en-US" sz="1900" b="0" i="0" dirty="0">
                <a:solidFill>
                  <a:schemeClr val="tx2"/>
                </a:solidFill>
                <a:latin typeface="Gotham Bold"/>
                <a:cs typeface="Gotham Bold"/>
              </a:rPr>
              <a:t>ARREDONDO</a:t>
            </a:r>
            <a:r>
              <a:rPr lang="en-US" dirty="0">
                <a:latin typeface="Lato Black"/>
                <a:cs typeface="Lato Black"/>
              </a:rPr>
              <a:t> </a:t>
            </a:r>
            <a:r>
              <a:rPr lang="en-US" sz="1600" b="0" i="0" dirty="0">
                <a:latin typeface="Gotham Light"/>
                <a:cs typeface="Gotham Light"/>
              </a:rPr>
              <a:t>ADVISORY</a:t>
            </a:r>
            <a:r>
              <a:rPr lang="en-US" sz="1600" b="0" i="0" baseline="0" dirty="0">
                <a:latin typeface="Gotham Light"/>
                <a:cs typeface="Gotham Light"/>
              </a:rPr>
              <a:t> GROUP</a:t>
            </a:r>
            <a:endParaRPr lang="en-US" sz="1600" b="0" i="0" dirty="0">
              <a:latin typeface="Gotham Light"/>
              <a:cs typeface="Gotham Light"/>
            </a:endParaRPr>
          </a:p>
        </p:txBody>
      </p:sp>
    </p:spTree>
    <p:extLst>
      <p:ext uri="{BB962C8B-B14F-4D97-AF65-F5344CB8AC3E}">
        <p14:creationId xmlns:p14="http://schemas.microsoft.com/office/powerpoint/2010/main" val="2486824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471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224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700" b="0"/>
            </a:lvl1pPr>
          </a:lstStyle>
          <a:p>
            <a:r>
              <a:rPr lang="en-US" dirty="0"/>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TextBox 7"/>
          <p:cNvSpPr txBox="1"/>
          <p:nvPr userDrawn="1"/>
        </p:nvSpPr>
        <p:spPr>
          <a:xfrm>
            <a:off x="11020774" y="6342366"/>
            <a:ext cx="963065" cy="338554"/>
          </a:xfrm>
          <a:prstGeom prst="rect">
            <a:avLst/>
          </a:prstGeom>
          <a:noFill/>
        </p:spPr>
        <p:txBody>
          <a:bodyPr wrap="square" rtlCol="0">
            <a:spAutoFit/>
          </a:bodyPr>
          <a:lstStyle/>
          <a:p>
            <a:pPr algn="r"/>
            <a:fld id="{6EE19EF4-5D18-074E-BA17-20D4842B1603}" type="slidenum">
              <a:rPr lang="en-US" sz="1600" b="0" i="0" smtClean="0">
                <a:latin typeface="Lato Regular"/>
                <a:cs typeface="Lato Regular"/>
              </a:rPr>
              <a:pPr algn="r"/>
              <a:t>‹#›</a:t>
            </a:fld>
            <a:endParaRPr lang="en-US" sz="1600" b="0" i="0" dirty="0">
              <a:latin typeface="Lato Regular"/>
              <a:cs typeface="Lato Regular"/>
            </a:endParaRPr>
          </a:p>
        </p:txBody>
      </p:sp>
      <p:sp>
        <p:nvSpPr>
          <p:cNvPr id="9" name="TextBox 8"/>
          <p:cNvSpPr txBox="1"/>
          <p:nvPr userDrawn="1"/>
        </p:nvSpPr>
        <p:spPr>
          <a:xfrm>
            <a:off x="211667" y="6211621"/>
            <a:ext cx="3088281" cy="461665"/>
          </a:xfrm>
          <a:prstGeom prst="rect">
            <a:avLst/>
          </a:prstGeom>
          <a:noFill/>
        </p:spPr>
        <p:txBody>
          <a:bodyPr wrap="none" rtlCol="0">
            <a:spAutoFit/>
          </a:bodyPr>
          <a:lstStyle/>
          <a:p>
            <a:r>
              <a:rPr lang="en-US" sz="1900" b="0" i="0" dirty="0">
                <a:solidFill>
                  <a:schemeClr val="tx2"/>
                </a:solidFill>
                <a:latin typeface="Gotham Bold"/>
                <a:cs typeface="Gotham Bold"/>
              </a:rPr>
              <a:t>ARREDONDO</a:t>
            </a:r>
            <a:r>
              <a:rPr lang="en-US" dirty="0">
                <a:latin typeface="Lato Black"/>
                <a:cs typeface="Lato Black"/>
              </a:rPr>
              <a:t> </a:t>
            </a:r>
            <a:r>
              <a:rPr lang="en-US" sz="1600" b="0" i="0" dirty="0">
                <a:latin typeface="Gotham Light"/>
                <a:cs typeface="Gotham Light"/>
              </a:rPr>
              <a:t>ADVISORY</a:t>
            </a:r>
            <a:r>
              <a:rPr lang="en-US" sz="1600" b="0" i="0" baseline="0" dirty="0">
                <a:latin typeface="Gotham Light"/>
                <a:cs typeface="Gotham Light"/>
              </a:rPr>
              <a:t> GROUP</a:t>
            </a:r>
            <a:endParaRPr lang="en-US" sz="1600" b="0" i="0" dirty="0">
              <a:latin typeface="Gotham Light"/>
              <a:cs typeface="Gotham Light"/>
            </a:endParaRPr>
          </a:p>
        </p:txBody>
      </p:sp>
    </p:spTree>
    <p:extLst>
      <p:ext uri="{BB962C8B-B14F-4D97-AF65-F5344CB8AC3E}">
        <p14:creationId xmlns:p14="http://schemas.microsoft.com/office/powerpoint/2010/main" val="1218220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TextBox 7"/>
          <p:cNvSpPr txBox="1"/>
          <p:nvPr userDrawn="1"/>
        </p:nvSpPr>
        <p:spPr>
          <a:xfrm>
            <a:off x="11020774" y="6342366"/>
            <a:ext cx="963065" cy="338554"/>
          </a:xfrm>
          <a:prstGeom prst="rect">
            <a:avLst/>
          </a:prstGeom>
          <a:noFill/>
        </p:spPr>
        <p:txBody>
          <a:bodyPr wrap="square" rtlCol="0">
            <a:spAutoFit/>
          </a:bodyPr>
          <a:lstStyle/>
          <a:p>
            <a:pPr algn="r"/>
            <a:fld id="{6EE19EF4-5D18-074E-BA17-20D4842B1603}" type="slidenum">
              <a:rPr lang="en-US" sz="1600" b="0" i="0" smtClean="0">
                <a:latin typeface="Lato Regular"/>
                <a:cs typeface="Lato Regular"/>
              </a:rPr>
              <a:pPr algn="r"/>
              <a:t>‹#›</a:t>
            </a:fld>
            <a:endParaRPr lang="en-US" sz="1600" b="0" i="0" dirty="0">
              <a:latin typeface="Lato Regular"/>
              <a:cs typeface="Lato Regular"/>
            </a:endParaRPr>
          </a:p>
        </p:txBody>
      </p:sp>
      <p:sp>
        <p:nvSpPr>
          <p:cNvPr id="9" name="TextBox 8"/>
          <p:cNvSpPr txBox="1"/>
          <p:nvPr userDrawn="1"/>
        </p:nvSpPr>
        <p:spPr>
          <a:xfrm>
            <a:off x="211667" y="6211621"/>
            <a:ext cx="3088281" cy="461665"/>
          </a:xfrm>
          <a:prstGeom prst="rect">
            <a:avLst/>
          </a:prstGeom>
          <a:noFill/>
        </p:spPr>
        <p:txBody>
          <a:bodyPr wrap="none" rtlCol="0">
            <a:spAutoFit/>
          </a:bodyPr>
          <a:lstStyle/>
          <a:p>
            <a:r>
              <a:rPr lang="en-US" sz="1900" b="0" i="0" dirty="0">
                <a:solidFill>
                  <a:schemeClr val="tx2"/>
                </a:solidFill>
                <a:latin typeface="Gotham Bold"/>
                <a:cs typeface="Gotham Bold"/>
              </a:rPr>
              <a:t>ARREDONDO</a:t>
            </a:r>
            <a:r>
              <a:rPr lang="en-US" dirty="0">
                <a:latin typeface="Lato Black"/>
                <a:cs typeface="Lato Black"/>
              </a:rPr>
              <a:t> </a:t>
            </a:r>
            <a:r>
              <a:rPr lang="en-US" sz="1600" b="0" i="0" dirty="0">
                <a:latin typeface="Gotham Light"/>
                <a:cs typeface="Gotham Light"/>
              </a:rPr>
              <a:t>ADVISORY</a:t>
            </a:r>
            <a:r>
              <a:rPr lang="en-US" sz="1600" b="0" i="0" baseline="0" dirty="0">
                <a:latin typeface="Gotham Light"/>
                <a:cs typeface="Gotham Light"/>
              </a:rPr>
              <a:t> GROUP</a:t>
            </a:r>
            <a:endParaRPr lang="en-US" sz="1600" b="0" i="0" dirty="0">
              <a:latin typeface="Gotham Light"/>
              <a:cs typeface="Gotham Light"/>
            </a:endParaRPr>
          </a:p>
        </p:txBody>
      </p:sp>
    </p:spTree>
    <p:extLst>
      <p:ext uri="{BB962C8B-B14F-4D97-AF65-F5344CB8AC3E}">
        <p14:creationId xmlns:p14="http://schemas.microsoft.com/office/powerpoint/2010/main" val="3615983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825316"/>
            <a:ext cx="10972800" cy="4386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object 2"/>
          <p:cNvSpPr/>
          <p:nvPr userDrawn="1"/>
        </p:nvSpPr>
        <p:spPr>
          <a:xfrm>
            <a:off x="403082" y="1540838"/>
            <a:ext cx="11352105" cy="284479"/>
          </a:xfrm>
          <a:prstGeom prst="rect">
            <a:avLst/>
          </a:prstGeom>
          <a:blipFill>
            <a:blip r:embed="rId2" cstate="print"/>
            <a:stretch>
              <a:fillRect/>
            </a:stretch>
          </a:blipFill>
        </p:spPr>
        <p:txBody>
          <a:bodyPr wrap="square" lIns="0" tIns="0" rIns="0" bIns="0" rtlCol="0"/>
          <a:lstStyle/>
          <a:p>
            <a:endParaRPr/>
          </a:p>
        </p:txBody>
      </p:sp>
      <p:sp>
        <p:nvSpPr>
          <p:cNvPr id="5" name="TextBox 4"/>
          <p:cNvSpPr txBox="1"/>
          <p:nvPr userDrawn="1"/>
        </p:nvSpPr>
        <p:spPr>
          <a:xfrm>
            <a:off x="11020774" y="6342366"/>
            <a:ext cx="963065" cy="338554"/>
          </a:xfrm>
          <a:prstGeom prst="rect">
            <a:avLst/>
          </a:prstGeom>
          <a:noFill/>
        </p:spPr>
        <p:txBody>
          <a:bodyPr wrap="square" rtlCol="0">
            <a:spAutoFit/>
          </a:bodyPr>
          <a:lstStyle/>
          <a:p>
            <a:pPr algn="r"/>
            <a:fld id="{6EE19EF4-5D18-074E-BA17-20D4842B1603}" type="slidenum">
              <a:rPr lang="en-US" sz="1600" b="0" i="0" smtClean="0">
                <a:latin typeface="Lato Regular"/>
                <a:cs typeface="Lato Regular"/>
              </a:rPr>
              <a:pPr algn="r"/>
              <a:t>‹#›</a:t>
            </a:fld>
            <a:endParaRPr lang="en-US" sz="1600" b="0" i="0" dirty="0">
              <a:latin typeface="Lato Regular"/>
              <a:cs typeface="Lato Regular"/>
            </a:endParaRPr>
          </a:p>
        </p:txBody>
      </p:sp>
      <p:sp>
        <p:nvSpPr>
          <p:cNvPr id="6" name="TextBox 5"/>
          <p:cNvSpPr txBox="1"/>
          <p:nvPr userDrawn="1"/>
        </p:nvSpPr>
        <p:spPr>
          <a:xfrm>
            <a:off x="211667" y="6211621"/>
            <a:ext cx="3088281" cy="461665"/>
          </a:xfrm>
          <a:prstGeom prst="rect">
            <a:avLst/>
          </a:prstGeom>
          <a:noFill/>
        </p:spPr>
        <p:txBody>
          <a:bodyPr wrap="none" rtlCol="0">
            <a:spAutoFit/>
          </a:bodyPr>
          <a:lstStyle/>
          <a:p>
            <a:r>
              <a:rPr lang="en-US" sz="1900" b="0" i="0" dirty="0">
                <a:solidFill>
                  <a:schemeClr val="tx2"/>
                </a:solidFill>
                <a:latin typeface="Gotham Bold"/>
                <a:cs typeface="Gotham Bold"/>
              </a:rPr>
              <a:t>ARREDONDO</a:t>
            </a:r>
            <a:r>
              <a:rPr lang="en-US" dirty="0">
                <a:latin typeface="Lato Black"/>
                <a:cs typeface="Lato Black"/>
              </a:rPr>
              <a:t> </a:t>
            </a:r>
            <a:r>
              <a:rPr lang="en-US" sz="1600" b="0" i="0" dirty="0">
                <a:latin typeface="Gotham Light"/>
                <a:cs typeface="Gotham Light"/>
              </a:rPr>
              <a:t>ADVISORY</a:t>
            </a:r>
            <a:r>
              <a:rPr lang="en-US" sz="1600" b="0" i="0" baseline="0" dirty="0">
                <a:latin typeface="Gotham Light"/>
                <a:cs typeface="Gotham Light"/>
              </a:rPr>
              <a:t> GROUP</a:t>
            </a:r>
            <a:endParaRPr lang="en-US" sz="1600" b="0" i="0" dirty="0">
              <a:latin typeface="Gotham Light"/>
              <a:cs typeface="Gotham Light"/>
            </a:endParaRPr>
          </a:p>
        </p:txBody>
      </p:sp>
    </p:spTree>
    <p:extLst>
      <p:ext uri="{BB962C8B-B14F-4D97-AF65-F5344CB8AC3E}">
        <p14:creationId xmlns:p14="http://schemas.microsoft.com/office/powerpoint/2010/main" val="1299445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7" name="Picture 6" descr="bg-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62688"/>
            <a:ext cx="12192000" cy="595312"/>
          </a:xfrm>
          <a:prstGeom prst="rect">
            <a:avLst/>
          </a:prstGeom>
        </p:spPr>
      </p:pic>
    </p:spTree>
    <p:extLst>
      <p:ext uri="{BB962C8B-B14F-4D97-AF65-F5344CB8AC3E}">
        <p14:creationId xmlns:p14="http://schemas.microsoft.com/office/powerpoint/2010/main" val="172835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62688"/>
            <a:ext cx="12192000" cy="595312"/>
          </a:xfrm>
          <a:prstGeom prst="rect">
            <a:avLst/>
          </a:prstGeom>
        </p:spPr>
      </p:pic>
    </p:spTree>
    <p:extLst>
      <p:ext uri="{BB962C8B-B14F-4D97-AF65-F5344CB8AC3E}">
        <p14:creationId xmlns:p14="http://schemas.microsoft.com/office/powerpoint/2010/main" val="223709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62688"/>
            <a:ext cx="12192000" cy="595312"/>
          </a:xfrm>
          <a:prstGeom prst="rect">
            <a:avLst/>
          </a:prstGeom>
        </p:spPr>
      </p:pic>
    </p:spTree>
    <p:extLst>
      <p:ext uri="{BB962C8B-B14F-4D97-AF65-F5344CB8AC3E}">
        <p14:creationId xmlns:p14="http://schemas.microsoft.com/office/powerpoint/2010/main" val="223709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62688"/>
            <a:ext cx="12192000" cy="595312"/>
          </a:xfrm>
          <a:prstGeom prst="rect">
            <a:avLst/>
          </a:prstGeom>
        </p:spPr>
      </p:pic>
    </p:spTree>
    <p:extLst>
      <p:ext uri="{BB962C8B-B14F-4D97-AF65-F5344CB8AC3E}">
        <p14:creationId xmlns:p14="http://schemas.microsoft.com/office/powerpoint/2010/main" val="223709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62688"/>
            <a:ext cx="12192000" cy="595312"/>
          </a:xfrm>
          <a:prstGeom prst="rect">
            <a:avLst/>
          </a:prstGeom>
        </p:spPr>
      </p:pic>
    </p:spTree>
    <p:extLst>
      <p:ext uri="{BB962C8B-B14F-4D97-AF65-F5344CB8AC3E}">
        <p14:creationId xmlns:p14="http://schemas.microsoft.com/office/powerpoint/2010/main" val="223709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04654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userDrawn="1"/>
        </p:nvSpPr>
        <p:spPr>
          <a:xfrm>
            <a:off x="0" y="1"/>
            <a:ext cx="12192000" cy="115711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084" y="4406901"/>
            <a:ext cx="10363200" cy="1362075"/>
          </a:xfrm>
        </p:spPr>
        <p:txBody>
          <a:bodyPr anchor="t">
            <a:noAutofit/>
          </a:bodyPr>
          <a:lstStyle>
            <a:lvl1pPr algn="l">
              <a:defRPr sz="43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7" name="TextBox 6"/>
          <p:cNvSpPr txBox="1"/>
          <p:nvPr userDrawn="1"/>
        </p:nvSpPr>
        <p:spPr>
          <a:xfrm>
            <a:off x="395111" y="341400"/>
            <a:ext cx="5983112" cy="461665"/>
          </a:xfrm>
          <a:prstGeom prst="rect">
            <a:avLst/>
          </a:prstGeom>
          <a:noFill/>
        </p:spPr>
        <p:txBody>
          <a:bodyPr wrap="square" rtlCol="0">
            <a:spAutoFit/>
          </a:bodyPr>
          <a:lstStyle/>
          <a:p>
            <a:r>
              <a:rPr lang="en-US" sz="2100" b="0" i="0" dirty="0">
                <a:solidFill>
                  <a:srgbClr val="FFFFFF"/>
                </a:solidFill>
                <a:latin typeface="Gotham Bold"/>
                <a:cs typeface="Gotham Bold"/>
              </a:rPr>
              <a:t>ARREDONDO</a:t>
            </a:r>
            <a:r>
              <a:rPr lang="en-US" dirty="0">
                <a:solidFill>
                  <a:srgbClr val="FFFFFF"/>
                </a:solidFill>
                <a:latin typeface="Lato Black"/>
                <a:cs typeface="Lato Black"/>
              </a:rPr>
              <a:t> </a:t>
            </a:r>
            <a:r>
              <a:rPr lang="en-US" sz="2000" b="0" i="0" dirty="0">
                <a:solidFill>
                  <a:srgbClr val="FFFFFF"/>
                </a:solidFill>
                <a:latin typeface="Gotham Light"/>
                <a:cs typeface="Gotham Light"/>
              </a:rPr>
              <a:t>ADVISORY</a:t>
            </a:r>
            <a:r>
              <a:rPr lang="en-US" sz="2000" b="0" i="0" baseline="0" dirty="0">
                <a:solidFill>
                  <a:srgbClr val="FFFFFF"/>
                </a:solidFill>
                <a:latin typeface="Gotham Light"/>
                <a:cs typeface="Gotham Light"/>
              </a:rPr>
              <a:t> GROUP</a:t>
            </a:r>
            <a:endParaRPr lang="en-US" sz="2000" b="0" i="0" dirty="0">
              <a:solidFill>
                <a:srgbClr val="FFFFFF"/>
              </a:solidFill>
              <a:latin typeface="Gotham Light"/>
              <a:cs typeface="Gotham Light"/>
            </a:endParaRPr>
          </a:p>
        </p:txBody>
      </p:sp>
    </p:spTree>
    <p:extLst>
      <p:ext uri="{BB962C8B-B14F-4D97-AF65-F5344CB8AC3E}">
        <p14:creationId xmlns:p14="http://schemas.microsoft.com/office/powerpoint/2010/main" val="1122394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876777"/>
            <a:ext cx="10972800" cy="42493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9" r:id="rId1"/>
    <p:sldLayoutId id="2147493477" r:id="rId2"/>
    <p:sldLayoutId id="2147493468" r:id="rId3"/>
    <p:sldLayoutId id="2147493479" r:id="rId4"/>
    <p:sldLayoutId id="2147493480" r:id="rId5"/>
    <p:sldLayoutId id="2147493481" r:id="rId6"/>
    <p:sldLayoutId id="2147493482" r:id="rId7"/>
    <p:sldLayoutId id="2147493478" r:id="rId8"/>
    <p:sldLayoutId id="2147493470" r:id="rId9"/>
    <p:sldLayoutId id="2147493471" r:id="rId10"/>
    <p:sldLayoutId id="2147493483" r:id="rId11"/>
    <p:sldLayoutId id="2147493484" r:id="rId12"/>
    <p:sldLayoutId id="2147493472" r:id="rId13"/>
    <p:sldLayoutId id="2147493473" r:id="rId14"/>
    <p:sldLayoutId id="2147493474" r:id="rId15"/>
    <p:sldLayoutId id="2147493475" r:id="rId16"/>
    <p:sldLayoutId id="2147493476" r:id="rId17"/>
  </p:sldLayoutIdLst>
  <p:hf hdr="0" ftr="0" dt="0"/>
  <p:txStyles>
    <p:titleStyle>
      <a:lvl1pPr algn="ctr" defTabSz="609585" rtl="0" eaLnBrk="1" latinLnBrk="0" hangingPunct="1">
        <a:spcBef>
          <a:spcPct val="0"/>
        </a:spcBef>
        <a:buNone/>
        <a:defRPr sz="4800" b="0" i="0" kern="1200">
          <a:solidFill>
            <a:schemeClr val="tx2"/>
          </a:solidFill>
          <a:latin typeface="Lato Regular"/>
          <a:ea typeface="+mj-ea"/>
          <a:cs typeface="Lato Regular"/>
        </a:defRPr>
      </a:lvl1pPr>
    </p:titleStyle>
    <p:bodyStyle>
      <a:lvl1pPr marL="219451" indent="-341367" algn="l" defTabSz="609585" rtl="0" eaLnBrk="1" latinLnBrk="0" hangingPunct="1">
        <a:spcBef>
          <a:spcPct val="20000"/>
        </a:spcBef>
        <a:buClr>
          <a:schemeClr val="tx2"/>
        </a:buClr>
        <a:buFont typeface="Wingdings" charset="2"/>
        <a:buChar char="§"/>
        <a:defRPr sz="2400" b="0" i="0" kern="1200">
          <a:solidFill>
            <a:schemeClr val="accent1">
              <a:lumMod val="50000"/>
            </a:schemeClr>
          </a:solidFill>
          <a:latin typeface="Lato Regular"/>
          <a:ea typeface="+mn-ea"/>
          <a:cs typeface="Lato Regular"/>
        </a:defRPr>
      </a:lvl1pPr>
      <a:lvl2pPr marL="990575" indent="-380990" algn="l" defTabSz="609585" rtl="0" eaLnBrk="1" latinLnBrk="0" hangingPunct="1">
        <a:spcBef>
          <a:spcPct val="20000"/>
        </a:spcBef>
        <a:buFont typeface="Arial"/>
        <a:buChar char="–"/>
        <a:defRPr sz="2400" b="0" i="0" kern="1200">
          <a:solidFill>
            <a:schemeClr val="accent1">
              <a:lumMod val="50000"/>
            </a:schemeClr>
          </a:solidFill>
          <a:latin typeface="Lato Regular"/>
          <a:ea typeface="+mn-ea"/>
          <a:cs typeface="Lato Regular"/>
        </a:defRPr>
      </a:lvl2pPr>
      <a:lvl3pPr marL="1523962" indent="-304792" algn="l" defTabSz="609585" rtl="0" eaLnBrk="1" latinLnBrk="0" hangingPunct="1">
        <a:spcBef>
          <a:spcPct val="20000"/>
        </a:spcBef>
        <a:buFont typeface="Arial"/>
        <a:buChar char="•"/>
        <a:defRPr sz="2400" b="0" i="0" kern="1200">
          <a:solidFill>
            <a:schemeClr val="accent1">
              <a:lumMod val="50000"/>
            </a:schemeClr>
          </a:solidFill>
          <a:latin typeface="Lato Regular"/>
          <a:ea typeface="+mn-ea"/>
          <a:cs typeface="Lato Regular"/>
        </a:defRPr>
      </a:lvl3pPr>
      <a:lvl4pPr marL="2133547" indent="-304792" algn="l" defTabSz="609585" rtl="0" eaLnBrk="1" latinLnBrk="0" hangingPunct="1">
        <a:spcBef>
          <a:spcPct val="20000"/>
        </a:spcBef>
        <a:buFont typeface="Arial"/>
        <a:buChar char="–"/>
        <a:defRPr sz="2400" b="0" i="0" kern="1200">
          <a:solidFill>
            <a:schemeClr val="accent1">
              <a:lumMod val="50000"/>
            </a:schemeClr>
          </a:solidFill>
          <a:latin typeface="Lato Regular"/>
          <a:ea typeface="+mn-ea"/>
          <a:cs typeface="Lato Regular"/>
        </a:defRPr>
      </a:lvl4pPr>
      <a:lvl5pPr marL="2743131" indent="-304792" algn="l" defTabSz="609585" rtl="0" eaLnBrk="1" latinLnBrk="0" hangingPunct="1">
        <a:spcBef>
          <a:spcPct val="20000"/>
        </a:spcBef>
        <a:buFont typeface="Arial"/>
        <a:buChar char="»"/>
        <a:defRPr sz="2400" b="0" i="0" kern="1200">
          <a:solidFill>
            <a:schemeClr val="accent1">
              <a:lumMod val="50000"/>
            </a:schemeClr>
          </a:solidFill>
          <a:latin typeface="Lato Regular"/>
          <a:ea typeface="+mn-ea"/>
          <a:cs typeface="Lato Regular"/>
        </a:defRPr>
      </a:lvl5pPr>
      <a:lvl6pPr marL="3352716" indent="-304792" algn="l" defTabSz="609585" rtl="0" eaLnBrk="1" latinLnBrk="0" hangingPunct="1">
        <a:spcBef>
          <a:spcPct val="20000"/>
        </a:spcBef>
        <a:buFont typeface="Arial"/>
        <a:buChar char="•"/>
        <a:defRPr sz="2700"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700"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700"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slideLayout" Target="../slideLayouts/slideLayout11.xml"/><Relationship Id="rId1" Type="http://schemas.openxmlformats.org/officeDocument/2006/relationships/themeOverride" Target="../theme/themeOverr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slideLayout" Target="../slideLayouts/slideLayout11.xml"/><Relationship Id="rId1" Type="http://schemas.openxmlformats.org/officeDocument/2006/relationships/themeOverride" Target="../theme/themeOverr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1.xml"/><Relationship Id="rId1" Type="http://schemas.openxmlformats.org/officeDocument/2006/relationships/themeOverride" Target="../theme/themeOverr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1.xml"/><Relationship Id="rId1" Type="http://schemas.openxmlformats.org/officeDocument/2006/relationships/themeOverride" Target="../theme/themeOverr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1.xml"/><Relationship Id="rId1" Type="http://schemas.openxmlformats.org/officeDocument/2006/relationships/themeOverride" Target="../theme/themeOverr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1.xml"/><Relationship Id="rId1" Type="http://schemas.openxmlformats.org/officeDocument/2006/relationships/themeOverride" Target="../theme/themeOverr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hyperlink" Target="https://metoomvmt.org/get-to-know-us/tarana-burke-founder/" TargetMode="External"/><Relationship Id="rId7" Type="http://schemas.openxmlformats.org/officeDocument/2006/relationships/hyperlink" Target="https://www.withdreamers.com/" TargetMode="External"/><Relationship Id="rId2" Type="http://schemas.openxmlformats.org/officeDocument/2006/relationships/hyperlink" Target="https://doloreshuerta.org/dolores-huerta/" TargetMode="External"/><Relationship Id="rId1" Type="http://schemas.openxmlformats.org/officeDocument/2006/relationships/slideLayout" Target="../slideLayouts/slideLayout1.xml"/><Relationship Id="rId6" Type="http://schemas.openxmlformats.org/officeDocument/2006/relationships/hyperlink" Target="https://www.theguardian.com/world/2020/oct/17/black-lives-matter-alicia-garza-leadership-today-doesnt-look-like-martin-luther-king" TargetMode="External"/><Relationship Id="rId5" Type="http://schemas.openxmlformats.org/officeDocument/2006/relationships/hyperlink" Target="https://www.theguardian.com/film/2020/jun/18/disclosure-laverne-cox-netflix-documentary-trans-representation" TargetMode="External"/><Relationship Id="rId4" Type="http://schemas.openxmlformats.org/officeDocument/2006/relationships/hyperlink" Target="https://law.ucla.edu/news/daca-advocate-gorjian-20-wins-uc-presidents-leadership-award"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slideLayout" Target="../slideLayouts/slideLayout11.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slideLayout" Target="../slideLayouts/slideLayout11.xml"/><Relationship Id="rId1" Type="http://schemas.openxmlformats.org/officeDocument/2006/relationships/themeOverride" Target="../theme/themeOverride2.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slideLayout" Target="../slideLayouts/slideLayout11.xml"/><Relationship Id="rId1" Type="http://schemas.openxmlformats.org/officeDocument/2006/relationships/themeOverride" Target="../theme/themeOverr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6244" y="1620993"/>
            <a:ext cx="8951082" cy="2077492"/>
          </a:xfrm>
          <a:prstGeom prst="rect">
            <a:avLst/>
          </a:prstGeom>
          <a:noFill/>
        </p:spPr>
        <p:txBody>
          <a:bodyPr wrap="square" lIns="91440" tIns="45720" rIns="91440" bIns="45720" rtlCol="0" anchor="t">
            <a:spAutoFit/>
          </a:bodyPr>
          <a:lstStyle/>
          <a:p>
            <a:pPr algn="ctr"/>
            <a:r>
              <a:rPr lang="en-US" sz="4300" dirty="0">
                <a:solidFill>
                  <a:schemeClr val="bg1"/>
                </a:solidFill>
                <a:latin typeface="Gotham Bold"/>
              </a:rPr>
              <a:t>THRIVING THROUGH PASSION AND PERSERVERANCE: LESSONS FROM "MARGINALIZED" COMMUNITIES</a:t>
            </a:r>
            <a:endParaRPr lang="en-US" dirty="0">
              <a:solidFill>
                <a:schemeClr val="bg1"/>
              </a:solidFill>
            </a:endParaRPr>
          </a:p>
        </p:txBody>
      </p:sp>
      <p:sp>
        <p:nvSpPr>
          <p:cNvPr id="5" name="Rectangle 4"/>
          <p:cNvSpPr/>
          <p:nvPr/>
        </p:nvSpPr>
        <p:spPr>
          <a:xfrm>
            <a:off x="4747097" y="4621835"/>
            <a:ext cx="2431512" cy="778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994838" y="4890904"/>
            <a:ext cx="4208333" cy="1082348"/>
          </a:xfrm>
          <a:prstGeom prst="rect">
            <a:avLst/>
          </a:prstGeom>
          <a:noFill/>
        </p:spPr>
        <p:txBody>
          <a:bodyPr wrap="none" lIns="91440" tIns="45720" rIns="91440" bIns="45720" rtlCol="0" anchor="t">
            <a:spAutoFit/>
          </a:bodyPr>
          <a:lstStyle/>
          <a:p>
            <a:pPr algn="ctr">
              <a:spcBef>
                <a:spcPts val="1600"/>
              </a:spcBef>
            </a:pPr>
            <a:r>
              <a:rPr lang="en-US" sz="3200" dirty="0">
                <a:solidFill>
                  <a:srgbClr val="FFFFFF"/>
                </a:solidFill>
                <a:latin typeface="Lato Regular"/>
                <a:cs typeface="Lato Regular"/>
              </a:rPr>
              <a:t>Dr. Patricia Arredondo</a:t>
            </a:r>
          </a:p>
          <a:p>
            <a:pPr algn="ctr">
              <a:spcBef>
                <a:spcPts val="1600"/>
              </a:spcBef>
            </a:pPr>
            <a:r>
              <a:rPr lang="en-US" sz="1900" dirty="0">
                <a:solidFill>
                  <a:srgbClr val="FFFFFF"/>
                </a:solidFill>
                <a:latin typeface="Lato Regular"/>
                <a:cs typeface="Lato Regular"/>
              </a:rPr>
              <a:t>President, Arredondo Advisory Group</a:t>
            </a:r>
          </a:p>
        </p:txBody>
      </p:sp>
      <p:sp>
        <p:nvSpPr>
          <p:cNvPr id="2" name="TextBox 1">
            <a:extLst>
              <a:ext uri="{FF2B5EF4-FFF2-40B4-BE49-F238E27FC236}">
                <a16:creationId xmlns:a16="http://schemas.microsoft.com/office/drawing/2014/main" id="{05387FD9-BD55-424C-BDD3-44E3A1873671}"/>
              </a:ext>
            </a:extLst>
          </p:cNvPr>
          <p:cNvSpPr txBox="1"/>
          <p:nvPr/>
        </p:nvSpPr>
        <p:spPr>
          <a:xfrm>
            <a:off x="323257" y="123461"/>
            <a:ext cx="584821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FFFFFF"/>
                </a:solidFill>
              </a:rPr>
              <a:t>Council of Counseling Psychology Training Programs Midwinter Conference</a:t>
            </a:r>
          </a:p>
          <a:p>
            <a:r>
              <a:rPr lang="en-US" sz="1600" b="1" i="1" dirty="0">
                <a:solidFill>
                  <a:srgbClr val="FFFFFF"/>
                </a:solidFill>
              </a:rPr>
              <a:t>New Challenges. New Horizons:</a:t>
            </a:r>
            <a:endParaRPr lang="en-US" sz="1600" b="1">
              <a:solidFill>
                <a:srgbClr val="FFFFFF"/>
              </a:solidFill>
            </a:endParaRPr>
          </a:p>
          <a:p>
            <a:r>
              <a:rPr lang="en-US" sz="1600" b="1" i="1" dirty="0">
                <a:solidFill>
                  <a:srgbClr val="FFFFFF"/>
                </a:solidFill>
              </a:rPr>
              <a:t>Counseling Psychology in Unsettling Times</a:t>
            </a:r>
          </a:p>
        </p:txBody>
      </p:sp>
    </p:spTree>
    <p:extLst>
      <p:ext uri="{BB962C8B-B14F-4D97-AF65-F5344CB8AC3E}">
        <p14:creationId xmlns:p14="http://schemas.microsoft.com/office/powerpoint/2010/main" val="3936054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Placeholder 4">
            <a:extLst>
              <a:ext uri="{FF2B5EF4-FFF2-40B4-BE49-F238E27FC236}">
                <a16:creationId xmlns:a16="http://schemas.microsoft.com/office/drawing/2014/main" id="{47BB014C-1903-4989-A885-0B98BEA9AA8B}"/>
              </a:ext>
            </a:extLst>
          </p:cNvPr>
          <p:cNvPicPr>
            <a:picLocks noChangeAspect="1"/>
          </p:cNvPicPr>
          <p:nvPr/>
        </p:nvPicPr>
        <p:blipFill>
          <a:blip r:embed="rId3"/>
          <a:srcRect l="20868" r="20868"/>
          <a:stretch>
            <a:fillRect/>
          </a:stretch>
        </p:blipFill>
        <p:spPr>
          <a:xfrm>
            <a:off x="6571670" y="1448305"/>
            <a:ext cx="4505086" cy="4642649"/>
          </a:xfrm>
          <a:prstGeom prst="rect">
            <a:avLst/>
          </a:prstGeom>
        </p:spPr>
      </p:pic>
      <p:sp>
        <p:nvSpPr>
          <p:cNvPr id="2" name="Content Placeholder 1"/>
          <p:cNvSpPr>
            <a:spLocks noGrp="1"/>
          </p:cNvSpPr>
          <p:nvPr>
            <p:ph sz="half" idx="1"/>
          </p:nvPr>
        </p:nvSpPr>
        <p:spPr>
          <a:xfrm>
            <a:off x="525960" y="1448816"/>
            <a:ext cx="5384800" cy="4343303"/>
          </a:xfrm>
        </p:spPr>
        <p:txBody>
          <a:bodyPr vert="horz" lIns="91440" tIns="45720" rIns="91440" bIns="45720" rtlCol="0" anchor="t">
            <a:noAutofit/>
          </a:bodyPr>
          <a:lstStyle/>
          <a:p>
            <a:pPr marL="219075" indent="-340995">
              <a:lnSpc>
                <a:spcPct val="112999"/>
              </a:lnSpc>
              <a:spcBef>
                <a:spcPts val="0"/>
              </a:spcBef>
              <a:spcAft>
                <a:spcPts val="1500"/>
              </a:spcAft>
            </a:pPr>
            <a:r>
              <a:rPr lang="en-US" sz="2400" dirty="0"/>
              <a:t>Laverne Cox, known for her role in </a:t>
            </a:r>
            <a:r>
              <a:rPr lang="en-US" sz="2400" i="1" dirty="0"/>
              <a:t>Orange is The New Black</a:t>
            </a:r>
            <a:r>
              <a:rPr lang="en-US" sz="2400" dirty="0"/>
              <a:t>.</a:t>
            </a:r>
          </a:p>
          <a:p>
            <a:pPr marL="219075" indent="-340995">
              <a:lnSpc>
                <a:spcPct val="112999"/>
              </a:lnSpc>
              <a:spcBef>
                <a:spcPts val="0"/>
              </a:spcBef>
              <a:spcAft>
                <a:spcPts val="1500"/>
              </a:spcAft>
            </a:pPr>
            <a:r>
              <a:rPr lang="en-US" sz="2400" dirty="0"/>
              <a:t>An openly transgender actress and leader in representation for this marginalized group. </a:t>
            </a:r>
          </a:p>
          <a:p>
            <a:pPr marL="219075" indent="-340995">
              <a:lnSpc>
                <a:spcPct val="112999"/>
              </a:lnSpc>
              <a:spcBef>
                <a:spcPts val="0"/>
              </a:spcBef>
              <a:spcAft>
                <a:spcPts val="1500"/>
              </a:spcAft>
            </a:pPr>
            <a:r>
              <a:rPr lang="en-US" sz="2400" dirty="0"/>
              <a:t>Executive producer of Netflix documentary on the history of transgender representation in the US. </a:t>
            </a:r>
          </a:p>
        </p:txBody>
      </p:sp>
      <p:sp>
        <p:nvSpPr>
          <p:cNvPr id="4" name="Title 3"/>
          <p:cNvSpPr>
            <a:spLocks noGrp="1"/>
          </p:cNvSpPr>
          <p:nvPr>
            <p:ph type="title"/>
          </p:nvPr>
        </p:nvSpPr>
        <p:spPr>
          <a:xfrm>
            <a:off x="524932" y="451261"/>
            <a:ext cx="6514719" cy="778835"/>
          </a:xfrm>
        </p:spPr>
        <p:txBody>
          <a:bodyPr/>
          <a:lstStyle/>
          <a:p>
            <a:r>
              <a:rPr lang="en-US" dirty="0"/>
              <a:t>Laverne Cox - Transgender Representation</a:t>
            </a:r>
          </a:p>
          <a:p>
            <a:endParaRPr lang="en-US" dirty="0"/>
          </a:p>
        </p:txBody>
      </p:sp>
    </p:spTree>
    <p:extLst>
      <p:ext uri="{BB962C8B-B14F-4D97-AF65-F5344CB8AC3E}">
        <p14:creationId xmlns:p14="http://schemas.microsoft.com/office/powerpoint/2010/main" val="723536675"/>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Placeholder 5" descr="A picture containing person, outdoor, snow&#10;&#10;Description automatically generated">
            <a:extLst>
              <a:ext uri="{FF2B5EF4-FFF2-40B4-BE49-F238E27FC236}">
                <a16:creationId xmlns:a16="http://schemas.microsoft.com/office/drawing/2014/main" id="{F575F049-4B7D-4683-BD50-EFF965DEBB1E}"/>
              </a:ext>
            </a:extLst>
          </p:cNvPr>
          <p:cNvPicPr>
            <a:picLocks noChangeAspect="1"/>
          </p:cNvPicPr>
          <p:nvPr/>
        </p:nvPicPr>
        <p:blipFill>
          <a:blip r:embed="rId3"/>
          <a:srcRect l="20887" r="20887"/>
          <a:stretch>
            <a:fillRect/>
          </a:stretch>
        </p:blipFill>
        <p:spPr>
          <a:xfrm>
            <a:off x="6531299" y="1443258"/>
            <a:ext cx="4520225" cy="4652741"/>
          </a:xfrm>
          <a:prstGeom prst="rect">
            <a:avLst/>
          </a:prstGeom>
        </p:spPr>
      </p:pic>
      <p:sp>
        <p:nvSpPr>
          <p:cNvPr id="2" name="Content Placeholder 1"/>
          <p:cNvSpPr>
            <a:spLocks noGrp="1"/>
          </p:cNvSpPr>
          <p:nvPr>
            <p:ph sz="half" idx="1"/>
          </p:nvPr>
        </p:nvSpPr>
        <p:spPr>
          <a:xfrm>
            <a:off x="510821" y="1448816"/>
            <a:ext cx="5384800" cy="4343303"/>
          </a:xfrm>
        </p:spPr>
        <p:txBody>
          <a:bodyPr vert="horz" lIns="91440" tIns="45720" rIns="91440" bIns="45720" rtlCol="0" anchor="t">
            <a:noAutofit/>
          </a:bodyPr>
          <a:lstStyle/>
          <a:p>
            <a:pPr marL="219075" indent="-340995">
              <a:lnSpc>
                <a:spcPct val="112999"/>
              </a:lnSpc>
              <a:spcBef>
                <a:spcPts val="0"/>
              </a:spcBef>
              <a:spcAft>
                <a:spcPts val="1500"/>
              </a:spcAft>
            </a:pPr>
            <a:r>
              <a:rPr lang="en-US" sz="2000" dirty="0"/>
              <a:t>Receiver of Presidential Medal of Freedom in 2012, Dolores Huerta is recognized for her work in Community Service Organization and a lifetime of activism for low-wage workers.</a:t>
            </a:r>
          </a:p>
          <a:p>
            <a:pPr marL="219075" indent="-340995">
              <a:lnSpc>
                <a:spcPct val="112999"/>
              </a:lnSpc>
              <a:spcBef>
                <a:spcPts val="0"/>
              </a:spcBef>
              <a:spcAft>
                <a:spcPts val="1500"/>
              </a:spcAft>
            </a:pPr>
            <a:r>
              <a:rPr lang="en-US" sz="2000" dirty="0"/>
              <a:t>Dolores’ work with César Chávez, evolved into contending with other men in lobbying for social justice initiatives that secured economic power.</a:t>
            </a:r>
          </a:p>
          <a:p>
            <a:pPr marL="219075" indent="-340995">
              <a:lnSpc>
                <a:spcPct val="112999"/>
              </a:lnSpc>
              <a:spcBef>
                <a:spcPts val="0"/>
              </a:spcBef>
              <a:spcAft>
                <a:spcPts val="1500"/>
              </a:spcAft>
            </a:pPr>
            <a:r>
              <a:rPr lang="en-US" sz="2000" dirty="0"/>
              <a:t>Age 91</a:t>
            </a:r>
          </a:p>
          <a:p>
            <a:pPr marL="219075" indent="-340995">
              <a:lnSpc>
                <a:spcPct val="112999"/>
              </a:lnSpc>
              <a:spcBef>
                <a:spcPts val="0"/>
              </a:spcBef>
              <a:spcAft>
                <a:spcPts val="1500"/>
              </a:spcAft>
            </a:pPr>
            <a:endParaRPr lang="en-US" sz="2000" dirty="0"/>
          </a:p>
        </p:txBody>
      </p:sp>
      <p:sp>
        <p:nvSpPr>
          <p:cNvPr id="4" name="Title 3"/>
          <p:cNvSpPr>
            <a:spLocks noGrp="1"/>
          </p:cNvSpPr>
          <p:nvPr>
            <p:ph type="title"/>
          </p:nvPr>
        </p:nvSpPr>
        <p:spPr>
          <a:xfrm>
            <a:off x="509793" y="511818"/>
            <a:ext cx="7852003" cy="642584"/>
          </a:xfrm>
        </p:spPr>
        <p:txBody>
          <a:bodyPr/>
          <a:lstStyle/>
          <a:p>
            <a:r>
              <a:rPr lang="en-US" dirty="0"/>
              <a:t>Dolores Huerta – Feminist &amp; Social Justice Activist</a:t>
            </a:r>
          </a:p>
          <a:p>
            <a:endParaRPr lang="en-US" dirty="0"/>
          </a:p>
        </p:txBody>
      </p:sp>
    </p:spTree>
    <p:extLst>
      <p:ext uri="{BB962C8B-B14F-4D97-AF65-F5344CB8AC3E}">
        <p14:creationId xmlns:p14="http://schemas.microsoft.com/office/powerpoint/2010/main" val="1160054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A picture containing person, indoor&#10;&#10;Description automatically generated">
            <a:extLst>
              <a:ext uri="{FF2B5EF4-FFF2-40B4-BE49-F238E27FC236}">
                <a16:creationId xmlns:a16="http://schemas.microsoft.com/office/drawing/2014/main" id="{DE7413B8-5136-4202-9E15-14A70FB741B3}"/>
              </a:ext>
            </a:extLst>
          </p:cNvPr>
          <p:cNvPicPr>
            <a:picLocks noChangeAspect="1"/>
          </p:cNvPicPr>
          <p:nvPr/>
        </p:nvPicPr>
        <p:blipFill rotWithShape="1">
          <a:blip r:embed="rId3"/>
          <a:srcRect t="9502" b="9502"/>
          <a:stretch/>
        </p:blipFill>
        <p:spPr>
          <a:xfrm>
            <a:off x="6571670" y="1443258"/>
            <a:ext cx="4515179" cy="4652741"/>
          </a:xfrm>
          <a:prstGeom prst="rect">
            <a:avLst/>
          </a:prstGeom>
        </p:spPr>
      </p:pic>
      <p:sp>
        <p:nvSpPr>
          <p:cNvPr id="2" name="Content Placeholder 1"/>
          <p:cNvSpPr>
            <a:spLocks noGrp="1"/>
          </p:cNvSpPr>
          <p:nvPr>
            <p:ph sz="half" idx="1"/>
          </p:nvPr>
        </p:nvSpPr>
        <p:spPr>
          <a:xfrm>
            <a:off x="525960" y="1752550"/>
            <a:ext cx="5384800" cy="4343303"/>
          </a:xfrm>
        </p:spPr>
        <p:txBody>
          <a:bodyPr vert="horz" lIns="91440" tIns="45720" rIns="91440" bIns="45720" rtlCol="0" anchor="t">
            <a:noAutofit/>
          </a:bodyPr>
          <a:lstStyle/>
          <a:p>
            <a:pPr marL="219075" indent="-340995">
              <a:lnSpc>
                <a:spcPct val="112999"/>
              </a:lnSpc>
              <a:spcBef>
                <a:spcPts val="0"/>
              </a:spcBef>
              <a:spcAft>
                <a:spcPts val="1500"/>
              </a:spcAft>
            </a:pPr>
            <a:r>
              <a:rPr lang="en-US" sz="2800" dirty="0"/>
              <a:t>Suzanne Loebel—</a:t>
            </a:r>
            <a:r>
              <a:rPr lang="en-US" sz="2800" i="1" dirty="0"/>
              <a:t>The Mother’s Group of Love, Loss &amp; AIDS</a:t>
            </a:r>
            <a:endParaRPr lang="en-US" sz="2800" dirty="0"/>
          </a:p>
          <a:p>
            <a:pPr marL="0" indent="0">
              <a:lnSpc>
                <a:spcPct val="112999"/>
              </a:lnSpc>
              <a:spcBef>
                <a:spcPts val="0"/>
              </a:spcBef>
              <a:spcAft>
                <a:spcPts val="1500"/>
              </a:spcAft>
              <a:buNone/>
            </a:pPr>
            <a:r>
              <a:rPr lang="en-US" sz="2800" i="1" dirty="0"/>
              <a:t>   Holocaust Survivor</a:t>
            </a:r>
            <a:endParaRPr lang="en-US" sz="2800" dirty="0"/>
          </a:p>
          <a:p>
            <a:pPr marL="0" indent="0">
              <a:lnSpc>
                <a:spcPct val="112999"/>
              </a:lnSpc>
              <a:spcBef>
                <a:spcPts val="0"/>
              </a:spcBef>
              <a:spcAft>
                <a:spcPts val="1500"/>
              </a:spcAft>
              <a:buNone/>
            </a:pPr>
            <a:r>
              <a:rPr lang="en-US" sz="2800" i="1" dirty="0"/>
              <a:t>   Age 96</a:t>
            </a:r>
            <a:endParaRPr lang="en-US" sz="2800" dirty="0"/>
          </a:p>
          <a:p>
            <a:pPr marL="0" indent="0">
              <a:lnSpc>
                <a:spcPct val="112999"/>
              </a:lnSpc>
              <a:spcBef>
                <a:spcPts val="0"/>
              </a:spcBef>
              <a:spcAft>
                <a:spcPts val="1500"/>
              </a:spcAft>
              <a:buNone/>
            </a:pPr>
            <a:endParaRPr lang="en-US" sz="2800" dirty="0"/>
          </a:p>
        </p:txBody>
      </p:sp>
      <p:sp>
        <p:nvSpPr>
          <p:cNvPr id="4" name="Title 3"/>
          <p:cNvSpPr>
            <a:spLocks noGrp="1"/>
          </p:cNvSpPr>
          <p:nvPr>
            <p:ph type="title"/>
          </p:nvPr>
        </p:nvSpPr>
        <p:spPr>
          <a:xfrm>
            <a:off x="524932" y="526957"/>
            <a:ext cx="11071579" cy="642584"/>
          </a:xfrm>
        </p:spPr>
        <p:txBody>
          <a:bodyPr/>
          <a:lstStyle/>
          <a:p>
            <a:r>
              <a:rPr lang="en-US" dirty="0"/>
              <a:t>Gay Sons &amp; Mothers—</a:t>
            </a:r>
            <a:br>
              <a:rPr lang="en-US" dirty="0"/>
            </a:br>
            <a:r>
              <a:rPr lang="en-US" i="1" dirty="0">
                <a:solidFill>
                  <a:schemeClr val="bg1"/>
                </a:solidFill>
              </a:rPr>
              <a:t>Mothers who Inspire</a:t>
            </a:r>
            <a:endParaRPr lang="en-US" dirty="0">
              <a:solidFill>
                <a:schemeClr val="bg1"/>
              </a:solidFill>
            </a:endParaRPr>
          </a:p>
          <a:p>
            <a:endParaRPr lang="en-US" dirty="0"/>
          </a:p>
        </p:txBody>
      </p:sp>
    </p:spTree>
    <p:extLst>
      <p:ext uri="{BB962C8B-B14F-4D97-AF65-F5344CB8AC3E}">
        <p14:creationId xmlns:p14="http://schemas.microsoft.com/office/powerpoint/2010/main" val="3340249575"/>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8" descr="A picture containing person, indoor, wall&#10;&#10;Description automatically generated">
            <a:extLst>
              <a:ext uri="{FF2B5EF4-FFF2-40B4-BE49-F238E27FC236}">
                <a16:creationId xmlns:a16="http://schemas.microsoft.com/office/drawing/2014/main" id="{4EAB8FBF-0AE3-40FB-A548-4E724331AA90}"/>
              </a:ext>
            </a:extLst>
          </p:cNvPr>
          <p:cNvPicPr>
            <a:picLocks noChangeAspect="1"/>
          </p:cNvPicPr>
          <p:nvPr/>
        </p:nvPicPr>
        <p:blipFill rotWithShape="1">
          <a:blip r:embed="rId3"/>
          <a:srcRect l="788" r="788"/>
          <a:stretch/>
        </p:blipFill>
        <p:spPr>
          <a:xfrm>
            <a:off x="6574038" y="1446244"/>
            <a:ext cx="4508656" cy="4649755"/>
          </a:xfrm>
          <a:prstGeom prst="rect">
            <a:avLst/>
          </a:prstGeom>
        </p:spPr>
      </p:pic>
      <p:sp>
        <p:nvSpPr>
          <p:cNvPr id="2" name="Content Placeholder 1"/>
          <p:cNvSpPr>
            <a:spLocks noGrp="1"/>
          </p:cNvSpPr>
          <p:nvPr>
            <p:ph sz="half" idx="1"/>
          </p:nvPr>
        </p:nvSpPr>
        <p:spPr>
          <a:xfrm>
            <a:off x="525960" y="2152201"/>
            <a:ext cx="5732106" cy="4343303"/>
          </a:xfrm>
        </p:spPr>
        <p:txBody>
          <a:bodyPr vert="horz" lIns="91440" tIns="45720" rIns="91440" bIns="45720" rtlCol="0" anchor="t">
            <a:noAutofit/>
          </a:bodyPr>
          <a:lstStyle/>
          <a:p>
            <a:pPr marL="219075" indent="-340995">
              <a:lnSpc>
                <a:spcPct val="112999"/>
              </a:lnSpc>
              <a:spcBef>
                <a:spcPts val="0"/>
              </a:spcBef>
              <a:spcAft>
                <a:spcPts val="1500"/>
              </a:spcAft>
            </a:pPr>
            <a:r>
              <a:rPr lang="en-US" sz="2800" dirty="0"/>
              <a:t>Co-founder of BE A HERO PAC. </a:t>
            </a:r>
          </a:p>
          <a:p>
            <a:pPr marL="219075" indent="-340995">
              <a:lnSpc>
                <a:spcPct val="112999"/>
              </a:lnSpc>
              <a:spcBef>
                <a:spcPts val="0"/>
              </a:spcBef>
              <a:spcAft>
                <a:spcPts val="1500"/>
              </a:spcAft>
            </a:pPr>
            <a:r>
              <a:rPr lang="en-US" sz="2800" dirty="0"/>
              <a:t>Attorney &amp; activist</a:t>
            </a:r>
          </a:p>
          <a:p>
            <a:pPr marL="219075" indent="-340995">
              <a:lnSpc>
                <a:spcPct val="112999"/>
              </a:lnSpc>
              <a:spcBef>
                <a:spcPts val="0"/>
              </a:spcBef>
              <a:spcAft>
                <a:spcPts val="1500"/>
              </a:spcAft>
            </a:pPr>
            <a:endParaRPr lang="en-US" sz="2800" dirty="0"/>
          </a:p>
        </p:txBody>
      </p:sp>
      <p:sp>
        <p:nvSpPr>
          <p:cNvPr id="4" name="Title 3"/>
          <p:cNvSpPr>
            <a:spLocks noGrp="1"/>
          </p:cNvSpPr>
          <p:nvPr>
            <p:ph type="title"/>
          </p:nvPr>
        </p:nvSpPr>
        <p:spPr>
          <a:xfrm>
            <a:off x="524932" y="526957"/>
            <a:ext cx="11071579" cy="642584"/>
          </a:xfrm>
        </p:spPr>
        <p:txBody>
          <a:bodyPr/>
          <a:lstStyle/>
          <a:p>
            <a:r>
              <a:rPr lang="en-US" dirty="0"/>
              <a:t>Ady Barkan</a:t>
            </a:r>
            <a:br>
              <a:rPr lang="en-US" dirty="0"/>
            </a:br>
            <a:r>
              <a:rPr lang="en-US" dirty="0"/>
              <a:t>Center for Popular Democracy </a:t>
            </a:r>
          </a:p>
          <a:p>
            <a:endParaRPr lang="en-US" i="1" dirty="0">
              <a:solidFill>
                <a:schemeClr val="accent4">
                  <a:lumMod val="20000"/>
                  <a:lumOff val="80000"/>
                </a:schemeClr>
              </a:solidFill>
            </a:endParaRPr>
          </a:p>
        </p:txBody>
      </p:sp>
    </p:spTree>
    <p:extLst>
      <p:ext uri="{BB962C8B-B14F-4D97-AF65-F5344CB8AC3E}">
        <p14:creationId xmlns:p14="http://schemas.microsoft.com/office/powerpoint/2010/main" val="953172392"/>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54E20EB7-CBA2-4E85-B3E4-9C22ADCBE376}"/>
              </a:ext>
            </a:extLst>
          </p:cNvPr>
          <p:cNvPicPr>
            <a:picLocks noChangeAspect="1"/>
          </p:cNvPicPr>
          <p:nvPr/>
        </p:nvPicPr>
        <p:blipFill rotWithShape="1">
          <a:blip r:embed="rId3"/>
          <a:srcRect t="3306" b="3306"/>
          <a:stretch/>
        </p:blipFill>
        <p:spPr>
          <a:xfrm>
            <a:off x="6563670" y="1446244"/>
            <a:ext cx="4513840" cy="4644571"/>
          </a:xfrm>
          <a:prstGeom prst="rect">
            <a:avLst/>
          </a:prstGeom>
        </p:spPr>
      </p:pic>
      <p:sp>
        <p:nvSpPr>
          <p:cNvPr id="2" name="Content Placeholder 1"/>
          <p:cNvSpPr>
            <a:spLocks noGrp="1"/>
          </p:cNvSpPr>
          <p:nvPr>
            <p:ph sz="half" idx="1"/>
          </p:nvPr>
        </p:nvSpPr>
        <p:spPr>
          <a:xfrm>
            <a:off x="525960" y="1896424"/>
            <a:ext cx="5384800" cy="4343303"/>
          </a:xfrm>
        </p:spPr>
        <p:txBody>
          <a:bodyPr vert="horz" lIns="91440" tIns="45720" rIns="91440" bIns="45720" rtlCol="0" anchor="t">
            <a:noAutofit/>
          </a:bodyPr>
          <a:lstStyle/>
          <a:p>
            <a:pPr marL="0" indent="0">
              <a:lnSpc>
                <a:spcPct val="112999"/>
              </a:lnSpc>
              <a:spcBef>
                <a:spcPts val="0"/>
              </a:spcBef>
              <a:spcAft>
                <a:spcPts val="1500"/>
              </a:spcAft>
              <a:buNone/>
            </a:pPr>
            <a:r>
              <a:rPr lang="en-US" sz="2400" i="1" dirty="0"/>
              <a:t>"We need to make the systems and  policy changes that marginalize particular segments of society. </a:t>
            </a:r>
            <a:endParaRPr lang="en-US" sz="2400" dirty="0"/>
          </a:p>
          <a:p>
            <a:pPr marL="0" indent="0">
              <a:lnSpc>
                <a:spcPct val="112999"/>
              </a:lnSpc>
              <a:spcBef>
                <a:spcPts val="0"/>
              </a:spcBef>
              <a:spcAft>
                <a:spcPts val="1500"/>
              </a:spcAft>
              <a:buNone/>
            </a:pPr>
            <a:r>
              <a:rPr lang="en-US" sz="2400" i="1" dirty="0"/>
              <a:t>It is not the people so much as the systems that need to change."</a:t>
            </a:r>
          </a:p>
          <a:p>
            <a:pPr marL="219075" indent="-340995">
              <a:lnSpc>
                <a:spcPct val="112999"/>
              </a:lnSpc>
              <a:spcBef>
                <a:spcPts val="0"/>
              </a:spcBef>
              <a:spcAft>
                <a:spcPts val="1500"/>
              </a:spcAft>
            </a:pPr>
            <a:endParaRPr lang="en-US" sz="2400" dirty="0"/>
          </a:p>
        </p:txBody>
      </p:sp>
      <p:sp>
        <p:nvSpPr>
          <p:cNvPr id="4" name="Title 3"/>
          <p:cNvSpPr>
            <a:spLocks noGrp="1"/>
          </p:cNvSpPr>
          <p:nvPr>
            <p:ph type="title"/>
          </p:nvPr>
        </p:nvSpPr>
        <p:spPr>
          <a:xfrm>
            <a:off x="524932" y="451261"/>
            <a:ext cx="9339821" cy="778835"/>
          </a:xfrm>
        </p:spPr>
        <p:txBody>
          <a:bodyPr/>
          <a:lstStyle/>
          <a:p>
            <a:r>
              <a:rPr lang="en-US" dirty="0" err="1"/>
              <a:t>Ibrahm</a:t>
            </a:r>
            <a:r>
              <a:rPr lang="en-US" dirty="0"/>
              <a:t> X. Kendi</a:t>
            </a:r>
            <a:br>
              <a:rPr lang="en-US" dirty="0"/>
            </a:br>
            <a:r>
              <a:rPr lang="en-US" dirty="0"/>
              <a:t>Director, Center for </a:t>
            </a:r>
            <a:r>
              <a:rPr lang="en-US" i="1" dirty="0"/>
              <a:t>Anti-Racist Research</a:t>
            </a:r>
            <a:endParaRPr lang="en-US" dirty="0"/>
          </a:p>
          <a:p>
            <a:endParaRPr lang="en-US" dirty="0"/>
          </a:p>
        </p:txBody>
      </p:sp>
    </p:spTree>
    <p:extLst>
      <p:ext uri="{BB962C8B-B14F-4D97-AF65-F5344CB8AC3E}">
        <p14:creationId xmlns:p14="http://schemas.microsoft.com/office/powerpoint/2010/main" val="3966600458"/>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5" descr="A picture containing person, outdoor, person, male&#10;&#10;Description automatically generated">
            <a:extLst>
              <a:ext uri="{FF2B5EF4-FFF2-40B4-BE49-F238E27FC236}">
                <a16:creationId xmlns:a16="http://schemas.microsoft.com/office/drawing/2014/main" id="{E2579EAD-DA79-4F60-994F-D2284C8F06A0}"/>
              </a:ext>
            </a:extLst>
          </p:cNvPr>
          <p:cNvPicPr>
            <a:picLocks noChangeAspect="1"/>
          </p:cNvPicPr>
          <p:nvPr/>
        </p:nvPicPr>
        <p:blipFill rotWithShape="1">
          <a:blip r:embed="rId3"/>
          <a:srcRect l="18044" t="2916" r="20740" b="1458"/>
          <a:stretch/>
        </p:blipFill>
        <p:spPr>
          <a:xfrm>
            <a:off x="6588444" y="1444068"/>
            <a:ext cx="4479735" cy="4649766"/>
          </a:xfrm>
          <a:prstGeom prst="rect">
            <a:avLst/>
          </a:prstGeom>
        </p:spPr>
      </p:pic>
      <p:sp>
        <p:nvSpPr>
          <p:cNvPr id="2" name="Content Placeholder 1"/>
          <p:cNvSpPr>
            <a:spLocks noGrp="1"/>
          </p:cNvSpPr>
          <p:nvPr>
            <p:ph sz="half" idx="1"/>
          </p:nvPr>
        </p:nvSpPr>
        <p:spPr>
          <a:xfrm>
            <a:off x="525960" y="2152201"/>
            <a:ext cx="5732106" cy="4343303"/>
          </a:xfrm>
        </p:spPr>
        <p:txBody>
          <a:bodyPr vert="horz" lIns="91440" tIns="45720" rIns="91440" bIns="45720" rtlCol="0" anchor="t">
            <a:noAutofit/>
          </a:bodyPr>
          <a:lstStyle/>
          <a:p>
            <a:pPr marL="219075" indent="-340995">
              <a:lnSpc>
                <a:spcPct val="112999"/>
              </a:lnSpc>
              <a:spcBef>
                <a:spcPts val="0"/>
              </a:spcBef>
              <a:spcAft>
                <a:spcPts val="1500"/>
              </a:spcAft>
            </a:pPr>
            <a:r>
              <a:rPr lang="en-US" sz="2800" dirty="0"/>
              <a:t>Parkland Shooting survivor </a:t>
            </a:r>
          </a:p>
          <a:p>
            <a:pPr marL="219075" indent="-340995">
              <a:lnSpc>
                <a:spcPct val="112999"/>
              </a:lnSpc>
              <a:spcBef>
                <a:spcPts val="0"/>
              </a:spcBef>
              <a:spcAft>
                <a:spcPts val="1500"/>
              </a:spcAft>
            </a:pPr>
            <a:r>
              <a:rPr lang="en-US" sz="2800" dirty="0"/>
              <a:t>“March for our Lives” leader</a:t>
            </a:r>
          </a:p>
          <a:p>
            <a:pPr marL="219075" indent="-340995">
              <a:lnSpc>
                <a:spcPct val="112999"/>
              </a:lnSpc>
              <a:spcBef>
                <a:spcPts val="0"/>
              </a:spcBef>
              <a:spcAft>
                <a:spcPts val="1500"/>
              </a:spcAft>
            </a:pPr>
            <a:r>
              <a:rPr lang="en-US" sz="2800" dirty="0"/>
              <a:t>Gun control activist</a:t>
            </a:r>
          </a:p>
          <a:p>
            <a:pPr marL="219075" indent="-340995">
              <a:lnSpc>
                <a:spcPct val="112999"/>
              </a:lnSpc>
              <a:spcBef>
                <a:spcPts val="0"/>
              </a:spcBef>
              <a:spcAft>
                <a:spcPts val="1500"/>
              </a:spcAft>
            </a:pPr>
            <a:r>
              <a:rPr lang="en-US" sz="2800" dirty="0"/>
              <a:t>A challenger to the My Pillow CEO</a:t>
            </a:r>
          </a:p>
          <a:p>
            <a:pPr marL="219075" indent="-340995">
              <a:lnSpc>
                <a:spcPct val="112999"/>
              </a:lnSpc>
              <a:spcBef>
                <a:spcPts val="0"/>
              </a:spcBef>
              <a:spcAft>
                <a:spcPts val="1500"/>
              </a:spcAft>
            </a:pPr>
            <a:endParaRPr lang="en-US" sz="2800" dirty="0"/>
          </a:p>
        </p:txBody>
      </p:sp>
      <p:sp>
        <p:nvSpPr>
          <p:cNvPr id="4" name="Title 3"/>
          <p:cNvSpPr>
            <a:spLocks noGrp="1"/>
          </p:cNvSpPr>
          <p:nvPr>
            <p:ph type="title"/>
          </p:nvPr>
        </p:nvSpPr>
        <p:spPr>
          <a:xfrm>
            <a:off x="524932" y="278864"/>
            <a:ext cx="11071579" cy="642584"/>
          </a:xfrm>
        </p:spPr>
        <p:txBody>
          <a:bodyPr/>
          <a:lstStyle/>
          <a:p>
            <a:br>
              <a:rPr lang="en-US" dirty="0"/>
            </a:br>
            <a:r>
              <a:rPr lang="en-US" dirty="0"/>
              <a:t>David Hogg</a:t>
            </a:r>
            <a:br>
              <a:rPr lang="en-US" dirty="0"/>
            </a:br>
            <a:r>
              <a:rPr lang="en-US" dirty="0"/>
              <a:t>Gun Control Activist </a:t>
            </a:r>
          </a:p>
          <a:p>
            <a:endParaRPr lang="en-US" i="1" dirty="0">
              <a:solidFill>
                <a:schemeClr val="accent4">
                  <a:lumMod val="20000"/>
                  <a:lumOff val="80000"/>
                </a:schemeClr>
              </a:solidFill>
            </a:endParaRPr>
          </a:p>
        </p:txBody>
      </p:sp>
    </p:spTree>
    <p:extLst>
      <p:ext uri="{BB962C8B-B14F-4D97-AF65-F5344CB8AC3E}">
        <p14:creationId xmlns:p14="http://schemas.microsoft.com/office/powerpoint/2010/main" val="739658784"/>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469922" y="591698"/>
            <a:ext cx="11259807" cy="1007596"/>
          </a:xfrm>
        </p:spPr>
        <p:txBody>
          <a:bodyPr vert="horz" lIns="91440" tIns="45720" rIns="91440" bIns="45720" rtlCol="0" anchor="ctr">
            <a:noAutofit/>
          </a:bodyPr>
          <a:lstStyle/>
          <a:p>
            <a:r>
              <a:rPr lang="en-US" dirty="0"/>
              <a:t>Common Denominators of Transformers</a:t>
            </a:r>
          </a:p>
          <a:p>
            <a:pPr algn="r"/>
            <a:endParaRPr lang="en-US" b="1" i="1" dirty="0"/>
          </a:p>
        </p:txBody>
      </p:sp>
      <p:sp>
        <p:nvSpPr>
          <p:cNvPr id="19" name="Content Placeholder 18"/>
          <p:cNvSpPr>
            <a:spLocks noGrp="1"/>
          </p:cNvSpPr>
          <p:nvPr>
            <p:ph idx="1"/>
          </p:nvPr>
        </p:nvSpPr>
        <p:spPr/>
        <p:txBody>
          <a:bodyPr vert="horz" lIns="91440" tIns="45720" rIns="91440" bIns="45720" rtlCol="0" anchor="t">
            <a:normAutofit/>
          </a:bodyPr>
          <a:lstStyle/>
          <a:p>
            <a:pPr marL="219075" indent="-340995">
              <a:lnSpc>
                <a:spcPct val="94000"/>
              </a:lnSpc>
              <a:spcBef>
                <a:spcPts val="1000"/>
              </a:spcBef>
              <a:spcAft>
                <a:spcPts val="200"/>
              </a:spcAft>
            </a:pPr>
            <a:r>
              <a:rPr lang="en-US" sz="3200" dirty="0"/>
              <a:t>Passion and Intentionality</a:t>
            </a:r>
          </a:p>
          <a:p>
            <a:pPr marL="219075" indent="-340995">
              <a:lnSpc>
                <a:spcPct val="94000"/>
              </a:lnSpc>
              <a:spcBef>
                <a:spcPts val="1000"/>
              </a:spcBef>
              <a:spcAft>
                <a:spcPts val="200"/>
              </a:spcAft>
            </a:pPr>
            <a:r>
              <a:rPr lang="en-US" sz="3200" dirty="0"/>
              <a:t>Systematic plans to upend embedded structural barriers to EDIA and racism</a:t>
            </a:r>
          </a:p>
          <a:p>
            <a:pPr marL="219075" indent="-340995">
              <a:lnSpc>
                <a:spcPct val="94000"/>
              </a:lnSpc>
              <a:spcBef>
                <a:spcPts val="1000"/>
              </a:spcBef>
              <a:spcAft>
                <a:spcPts val="200"/>
              </a:spcAft>
            </a:pPr>
            <a:r>
              <a:rPr lang="en-US" sz="3200" dirty="0"/>
              <a:t>Clarity about desirable outcomes</a:t>
            </a:r>
          </a:p>
          <a:p>
            <a:pPr marL="219075" indent="-340995">
              <a:lnSpc>
                <a:spcPct val="94000"/>
              </a:lnSpc>
              <a:spcBef>
                <a:spcPts val="1000"/>
              </a:spcBef>
              <a:spcAft>
                <a:spcPts val="200"/>
              </a:spcAft>
            </a:pPr>
            <a:r>
              <a:rPr lang="en-US" sz="3200" dirty="0"/>
              <a:t>Collective agency for thriving—bringing others along</a:t>
            </a:r>
          </a:p>
          <a:p>
            <a:pPr marL="219075" indent="-340995">
              <a:lnSpc>
                <a:spcPct val="94000"/>
              </a:lnSpc>
              <a:spcBef>
                <a:spcPts val="1000"/>
              </a:spcBef>
              <a:spcAft>
                <a:spcPts val="200"/>
              </a:spcAft>
            </a:pPr>
            <a:r>
              <a:rPr lang="en-US" sz="3200" dirty="0"/>
              <a:t>Continuous journeys to transform—always in a process of becoming </a:t>
            </a:r>
          </a:p>
          <a:p>
            <a:pPr marL="219075" indent="-340995">
              <a:lnSpc>
                <a:spcPct val="94000"/>
              </a:lnSpc>
              <a:spcBef>
                <a:spcPts val="1000"/>
              </a:spcBef>
              <a:spcAft>
                <a:spcPts val="200"/>
              </a:spcAft>
            </a:pPr>
            <a:endParaRPr lang="en-US" i="1" dirty="0"/>
          </a:p>
        </p:txBody>
      </p:sp>
      <p:sp>
        <p:nvSpPr>
          <p:cNvPr id="2" name="Text Box 1050">
            <a:extLst>
              <a:ext uri="{FF2B5EF4-FFF2-40B4-BE49-F238E27FC236}">
                <a16:creationId xmlns:a16="http://schemas.microsoft.com/office/drawing/2014/main" id="{3E4BEF71-6A15-4EE0-85F1-7F9DA562D921}"/>
              </a:ext>
            </a:extLst>
          </p:cNvPr>
          <p:cNvSpPr txBox="1">
            <a:spLocks noChangeArrowheads="1"/>
          </p:cNvSpPr>
          <p:nvPr/>
        </p:nvSpPr>
        <p:spPr bwMode="auto">
          <a:xfrm>
            <a:off x="7696201" y="6400800"/>
            <a:ext cx="287804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dirty="0">
                <a:latin typeface="Lato Regular"/>
              </a:rPr>
              <a:t>© Empowerment Workshops, Inc.</a:t>
            </a:r>
          </a:p>
        </p:txBody>
      </p:sp>
    </p:spTree>
    <p:extLst>
      <p:ext uri="{BB962C8B-B14F-4D97-AF65-F5344CB8AC3E}">
        <p14:creationId xmlns:p14="http://schemas.microsoft.com/office/powerpoint/2010/main" val="923726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1321208" y="437166"/>
            <a:ext cx="9549303" cy="1143000"/>
          </a:xfrm>
        </p:spPr>
        <p:txBody>
          <a:bodyPr vert="horz" lIns="91440" tIns="45720" rIns="91440" bIns="45720" rtlCol="0" anchor="ctr">
            <a:noAutofit/>
          </a:bodyPr>
          <a:lstStyle/>
          <a:p>
            <a:pPr algn="r"/>
            <a:r>
              <a:rPr lang="en-US" sz="2800" b="1" i="1" dirty="0"/>
              <a:t>ROADMAP for ORGANIZATIONAL TRANSFORMATION</a:t>
            </a:r>
            <a:br>
              <a:rPr lang="en-US" sz="2800" b="1" i="1" dirty="0"/>
            </a:br>
            <a:r>
              <a:rPr lang="en-US" sz="2800" b="1" i="1" dirty="0"/>
              <a:t>(Arredondo, 1996)</a:t>
            </a:r>
            <a:endParaRPr lang="en-US" sz="2800" dirty="0"/>
          </a:p>
          <a:p>
            <a:endParaRPr lang="en-US" sz="2800" dirty="0"/>
          </a:p>
        </p:txBody>
      </p:sp>
      <p:sp>
        <p:nvSpPr>
          <p:cNvPr id="47" name="Line 1027">
            <a:extLst>
              <a:ext uri="{FF2B5EF4-FFF2-40B4-BE49-F238E27FC236}">
                <a16:creationId xmlns:a16="http://schemas.microsoft.com/office/drawing/2014/main" id="{92339606-52B2-4A45-8647-8B784FEE5972}"/>
              </a:ext>
            </a:extLst>
          </p:cNvPr>
          <p:cNvSpPr>
            <a:spLocks noChangeShapeType="1"/>
          </p:cNvSpPr>
          <p:nvPr/>
        </p:nvSpPr>
        <p:spPr bwMode="auto">
          <a:xfrm>
            <a:off x="2209800" y="4953000"/>
            <a:ext cx="1143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Line 1028">
            <a:extLst>
              <a:ext uri="{FF2B5EF4-FFF2-40B4-BE49-F238E27FC236}">
                <a16:creationId xmlns:a16="http://schemas.microsoft.com/office/drawing/2014/main" id="{8C621BC6-6ACC-4DD4-A072-A7DA7A6A124F}"/>
              </a:ext>
            </a:extLst>
          </p:cNvPr>
          <p:cNvSpPr>
            <a:spLocks noChangeShapeType="1"/>
          </p:cNvSpPr>
          <p:nvPr/>
        </p:nvSpPr>
        <p:spPr bwMode="auto">
          <a:xfrm flipV="1">
            <a:off x="3352800" y="43434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Line 1029">
            <a:extLst>
              <a:ext uri="{FF2B5EF4-FFF2-40B4-BE49-F238E27FC236}">
                <a16:creationId xmlns:a16="http://schemas.microsoft.com/office/drawing/2014/main" id="{C6BDC53A-88F1-468E-AD88-C1C3073DA968}"/>
              </a:ext>
            </a:extLst>
          </p:cNvPr>
          <p:cNvSpPr>
            <a:spLocks noChangeShapeType="1"/>
          </p:cNvSpPr>
          <p:nvPr/>
        </p:nvSpPr>
        <p:spPr bwMode="auto">
          <a:xfrm>
            <a:off x="3352800" y="4343400"/>
            <a:ext cx="1295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Line 1030">
            <a:extLst>
              <a:ext uri="{FF2B5EF4-FFF2-40B4-BE49-F238E27FC236}">
                <a16:creationId xmlns:a16="http://schemas.microsoft.com/office/drawing/2014/main" id="{E9EF67E3-85F7-4FFA-B539-26AC52E6DBA1}"/>
              </a:ext>
            </a:extLst>
          </p:cNvPr>
          <p:cNvSpPr>
            <a:spLocks noChangeShapeType="1"/>
          </p:cNvSpPr>
          <p:nvPr/>
        </p:nvSpPr>
        <p:spPr bwMode="auto">
          <a:xfrm flipV="1">
            <a:off x="4648200" y="38100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Line 1031">
            <a:extLst>
              <a:ext uri="{FF2B5EF4-FFF2-40B4-BE49-F238E27FC236}">
                <a16:creationId xmlns:a16="http://schemas.microsoft.com/office/drawing/2014/main" id="{9754ABD6-192B-40AF-996C-66BF3DD82A68}"/>
              </a:ext>
            </a:extLst>
          </p:cNvPr>
          <p:cNvSpPr>
            <a:spLocks noChangeShapeType="1"/>
          </p:cNvSpPr>
          <p:nvPr/>
        </p:nvSpPr>
        <p:spPr bwMode="auto">
          <a:xfrm>
            <a:off x="4648200" y="3810000"/>
            <a:ext cx="1371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Line 1032">
            <a:extLst>
              <a:ext uri="{FF2B5EF4-FFF2-40B4-BE49-F238E27FC236}">
                <a16:creationId xmlns:a16="http://schemas.microsoft.com/office/drawing/2014/main" id="{668ABE4B-660A-46A1-A72A-D6AC28105FD9}"/>
              </a:ext>
            </a:extLst>
          </p:cNvPr>
          <p:cNvSpPr>
            <a:spLocks noChangeShapeType="1"/>
          </p:cNvSpPr>
          <p:nvPr/>
        </p:nvSpPr>
        <p:spPr bwMode="auto">
          <a:xfrm flipH="1" flipV="1">
            <a:off x="6019800" y="32766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Line 1033">
            <a:extLst>
              <a:ext uri="{FF2B5EF4-FFF2-40B4-BE49-F238E27FC236}">
                <a16:creationId xmlns:a16="http://schemas.microsoft.com/office/drawing/2014/main" id="{4FD2129A-2FF0-4932-985A-1E97C88B04AA}"/>
              </a:ext>
            </a:extLst>
          </p:cNvPr>
          <p:cNvSpPr>
            <a:spLocks noChangeShapeType="1"/>
          </p:cNvSpPr>
          <p:nvPr/>
        </p:nvSpPr>
        <p:spPr bwMode="auto">
          <a:xfrm>
            <a:off x="6019800" y="3276600"/>
            <a:ext cx="1371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Line 1034">
            <a:extLst>
              <a:ext uri="{FF2B5EF4-FFF2-40B4-BE49-F238E27FC236}">
                <a16:creationId xmlns:a16="http://schemas.microsoft.com/office/drawing/2014/main" id="{68B3836E-8BB4-4F33-B068-A2CB84225925}"/>
              </a:ext>
            </a:extLst>
          </p:cNvPr>
          <p:cNvSpPr>
            <a:spLocks noChangeShapeType="1"/>
          </p:cNvSpPr>
          <p:nvPr/>
        </p:nvSpPr>
        <p:spPr bwMode="auto">
          <a:xfrm flipV="1">
            <a:off x="7391400" y="2667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Line 1035">
            <a:extLst>
              <a:ext uri="{FF2B5EF4-FFF2-40B4-BE49-F238E27FC236}">
                <a16:creationId xmlns:a16="http://schemas.microsoft.com/office/drawing/2014/main" id="{DAF39BD8-A353-4E19-A153-B87E00DF7532}"/>
              </a:ext>
            </a:extLst>
          </p:cNvPr>
          <p:cNvSpPr>
            <a:spLocks noChangeShapeType="1"/>
          </p:cNvSpPr>
          <p:nvPr/>
        </p:nvSpPr>
        <p:spPr bwMode="auto">
          <a:xfrm>
            <a:off x="7391400" y="2667000"/>
            <a:ext cx="121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Line 1036">
            <a:extLst>
              <a:ext uri="{FF2B5EF4-FFF2-40B4-BE49-F238E27FC236}">
                <a16:creationId xmlns:a16="http://schemas.microsoft.com/office/drawing/2014/main" id="{65CBDCF1-1139-4FDD-A6A9-E26AB6FD29A7}"/>
              </a:ext>
            </a:extLst>
          </p:cNvPr>
          <p:cNvSpPr>
            <a:spLocks noChangeShapeType="1"/>
          </p:cNvSpPr>
          <p:nvPr/>
        </p:nvSpPr>
        <p:spPr bwMode="auto">
          <a:xfrm flipV="1">
            <a:off x="8610600" y="19812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Line 1037">
            <a:extLst>
              <a:ext uri="{FF2B5EF4-FFF2-40B4-BE49-F238E27FC236}">
                <a16:creationId xmlns:a16="http://schemas.microsoft.com/office/drawing/2014/main" id="{5BB6F82D-B53D-461F-8A17-E7C9175957D0}"/>
              </a:ext>
            </a:extLst>
          </p:cNvPr>
          <p:cNvSpPr>
            <a:spLocks noChangeShapeType="1"/>
          </p:cNvSpPr>
          <p:nvPr/>
        </p:nvSpPr>
        <p:spPr bwMode="auto">
          <a:xfrm>
            <a:off x="8610600" y="1981200"/>
            <a:ext cx="1600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Line 1038">
            <a:extLst>
              <a:ext uri="{FF2B5EF4-FFF2-40B4-BE49-F238E27FC236}">
                <a16:creationId xmlns:a16="http://schemas.microsoft.com/office/drawing/2014/main" id="{D5F1BD3F-C9FF-498D-8963-07C61E0430DA}"/>
              </a:ext>
            </a:extLst>
          </p:cNvPr>
          <p:cNvSpPr>
            <a:spLocks noChangeShapeType="1"/>
          </p:cNvSpPr>
          <p:nvPr/>
        </p:nvSpPr>
        <p:spPr bwMode="auto">
          <a:xfrm flipV="1">
            <a:off x="10210800" y="14478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1039">
            <a:extLst>
              <a:ext uri="{FF2B5EF4-FFF2-40B4-BE49-F238E27FC236}">
                <a16:creationId xmlns:a16="http://schemas.microsoft.com/office/drawing/2014/main" id="{5F332635-9713-4244-B160-F5E8BCAEB514}"/>
              </a:ext>
            </a:extLst>
          </p:cNvPr>
          <p:cNvSpPr>
            <a:spLocks noChangeShapeType="1"/>
          </p:cNvSpPr>
          <p:nvPr/>
        </p:nvSpPr>
        <p:spPr bwMode="auto">
          <a:xfrm>
            <a:off x="2209800" y="49530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Line 1040">
            <a:extLst>
              <a:ext uri="{FF2B5EF4-FFF2-40B4-BE49-F238E27FC236}">
                <a16:creationId xmlns:a16="http://schemas.microsoft.com/office/drawing/2014/main" id="{466CBFD0-FE8E-49D5-B7B1-FF49BAC25683}"/>
              </a:ext>
            </a:extLst>
          </p:cNvPr>
          <p:cNvSpPr>
            <a:spLocks noChangeShapeType="1"/>
          </p:cNvSpPr>
          <p:nvPr/>
        </p:nvSpPr>
        <p:spPr bwMode="auto">
          <a:xfrm flipH="1">
            <a:off x="1524000" y="54864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Text Box 1042">
            <a:extLst>
              <a:ext uri="{FF2B5EF4-FFF2-40B4-BE49-F238E27FC236}">
                <a16:creationId xmlns:a16="http://schemas.microsoft.com/office/drawing/2014/main" id="{62EAAF87-9A4C-4334-ACC9-381EBACB4FC1}"/>
              </a:ext>
            </a:extLst>
          </p:cNvPr>
          <p:cNvSpPr txBox="1">
            <a:spLocks noChangeArrowheads="1"/>
          </p:cNvSpPr>
          <p:nvPr/>
        </p:nvSpPr>
        <p:spPr bwMode="auto">
          <a:xfrm>
            <a:off x="1524000" y="5715000"/>
            <a:ext cx="498623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sz="1600" b="1" dirty="0">
                <a:latin typeface="Lato Regular"/>
              </a:rPr>
              <a:t>CLARIFYING THE MOTIVATORS AND WHY NOW?</a:t>
            </a:r>
          </a:p>
        </p:txBody>
      </p:sp>
      <p:sp>
        <p:nvSpPr>
          <p:cNvPr id="77" name="Text Box 1043">
            <a:extLst>
              <a:ext uri="{FF2B5EF4-FFF2-40B4-BE49-F238E27FC236}">
                <a16:creationId xmlns:a16="http://schemas.microsoft.com/office/drawing/2014/main" id="{194325C6-4966-4316-B36E-027CDBFCEFE6}"/>
              </a:ext>
            </a:extLst>
          </p:cNvPr>
          <p:cNvSpPr txBox="1">
            <a:spLocks noChangeArrowheads="1"/>
          </p:cNvSpPr>
          <p:nvPr/>
        </p:nvSpPr>
        <p:spPr bwMode="auto">
          <a:xfrm>
            <a:off x="2380851" y="5142701"/>
            <a:ext cx="67487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sz="1600" b="1" dirty="0">
                <a:latin typeface="Lato Regular"/>
              </a:rPr>
              <a:t>WHAT ARE THE SYSTEMS AND POLICIES THAT NEED TO GO AWAY?</a:t>
            </a:r>
            <a:endParaRPr lang="en-US" altLang="en-US" sz="1400" b="1" dirty="0">
              <a:latin typeface="Lato Regular"/>
            </a:endParaRPr>
          </a:p>
        </p:txBody>
      </p:sp>
      <p:sp>
        <p:nvSpPr>
          <p:cNvPr id="79" name="Text Box 1044">
            <a:extLst>
              <a:ext uri="{FF2B5EF4-FFF2-40B4-BE49-F238E27FC236}">
                <a16:creationId xmlns:a16="http://schemas.microsoft.com/office/drawing/2014/main" id="{EFC19836-71F3-40C6-9D15-1EA9427DF594}"/>
              </a:ext>
            </a:extLst>
          </p:cNvPr>
          <p:cNvSpPr txBox="1">
            <a:spLocks noChangeArrowheads="1"/>
          </p:cNvSpPr>
          <p:nvPr/>
        </p:nvSpPr>
        <p:spPr bwMode="auto">
          <a:xfrm>
            <a:off x="3591526" y="4479814"/>
            <a:ext cx="46063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sz="1600" b="1" dirty="0">
                <a:latin typeface="Lato Regular"/>
              </a:rPr>
              <a:t>COST-BENEFIT ANALYSIS: RISKS TO CHANGE</a:t>
            </a:r>
          </a:p>
        </p:txBody>
      </p:sp>
      <p:sp>
        <p:nvSpPr>
          <p:cNvPr id="81" name="Text Box 1045">
            <a:extLst>
              <a:ext uri="{FF2B5EF4-FFF2-40B4-BE49-F238E27FC236}">
                <a16:creationId xmlns:a16="http://schemas.microsoft.com/office/drawing/2014/main" id="{50FA7855-E718-4326-B363-C04C4FFDF686}"/>
              </a:ext>
            </a:extLst>
          </p:cNvPr>
          <p:cNvSpPr txBox="1">
            <a:spLocks noChangeArrowheads="1"/>
          </p:cNvSpPr>
          <p:nvPr/>
        </p:nvSpPr>
        <p:spPr bwMode="auto">
          <a:xfrm>
            <a:off x="4881063" y="3907515"/>
            <a:ext cx="283500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sz="1600" b="1" dirty="0">
                <a:latin typeface="Lato Regular"/>
              </a:rPr>
              <a:t>ACTIONS TO BUILD UPON</a:t>
            </a:r>
          </a:p>
        </p:txBody>
      </p:sp>
      <p:sp>
        <p:nvSpPr>
          <p:cNvPr id="83" name="Text Box 1046">
            <a:extLst>
              <a:ext uri="{FF2B5EF4-FFF2-40B4-BE49-F238E27FC236}">
                <a16:creationId xmlns:a16="http://schemas.microsoft.com/office/drawing/2014/main" id="{D6535F72-06E6-4ECB-9F26-DED04EF46210}"/>
              </a:ext>
            </a:extLst>
          </p:cNvPr>
          <p:cNvSpPr txBox="1">
            <a:spLocks noChangeArrowheads="1"/>
          </p:cNvSpPr>
          <p:nvPr/>
        </p:nvSpPr>
        <p:spPr bwMode="auto">
          <a:xfrm>
            <a:off x="6253196" y="3374115"/>
            <a:ext cx="34275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sz="1600" b="1" dirty="0">
                <a:latin typeface="Lato Regular"/>
              </a:rPr>
              <a:t>WHO GETS A SEAT ON THE BUS?</a:t>
            </a:r>
            <a:endParaRPr lang="en-US"/>
          </a:p>
        </p:txBody>
      </p:sp>
      <p:sp>
        <p:nvSpPr>
          <p:cNvPr id="87" name="Text Box 1048">
            <a:extLst>
              <a:ext uri="{FF2B5EF4-FFF2-40B4-BE49-F238E27FC236}">
                <a16:creationId xmlns:a16="http://schemas.microsoft.com/office/drawing/2014/main" id="{D42C6513-44AE-48E0-B385-12890A667935}"/>
              </a:ext>
            </a:extLst>
          </p:cNvPr>
          <p:cNvSpPr txBox="1">
            <a:spLocks noChangeArrowheads="1"/>
          </p:cNvSpPr>
          <p:nvPr/>
        </p:nvSpPr>
        <p:spPr bwMode="auto">
          <a:xfrm>
            <a:off x="8796437" y="2209800"/>
            <a:ext cx="146399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Tx/>
              <a:buChar char="•"/>
            </a:pPr>
            <a:r>
              <a:rPr lang="en-US" altLang="en-US" sz="1600" b="1" dirty="0">
                <a:latin typeface="Lato Regular"/>
              </a:rPr>
              <a:t>THE LEGACY</a:t>
            </a:r>
          </a:p>
        </p:txBody>
      </p:sp>
      <p:sp>
        <p:nvSpPr>
          <p:cNvPr id="90" name="Line 1041">
            <a:extLst>
              <a:ext uri="{FF2B5EF4-FFF2-40B4-BE49-F238E27FC236}">
                <a16:creationId xmlns:a16="http://schemas.microsoft.com/office/drawing/2014/main" id="{CD684A2D-ECE6-491D-AD64-976E1E1A5A6D}"/>
              </a:ext>
            </a:extLst>
          </p:cNvPr>
          <p:cNvSpPr>
            <a:spLocks noChangeShapeType="1"/>
          </p:cNvSpPr>
          <p:nvPr/>
        </p:nvSpPr>
        <p:spPr bwMode="auto">
          <a:xfrm flipV="1">
            <a:off x="10210800" y="1447800"/>
            <a:ext cx="457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Text Box 1050">
            <a:extLst>
              <a:ext uri="{FF2B5EF4-FFF2-40B4-BE49-F238E27FC236}">
                <a16:creationId xmlns:a16="http://schemas.microsoft.com/office/drawing/2014/main" id="{E1F04C5F-7577-4934-88F7-ECB508B0A193}"/>
              </a:ext>
            </a:extLst>
          </p:cNvPr>
          <p:cNvSpPr txBox="1">
            <a:spLocks noChangeArrowheads="1"/>
          </p:cNvSpPr>
          <p:nvPr/>
        </p:nvSpPr>
        <p:spPr bwMode="auto">
          <a:xfrm>
            <a:off x="7701529" y="6400800"/>
            <a:ext cx="300939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dirty="0">
                <a:latin typeface="Lato Regular"/>
              </a:rPr>
              <a:t>© Empowerment Workshops, Inc.</a:t>
            </a:r>
          </a:p>
        </p:txBody>
      </p:sp>
      <p:sp>
        <p:nvSpPr>
          <p:cNvPr id="94" name="Text Box 1046">
            <a:extLst>
              <a:ext uri="{FF2B5EF4-FFF2-40B4-BE49-F238E27FC236}">
                <a16:creationId xmlns:a16="http://schemas.microsoft.com/office/drawing/2014/main" id="{6D006A37-0647-4D0C-91BD-13B8C88DDACB}"/>
              </a:ext>
            </a:extLst>
          </p:cNvPr>
          <p:cNvSpPr txBox="1">
            <a:spLocks noChangeArrowheads="1"/>
          </p:cNvSpPr>
          <p:nvPr/>
        </p:nvSpPr>
        <p:spPr bwMode="auto">
          <a:xfrm>
            <a:off x="7702594" y="2803948"/>
            <a:ext cx="363182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 typeface="Arial"/>
              <a:buChar char="•"/>
            </a:pPr>
            <a:r>
              <a:rPr lang="en-US" altLang="en-US" sz="1600" b="1" dirty="0">
                <a:latin typeface="Lato Regular"/>
              </a:rPr>
              <a:t>INITIAL AND SECONDARY TACTICS</a:t>
            </a:r>
            <a:endParaRPr lang="en-US" dirty="0">
              <a:cs typeface="Times New Roman"/>
            </a:endParaRPr>
          </a:p>
        </p:txBody>
      </p:sp>
    </p:spTree>
    <p:extLst>
      <p:ext uri="{BB962C8B-B14F-4D97-AF65-F5344CB8AC3E}">
        <p14:creationId xmlns:p14="http://schemas.microsoft.com/office/powerpoint/2010/main" val="2164547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C78597-96BA-478C-B791-68CF72FD9118}"/>
              </a:ext>
            </a:extLst>
          </p:cNvPr>
          <p:cNvSpPr>
            <a:spLocks noGrp="1"/>
          </p:cNvSpPr>
          <p:nvPr>
            <p:ph type="body" idx="1"/>
          </p:nvPr>
        </p:nvSpPr>
        <p:spPr>
          <a:xfrm>
            <a:off x="915126" y="3071903"/>
            <a:ext cx="10363200" cy="1921151"/>
          </a:xfrm>
        </p:spPr>
        <p:txBody>
          <a:bodyPr>
            <a:normAutofit/>
          </a:bodyPr>
          <a:lstStyle/>
          <a:p>
            <a:pPr algn="ctr"/>
            <a:r>
              <a:rPr lang="en-US" sz="5400" b="1"/>
              <a:t>DEI-Centered Scorecards</a:t>
            </a:r>
            <a:endParaRPr lang="en-US" sz="5400" b="1" dirty="0"/>
          </a:p>
          <a:p>
            <a:pPr algn="ctr"/>
            <a:endParaRPr lang="en-US" sz="5400" b="1" dirty="0"/>
          </a:p>
        </p:txBody>
      </p:sp>
    </p:spTree>
    <p:extLst>
      <p:ext uri="{BB962C8B-B14F-4D97-AF65-F5344CB8AC3E}">
        <p14:creationId xmlns:p14="http://schemas.microsoft.com/office/powerpoint/2010/main" val="2276499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18FC15B-7261-47E4-9540-AEDFBDE44408}"/>
              </a:ext>
            </a:extLst>
          </p:cNvPr>
          <p:cNvGraphicFramePr>
            <a:graphicFrameLocks noGrp="1"/>
          </p:cNvGraphicFramePr>
          <p:nvPr>
            <p:extLst>
              <p:ext uri="{D42A27DB-BD31-4B8C-83A1-F6EECF244321}">
                <p14:modId xmlns:p14="http://schemas.microsoft.com/office/powerpoint/2010/main" val="4258760072"/>
              </p:ext>
            </p:extLst>
          </p:nvPr>
        </p:nvGraphicFramePr>
        <p:xfrm>
          <a:off x="632447" y="498086"/>
          <a:ext cx="10942394" cy="4511040"/>
        </p:xfrm>
        <a:graphic>
          <a:graphicData uri="http://schemas.openxmlformats.org/drawingml/2006/table">
            <a:tbl>
              <a:tblPr firstRow="1" bandRow="1">
                <a:tableStyleId>{5C22544A-7EE6-4342-B048-85BDC9FD1C3A}</a:tableStyleId>
              </a:tblPr>
              <a:tblGrid>
                <a:gridCol w="7444419">
                  <a:extLst>
                    <a:ext uri="{9D8B030D-6E8A-4147-A177-3AD203B41FA5}">
                      <a16:colId xmlns:a16="http://schemas.microsoft.com/office/drawing/2014/main" val="3111396588"/>
                    </a:ext>
                  </a:extLst>
                </a:gridCol>
                <a:gridCol w="1614450">
                  <a:extLst>
                    <a:ext uri="{9D8B030D-6E8A-4147-A177-3AD203B41FA5}">
                      <a16:colId xmlns:a16="http://schemas.microsoft.com/office/drawing/2014/main" val="3357616599"/>
                    </a:ext>
                  </a:extLst>
                </a:gridCol>
                <a:gridCol w="1883525">
                  <a:extLst>
                    <a:ext uri="{9D8B030D-6E8A-4147-A177-3AD203B41FA5}">
                      <a16:colId xmlns:a16="http://schemas.microsoft.com/office/drawing/2014/main" val="18478017"/>
                    </a:ext>
                  </a:extLst>
                </a:gridCol>
              </a:tblGrid>
              <a:tr h="816449">
                <a:tc>
                  <a:txBody>
                    <a:bodyPr/>
                    <a:lstStyle/>
                    <a:p>
                      <a:pPr rtl="0" fontAlgn="base"/>
                      <a:r>
                        <a:rPr lang="en-US" sz="2400">
                          <a:effectLst/>
                          <a:latin typeface="LATO"/>
                        </a:rPr>
                        <a:t>Best Practices for Search Committees </a:t>
                      </a:r>
                    </a:p>
                  </a:txBody>
                  <a:tcPr/>
                </a:tc>
                <a:tc>
                  <a:txBody>
                    <a:bodyPr/>
                    <a:lstStyle/>
                    <a:p>
                      <a:pPr rtl="0" fontAlgn="base"/>
                      <a:r>
                        <a:rPr lang="en-US" sz="1200">
                          <a:effectLst/>
                          <a:latin typeface="LATO"/>
                        </a:rPr>
                        <a:t>In Place: </a:t>
                      </a:r>
                      <a:endParaRPr lang="en-US">
                        <a:effectLst/>
                        <a:latin typeface="LATO"/>
                      </a:endParaRPr>
                    </a:p>
                    <a:p>
                      <a:pPr rtl="0" fontAlgn="base"/>
                      <a:r>
                        <a:rPr lang="en-US" sz="1200">
                          <a:effectLst/>
                          <a:latin typeface="LATO"/>
                        </a:rPr>
                        <a:t>0-Don’t know </a:t>
                      </a:r>
                      <a:endParaRPr lang="en-US">
                        <a:effectLst/>
                        <a:latin typeface="LATO"/>
                      </a:endParaRPr>
                    </a:p>
                    <a:p>
                      <a:pPr rtl="0" fontAlgn="base"/>
                      <a:r>
                        <a:rPr lang="en-US" sz="1200">
                          <a:effectLst/>
                          <a:latin typeface="LATO"/>
                        </a:rPr>
                        <a:t>1-No   </a:t>
                      </a:r>
                      <a:endParaRPr lang="en-US">
                        <a:effectLst/>
                        <a:latin typeface="LATO"/>
                      </a:endParaRPr>
                    </a:p>
                    <a:p>
                      <a:pPr rtl="0" fontAlgn="base"/>
                      <a:r>
                        <a:rPr lang="en-US" sz="1200">
                          <a:effectLst/>
                          <a:latin typeface="LATO"/>
                        </a:rPr>
                        <a:t>2-In Progress  </a:t>
                      </a:r>
                      <a:endParaRPr lang="en-US">
                        <a:effectLst/>
                        <a:latin typeface="LATO"/>
                      </a:endParaRPr>
                    </a:p>
                    <a:p>
                      <a:pPr rtl="0" fontAlgn="base"/>
                      <a:r>
                        <a:rPr lang="en-US" sz="1200">
                          <a:effectLst/>
                          <a:latin typeface="LATO"/>
                        </a:rPr>
                        <a:t>3-Yes </a:t>
                      </a:r>
                      <a:endParaRPr lang="en-US">
                        <a:effectLst/>
                        <a:latin typeface="LATO"/>
                      </a:endParaRPr>
                    </a:p>
                  </a:txBody>
                  <a:tcPr/>
                </a:tc>
                <a:tc>
                  <a:txBody>
                    <a:bodyPr/>
                    <a:lstStyle/>
                    <a:p>
                      <a:pPr rtl="0" fontAlgn="base"/>
                      <a:r>
                        <a:rPr lang="en-US" sz="1200">
                          <a:effectLst/>
                          <a:latin typeface="LATO"/>
                        </a:rPr>
                        <a:t>IMPORTANCE: </a:t>
                      </a:r>
                      <a:endParaRPr lang="en-US">
                        <a:effectLst/>
                        <a:latin typeface="LATO"/>
                      </a:endParaRPr>
                    </a:p>
                    <a:p>
                      <a:pPr rtl="0" fontAlgn="base"/>
                      <a:r>
                        <a:rPr lang="en-US" sz="1200">
                          <a:effectLst/>
                          <a:latin typeface="LATO"/>
                        </a:rPr>
                        <a:t>1-not important  </a:t>
                      </a:r>
                      <a:endParaRPr lang="en-US">
                        <a:effectLst/>
                        <a:latin typeface="LATO"/>
                      </a:endParaRPr>
                    </a:p>
                    <a:p>
                      <a:pPr rtl="0" fontAlgn="base"/>
                      <a:r>
                        <a:rPr lang="en-US" sz="1200">
                          <a:effectLst/>
                          <a:latin typeface="LATO"/>
                        </a:rPr>
                        <a:t>2-important  </a:t>
                      </a:r>
                      <a:endParaRPr lang="en-US">
                        <a:effectLst/>
                        <a:latin typeface="LATO"/>
                      </a:endParaRPr>
                    </a:p>
                    <a:p>
                      <a:pPr rtl="0" fontAlgn="base"/>
                      <a:r>
                        <a:rPr lang="en-US" sz="1200">
                          <a:effectLst/>
                          <a:latin typeface="LATO"/>
                        </a:rPr>
                        <a:t>3-very important </a:t>
                      </a:r>
                      <a:endParaRPr lang="en-US">
                        <a:effectLst/>
                        <a:latin typeface="LATO"/>
                      </a:endParaRPr>
                    </a:p>
                  </a:txBody>
                  <a:tcPr/>
                </a:tc>
                <a:extLst>
                  <a:ext uri="{0D108BD9-81ED-4DB2-BD59-A6C34878D82A}">
                    <a16:rowId xmlns:a16="http://schemas.microsoft.com/office/drawing/2014/main" val="81971668"/>
                  </a:ext>
                </a:extLst>
              </a:tr>
              <a:tr h="249085">
                <a:tc>
                  <a:txBody>
                    <a:bodyPr/>
                    <a:lstStyle/>
                    <a:p>
                      <a:pPr rtl="0" fontAlgn="base"/>
                      <a:r>
                        <a:rPr lang="en-US" sz="1600">
                          <a:solidFill>
                            <a:schemeClr val="tx1">
                              <a:lumMod val="50000"/>
                            </a:schemeClr>
                          </a:solidFill>
                          <a:effectLst/>
                          <a:latin typeface="LATO"/>
                        </a:rPr>
                        <a:t>Receive a charge from a senior leader to carry out the search. </a:t>
                      </a: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2341097331"/>
                  </a:ext>
                </a:extLst>
              </a:tr>
              <a:tr h="249085">
                <a:tc>
                  <a:txBody>
                    <a:bodyPr/>
                    <a:lstStyle/>
                    <a:p>
                      <a:pPr rtl="0" fontAlgn="base"/>
                      <a:r>
                        <a:rPr lang="en-US" sz="1600">
                          <a:solidFill>
                            <a:schemeClr val="tx1">
                              <a:lumMod val="50000"/>
                            </a:schemeClr>
                          </a:solidFill>
                          <a:effectLst/>
                          <a:latin typeface="LATO"/>
                        </a:rPr>
                        <a:t>Intentionally reflect inclusive diversity. </a:t>
                      </a:r>
                    </a:p>
                  </a:txBody>
                  <a:tcPr>
                    <a:solidFill>
                      <a:schemeClr val="accent2">
                        <a:lumMod val="20000"/>
                        <a:lumOff val="80000"/>
                      </a:schemeClr>
                    </a:solidFill>
                  </a:tcPr>
                </a:tc>
                <a:tc>
                  <a:txBody>
                    <a:bodyPr/>
                    <a:lstStyle/>
                    <a:p>
                      <a:pPr rtl="0" fontAlgn="base"/>
                      <a:endParaRPr lang="en-US" sz="1400" dirty="0">
                        <a:effectLst/>
                        <a:latin typeface="LATO"/>
                      </a:endParaRPr>
                    </a:p>
                  </a:txBody>
                  <a:tcPr>
                    <a:solidFill>
                      <a:schemeClr val="accent2">
                        <a:lumMod val="20000"/>
                        <a:lumOff val="80000"/>
                      </a:schemeClr>
                    </a:solidFill>
                  </a:tcPr>
                </a:tc>
                <a:tc>
                  <a:txBody>
                    <a:bodyPr/>
                    <a:lstStyle/>
                    <a:p>
                      <a:pPr rtl="0" fontAlgn="base"/>
                      <a:endParaRPr lang="en-US" sz="1400" dirty="0">
                        <a:effectLst/>
                        <a:latin typeface="LATO"/>
                      </a:endParaRPr>
                    </a:p>
                  </a:txBody>
                  <a:tcPr>
                    <a:solidFill>
                      <a:schemeClr val="accent2">
                        <a:lumMod val="20000"/>
                        <a:lumOff val="80000"/>
                      </a:schemeClr>
                    </a:solidFill>
                  </a:tcPr>
                </a:tc>
                <a:extLst>
                  <a:ext uri="{0D108BD9-81ED-4DB2-BD59-A6C34878D82A}">
                    <a16:rowId xmlns:a16="http://schemas.microsoft.com/office/drawing/2014/main" val="2350110537"/>
                  </a:ext>
                </a:extLst>
              </a:tr>
              <a:tr h="249085">
                <a:tc>
                  <a:txBody>
                    <a:bodyPr/>
                    <a:lstStyle/>
                    <a:p>
                      <a:pPr rtl="0" fontAlgn="base"/>
                      <a:r>
                        <a:rPr lang="en-US" sz="1600">
                          <a:solidFill>
                            <a:schemeClr val="tx1">
                              <a:lumMod val="50000"/>
                            </a:schemeClr>
                          </a:solidFill>
                          <a:effectLst/>
                          <a:latin typeface="LATO"/>
                        </a:rPr>
                        <a:t>Receive training on diversity, equity and inclusion for all search committee chairs and members. </a:t>
                      </a: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3111072971"/>
                  </a:ext>
                </a:extLst>
              </a:tr>
              <a:tr h="249085">
                <a:tc>
                  <a:txBody>
                    <a:bodyPr/>
                    <a:lstStyle/>
                    <a:p>
                      <a:pPr rtl="0" fontAlgn="base"/>
                      <a:r>
                        <a:rPr lang="en-US" sz="1600">
                          <a:solidFill>
                            <a:schemeClr val="tx1">
                              <a:lumMod val="50000"/>
                            </a:schemeClr>
                          </a:solidFill>
                          <a:effectLst/>
                          <a:latin typeface="LATO"/>
                        </a:rPr>
                        <a:t>Acknowledge to one another “What diversity means to me”.  </a:t>
                      </a: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extLst>
                  <a:ext uri="{0D108BD9-81ED-4DB2-BD59-A6C34878D82A}">
                    <a16:rowId xmlns:a16="http://schemas.microsoft.com/office/drawing/2014/main" val="2712356158"/>
                  </a:ext>
                </a:extLst>
              </a:tr>
              <a:tr h="249085">
                <a:tc>
                  <a:txBody>
                    <a:bodyPr/>
                    <a:lstStyle/>
                    <a:p>
                      <a:pPr rtl="0" fontAlgn="base"/>
                      <a:r>
                        <a:rPr lang="en-US" sz="1600">
                          <a:solidFill>
                            <a:schemeClr val="tx1">
                              <a:lumMod val="50000"/>
                            </a:schemeClr>
                          </a:solidFill>
                          <a:effectLst/>
                          <a:latin typeface="LATO"/>
                        </a:rPr>
                        <a:t>Are familiar with “best practices” for conducting searches. </a:t>
                      </a: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3798117990"/>
                  </a:ext>
                </a:extLst>
              </a:tr>
              <a:tr h="373629">
                <a:tc>
                  <a:txBody>
                    <a:bodyPr/>
                    <a:lstStyle/>
                    <a:p>
                      <a:pPr rtl="0" fontAlgn="base"/>
                      <a:r>
                        <a:rPr lang="en-US" sz="1600">
                          <a:solidFill>
                            <a:schemeClr val="tx1">
                              <a:lumMod val="50000"/>
                            </a:schemeClr>
                          </a:solidFill>
                          <a:effectLst/>
                          <a:latin typeface="LATO"/>
                        </a:rPr>
                        <a:t>Review common biases in search practices, e.g., implicit bias “Presumed Incompetence, ideological differences, assumptions about fit”. </a:t>
                      </a: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extLst>
                  <a:ext uri="{0D108BD9-81ED-4DB2-BD59-A6C34878D82A}">
                    <a16:rowId xmlns:a16="http://schemas.microsoft.com/office/drawing/2014/main" val="2352501479"/>
                  </a:ext>
                </a:extLst>
              </a:tr>
              <a:tr h="249085">
                <a:tc>
                  <a:txBody>
                    <a:bodyPr/>
                    <a:lstStyle/>
                    <a:p>
                      <a:pPr rtl="0" fontAlgn="base"/>
                      <a:r>
                        <a:rPr lang="en-US" sz="1600">
                          <a:solidFill>
                            <a:schemeClr val="tx1">
                              <a:lumMod val="50000"/>
                            </a:schemeClr>
                          </a:solidFill>
                          <a:effectLst/>
                          <a:latin typeface="LATO"/>
                        </a:rPr>
                        <a:t>Follow consistent processes and practices for all searches  across the campus. </a:t>
                      </a: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122184508"/>
                  </a:ext>
                </a:extLst>
              </a:tr>
              <a:tr h="249085">
                <a:tc>
                  <a:txBody>
                    <a:bodyPr/>
                    <a:lstStyle/>
                    <a:p>
                      <a:pPr rtl="0" fontAlgn="base"/>
                      <a:r>
                        <a:rPr lang="en-US" sz="1600">
                          <a:solidFill>
                            <a:schemeClr val="tx1">
                              <a:lumMod val="50000"/>
                            </a:schemeClr>
                          </a:solidFill>
                          <a:effectLst/>
                          <a:latin typeface="LATO"/>
                        </a:rPr>
                        <a:t>Sign a confidentiality contract to ensure privacy of discussions. </a:t>
                      </a: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extLst>
                  <a:ext uri="{0D108BD9-81ED-4DB2-BD59-A6C34878D82A}">
                    <a16:rowId xmlns:a16="http://schemas.microsoft.com/office/drawing/2014/main" val="808770658"/>
                  </a:ext>
                </a:extLst>
              </a:tr>
              <a:tr h="249085">
                <a:tc>
                  <a:txBody>
                    <a:bodyPr/>
                    <a:lstStyle/>
                    <a:p>
                      <a:pPr rtl="0" fontAlgn="base"/>
                      <a:r>
                        <a:rPr lang="en-US" sz="1600">
                          <a:solidFill>
                            <a:schemeClr val="tx1">
                              <a:lumMod val="50000"/>
                            </a:schemeClr>
                          </a:solidFill>
                          <a:effectLst/>
                          <a:latin typeface="LATO"/>
                        </a:rPr>
                        <a:t>Outline practices to manage boundaries with internal candidates. </a:t>
                      </a: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439045596"/>
                  </a:ext>
                </a:extLst>
              </a:tr>
            </a:tbl>
          </a:graphicData>
        </a:graphic>
      </p:graphicFrame>
    </p:spTree>
    <p:extLst>
      <p:ext uri="{BB962C8B-B14F-4D97-AF65-F5344CB8AC3E}">
        <p14:creationId xmlns:p14="http://schemas.microsoft.com/office/powerpoint/2010/main" val="3363832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789BC-E33F-46C0-B7FF-5452C7715FC3}"/>
              </a:ext>
            </a:extLst>
          </p:cNvPr>
          <p:cNvSpPr>
            <a:spLocks noGrp="1"/>
          </p:cNvSpPr>
          <p:nvPr>
            <p:ph type="ctrTitle"/>
          </p:nvPr>
        </p:nvSpPr>
        <p:spPr>
          <a:xfrm>
            <a:off x="323826" y="307635"/>
            <a:ext cx="7728238" cy="659771"/>
          </a:xfrm>
        </p:spPr>
        <p:txBody>
          <a:bodyPr>
            <a:normAutofit fontScale="90000"/>
          </a:bodyPr>
          <a:lstStyle/>
          <a:p>
            <a:pPr algn="l"/>
            <a:r>
              <a:rPr lang="en-US" sz="4000" b="1" dirty="0">
                <a:solidFill>
                  <a:schemeClr val="bg1"/>
                </a:solidFill>
                <a:latin typeface="Lato"/>
              </a:rPr>
              <a:t>Land Acknowledgement</a:t>
            </a:r>
            <a:endParaRPr lang="en-US" sz="4000" b="1">
              <a:solidFill>
                <a:schemeClr val="bg1"/>
              </a:solidFill>
              <a:latin typeface="Lato"/>
              <a:cs typeface="Calibri Light" panose="020F0302020204030204"/>
            </a:endParaRPr>
          </a:p>
        </p:txBody>
      </p:sp>
      <p:sp>
        <p:nvSpPr>
          <p:cNvPr id="5" name="Horizontal Scroll 4"/>
          <p:cNvSpPr/>
          <p:nvPr/>
        </p:nvSpPr>
        <p:spPr>
          <a:xfrm>
            <a:off x="1568408" y="1241403"/>
            <a:ext cx="8738272" cy="4840994"/>
          </a:xfrm>
          <a:prstGeom prst="horizontalScroll">
            <a:avLst>
              <a:gd name="adj" fmla="val 5570"/>
            </a:avLst>
          </a:prstGeom>
          <a:solidFill>
            <a:schemeClr val="accent4">
              <a:lumMod val="20000"/>
              <a:lumOff val="80000"/>
            </a:schemeClr>
          </a:solidFill>
          <a:ln>
            <a:solidFill>
              <a:srgbClr val="94341F"/>
            </a:solidFill>
          </a:ln>
        </p:spPr>
        <p:txBody>
          <a:bodyPr wrap="square" lIns="91440" tIns="45720" rIns="91440" bIns="45720" anchor="t">
            <a:spAutoFit/>
          </a:bodyPr>
          <a:lstStyle/>
          <a:p>
            <a:pPr algn="ctr">
              <a:lnSpc>
                <a:spcPct val="150000"/>
              </a:lnSpc>
              <a:spcAft>
                <a:spcPts val="800"/>
              </a:spcAft>
            </a:pPr>
            <a:r>
              <a:rPr lang="en-US" sz="2800" b="1" dirty="0">
                <a:solidFill>
                  <a:srgbClr val="94341F"/>
                </a:solidFill>
                <a:latin typeface="Calibri"/>
                <a:ea typeface="Calibri" panose="020F0502020204030204" pitchFamily="34" charset="0"/>
                <a:cs typeface="Times New Roman"/>
              </a:rPr>
              <a:t>We acknowledge the First Peoples of our countries, as the custodians and occupants of the traditional lands where we live, work, and recreate. We pay our respects to the Elders past, present, the seven generations yet to come, and to their continued connection to the land and community.</a:t>
            </a:r>
            <a:endParaRPr lang="en-US" sz="2000">
              <a:solidFill>
                <a:srgbClr val="94341F"/>
              </a:solidFill>
              <a:latin typeface="Calibri"/>
              <a:ea typeface="Calibri" panose="020F0502020204030204" pitchFamily="34" charset="0"/>
              <a:cs typeface="Times New Roman"/>
            </a:endParaRPr>
          </a:p>
          <a:p>
            <a:pPr algn="ctr">
              <a:lnSpc>
                <a:spcPct val="200000"/>
              </a:lnSpc>
              <a:spcAft>
                <a:spcPts val="800"/>
              </a:spcAft>
            </a:pPr>
            <a:r>
              <a:rPr lang="en-US" sz="1000" dirty="0">
                <a:solidFill>
                  <a:srgbClr val="94341F"/>
                </a:solidFill>
                <a:latin typeface="Calibri"/>
                <a:ea typeface="Calibri" panose="020F0502020204030204" pitchFamily="34" charset="0"/>
                <a:cs typeface="Times New Roman"/>
              </a:rPr>
              <a:t>- APA’s Division 45 Warrior’s Path Presidential Task Force (2020). Protecting and Defending our People: </a:t>
            </a:r>
            <a:r>
              <a:rPr lang="en-US" sz="1000" err="1">
                <a:solidFill>
                  <a:srgbClr val="94341F"/>
                </a:solidFill>
                <a:latin typeface="Calibri"/>
                <a:ea typeface="Calibri" panose="020F0502020204030204" pitchFamily="34" charset="0"/>
                <a:cs typeface="Times New Roman"/>
              </a:rPr>
              <a:t>Nakni</a:t>
            </a:r>
            <a:r>
              <a:rPr lang="en-US" sz="1000" dirty="0">
                <a:solidFill>
                  <a:srgbClr val="94341F"/>
                </a:solidFill>
                <a:latin typeface="Calibri"/>
                <a:ea typeface="Calibri" panose="020F0502020204030204" pitchFamily="34" charset="0"/>
                <a:cs typeface="Times New Roman"/>
              </a:rPr>
              <a:t> </a:t>
            </a:r>
            <a:r>
              <a:rPr lang="en-US" sz="1000" err="1">
                <a:solidFill>
                  <a:srgbClr val="94341F"/>
                </a:solidFill>
                <a:latin typeface="Calibri"/>
                <a:ea typeface="Calibri" panose="020F0502020204030204" pitchFamily="34" charset="0"/>
                <a:cs typeface="Times New Roman"/>
              </a:rPr>
              <a:t>tushka</a:t>
            </a:r>
            <a:r>
              <a:rPr lang="en-US" sz="1000" dirty="0">
                <a:solidFill>
                  <a:srgbClr val="94341F"/>
                </a:solidFill>
                <a:latin typeface="Calibri"/>
                <a:ea typeface="Calibri" panose="020F0502020204030204" pitchFamily="34" charset="0"/>
                <a:cs typeface="Times New Roman"/>
              </a:rPr>
              <a:t> </a:t>
            </a:r>
            <a:r>
              <a:rPr lang="en-US" sz="1000" err="1">
                <a:solidFill>
                  <a:srgbClr val="94341F"/>
                </a:solidFill>
                <a:latin typeface="Calibri"/>
                <a:ea typeface="Calibri" panose="020F0502020204030204" pitchFamily="34" charset="0"/>
                <a:cs typeface="Times New Roman"/>
              </a:rPr>
              <a:t>anowa</a:t>
            </a:r>
            <a:r>
              <a:rPr lang="en-US" sz="1000" dirty="0">
                <a:solidFill>
                  <a:srgbClr val="94341F"/>
                </a:solidFill>
                <a:latin typeface="Calibri"/>
                <a:ea typeface="Calibri" panose="020F0502020204030204" pitchFamily="34" charset="0"/>
                <a:cs typeface="Times New Roman"/>
              </a:rPr>
              <a:t> (The Warrior’s Path).</a:t>
            </a:r>
            <a:endParaRPr lang="en-US" sz="800" dirty="0">
              <a:solidFill>
                <a:srgbClr val="94341F"/>
              </a:solidFill>
              <a:effectLst/>
              <a:latin typeface="Calibri"/>
              <a:ea typeface="Calibri" panose="020F0502020204030204" pitchFamily="34" charset="0"/>
              <a:cs typeface="Times New Roman"/>
            </a:endParaRPr>
          </a:p>
        </p:txBody>
      </p:sp>
      <p:grpSp>
        <p:nvGrpSpPr>
          <p:cNvPr id="4" name="Group 3"/>
          <p:cNvGrpSpPr/>
          <p:nvPr/>
        </p:nvGrpSpPr>
        <p:grpSpPr>
          <a:xfrm>
            <a:off x="130574" y="6453614"/>
            <a:ext cx="2806406" cy="365760"/>
            <a:chOff x="130574" y="6453614"/>
            <a:chExt cx="2806406" cy="365760"/>
          </a:xfrm>
        </p:grpSpPr>
        <p:grpSp>
          <p:nvGrpSpPr>
            <p:cNvPr id="6" name="Group 5"/>
            <p:cNvGrpSpPr/>
            <p:nvPr/>
          </p:nvGrpSpPr>
          <p:grpSpPr>
            <a:xfrm>
              <a:off x="358857" y="6453614"/>
              <a:ext cx="2578123" cy="365760"/>
              <a:chOff x="45983" y="6427237"/>
              <a:chExt cx="2578123" cy="365760"/>
            </a:xfrm>
          </p:grpSpPr>
          <p:sp>
            <p:nvSpPr>
              <p:cNvPr id="8" name="TextBox 7"/>
              <p:cNvSpPr txBox="1"/>
              <p:nvPr/>
            </p:nvSpPr>
            <p:spPr>
              <a:xfrm>
                <a:off x="319670" y="6445405"/>
                <a:ext cx="2304436" cy="307777"/>
              </a:xfrm>
              <a:prstGeom prst="rect">
                <a:avLst/>
              </a:prstGeom>
              <a:noFill/>
            </p:spPr>
            <p:txBody>
              <a:bodyPr wrap="square" rtlCol="0">
                <a:spAutoFit/>
              </a:bodyPr>
              <a:lstStyle/>
              <a:p>
                <a:r>
                  <a:rPr lang="en-US" sz="1400" b="1" dirty="0">
                    <a:solidFill>
                      <a:schemeClr val="bg1"/>
                    </a:solidFill>
                    <a:latin typeface="Helvetica" panose="020B0604020202020204" pitchFamily="34" charset="0"/>
                    <a:cs typeface="Helvetica" panose="020B0604020202020204" pitchFamily="34" charset="0"/>
                  </a:rPr>
                  <a:t> @</a:t>
                </a:r>
                <a:r>
                  <a:rPr lang="en-US" sz="1400" b="1" dirty="0" err="1">
                    <a:solidFill>
                      <a:schemeClr val="bg1"/>
                    </a:solidFill>
                    <a:latin typeface="Helvetica" panose="020B0604020202020204" pitchFamily="34" charset="0"/>
                    <a:cs typeface="Helvetica" panose="020B0604020202020204" pitchFamily="34" charset="0"/>
                  </a:rPr>
                  <a:t>aahheorg</a:t>
                </a:r>
                <a:r>
                  <a:rPr lang="en-US" sz="1400" b="1" dirty="0">
                    <a:solidFill>
                      <a:schemeClr val="bg1"/>
                    </a:solidFill>
                    <a:latin typeface="Helvetica" panose="020B0604020202020204" pitchFamily="34" charset="0"/>
                    <a:cs typeface="Helvetica" panose="020B0604020202020204" pitchFamily="34" charset="0"/>
                  </a:rPr>
                  <a:t>   #AAHHE21</a:t>
                </a:r>
                <a:endParaRPr lang="en-US" b="1" dirty="0">
                  <a:solidFill>
                    <a:schemeClr val="bg1"/>
                  </a:solidFill>
                  <a:latin typeface="Helvetica" panose="020B0604020202020204" pitchFamily="34" charset="0"/>
                  <a:cs typeface="Helvetica" panose="020B0604020202020204" pitchFamily="34" charset="0"/>
                </a:endParaRPr>
              </a:p>
            </p:txBody>
          </p:sp>
          <p:pic>
            <p:nvPicPr>
              <p:cNvPr id="9" name="Picture 8"/>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a:off x="45983" y="6427237"/>
                <a:ext cx="365760" cy="365760"/>
              </a:xfrm>
              <a:prstGeom prst="rect">
                <a:avLst/>
              </a:prstGeom>
            </p:spPr>
          </p:pic>
        </p:grpSp>
        <p:pic>
          <p:nvPicPr>
            <p:cNvPr id="7" name="Picture 6"/>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30574" y="6543172"/>
              <a:ext cx="182880" cy="182880"/>
            </a:xfrm>
            <a:prstGeom prst="rect">
              <a:avLst/>
            </a:prstGeom>
          </p:spPr>
        </p:pic>
      </p:grpSp>
    </p:spTree>
    <p:extLst>
      <p:ext uri="{BB962C8B-B14F-4D97-AF65-F5344CB8AC3E}">
        <p14:creationId xmlns:p14="http://schemas.microsoft.com/office/powerpoint/2010/main" val="2521525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18FC15B-7261-47E4-9540-AEDFBDE44408}"/>
              </a:ext>
            </a:extLst>
          </p:cNvPr>
          <p:cNvGraphicFramePr>
            <a:graphicFrameLocks noGrp="1"/>
          </p:cNvGraphicFramePr>
          <p:nvPr>
            <p:extLst>
              <p:ext uri="{D42A27DB-BD31-4B8C-83A1-F6EECF244321}">
                <p14:modId xmlns:p14="http://schemas.microsoft.com/office/powerpoint/2010/main" val="4073382923"/>
              </p:ext>
            </p:extLst>
          </p:nvPr>
        </p:nvGraphicFramePr>
        <p:xfrm>
          <a:off x="632447" y="498086"/>
          <a:ext cx="10942394" cy="3322320"/>
        </p:xfrm>
        <a:graphic>
          <a:graphicData uri="http://schemas.openxmlformats.org/drawingml/2006/table">
            <a:tbl>
              <a:tblPr firstRow="1" bandRow="1">
                <a:tableStyleId>{5C22544A-7EE6-4342-B048-85BDC9FD1C3A}</a:tableStyleId>
              </a:tblPr>
              <a:tblGrid>
                <a:gridCol w="7444419">
                  <a:extLst>
                    <a:ext uri="{9D8B030D-6E8A-4147-A177-3AD203B41FA5}">
                      <a16:colId xmlns:a16="http://schemas.microsoft.com/office/drawing/2014/main" val="3111396588"/>
                    </a:ext>
                  </a:extLst>
                </a:gridCol>
                <a:gridCol w="1614450">
                  <a:extLst>
                    <a:ext uri="{9D8B030D-6E8A-4147-A177-3AD203B41FA5}">
                      <a16:colId xmlns:a16="http://schemas.microsoft.com/office/drawing/2014/main" val="3357616599"/>
                    </a:ext>
                  </a:extLst>
                </a:gridCol>
                <a:gridCol w="1883525">
                  <a:extLst>
                    <a:ext uri="{9D8B030D-6E8A-4147-A177-3AD203B41FA5}">
                      <a16:colId xmlns:a16="http://schemas.microsoft.com/office/drawing/2014/main" val="18478017"/>
                    </a:ext>
                  </a:extLst>
                </a:gridCol>
              </a:tblGrid>
              <a:tr h="816449">
                <a:tc>
                  <a:txBody>
                    <a:bodyPr/>
                    <a:lstStyle/>
                    <a:p>
                      <a:pPr rtl="0" fontAlgn="base"/>
                      <a:r>
                        <a:rPr lang="en-US" sz="2400">
                          <a:effectLst/>
                          <a:latin typeface="LATO"/>
                        </a:rPr>
                        <a:t>Best Practices for Search Committees (Continued) </a:t>
                      </a:r>
                    </a:p>
                  </a:txBody>
                  <a:tcPr/>
                </a:tc>
                <a:tc>
                  <a:txBody>
                    <a:bodyPr/>
                    <a:lstStyle/>
                    <a:p>
                      <a:pPr rtl="0" fontAlgn="base"/>
                      <a:r>
                        <a:rPr lang="en-US" sz="1200">
                          <a:effectLst/>
                          <a:latin typeface="LATO"/>
                        </a:rPr>
                        <a:t>In Place: </a:t>
                      </a:r>
                      <a:endParaRPr lang="en-US">
                        <a:effectLst/>
                        <a:latin typeface="LATO"/>
                      </a:endParaRPr>
                    </a:p>
                    <a:p>
                      <a:pPr rtl="0" fontAlgn="base"/>
                      <a:r>
                        <a:rPr lang="en-US" sz="1200">
                          <a:effectLst/>
                          <a:latin typeface="LATO"/>
                        </a:rPr>
                        <a:t>0-Don’t know </a:t>
                      </a:r>
                      <a:endParaRPr lang="en-US">
                        <a:effectLst/>
                        <a:latin typeface="LATO"/>
                      </a:endParaRPr>
                    </a:p>
                    <a:p>
                      <a:pPr rtl="0" fontAlgn="base"/>
                      <a:r>
                        <a:rPr lang="en-US" sz="1200">
                          <a:effectLst/>
                          <a:latin typeface="LATO"/>
                        </a:rPr>
                        <a:t>1-No   </a:t>
                      </a:r>
                      <a:endParaRPr lang="en-US">
                        <a:effectLst/>
                        <a:latin typeface="LATO"/>
                      </a:endParaRPr>
                    </a:p>
                    <a:p>
                      <a:pPr rtl="0" fontAlgn="base"/>
                      <a:r>
                        <a:rPr lang="en-US" sz="1200">
                          <a:effectLst/>
                          <a:latin typeface="LATO"/>
                        </a:rPr>
                        <a:t>2-In Progress  </a:t>
                      </a:r>
                      <a:endParaRPr lang="en-US">
                        <a:effectLst/>
                        <a:latin typeface="LATO"/>
                      </a:endParaRPr>
                    </a:p>
                    <a:p>
                      <a:pPr rtl="0" fontAlgn="base"/>
                      <a:r>
                        <a:rPr lang="en-US" sz="1200">
                          <a:effectLst/>
                          <a:latin typeface="LATO"/>
                        </a:rPr>
                        <a:t>3-Yes </a:t>
                      </a:r>
                      <a:endParaRPr lang="en-US">
                        <a:effectLst/>
                        <a:latin typeface="LATO"/>
                      </a:endParaRPr>
                    </a:p>
                  </a:txBody>
                  <a:tcPr/>
                </a:tc>
                <a:tc>
                  <a:txBody>
                    <a:bodyPr/>
                    <a:lstStyle/>
                    <a:p>
                      <a:pPr rtl="0" fontAlgn="base"/>
                      <a:r>
                        <a:rPr lang="en-US" sz="1200">
                          <a:effectLst/>
                          <a:latin typeface="LATO"/>
                        </a:rPr>
                        <a:t>IMPORTANCE: </a:t>
                      </a:r>
                      <a:endParaRPr lang="en-US">
                        <a:effectLst/>
                        <a:latin typeface="LATO"/>
                      </a:endParaRPr>
                    </a:p>
                    <a:p>
                      <a:pPr rtl="0" fontAlgn="base"/>
                      <a:r>
                        <a:rPr lang="en-US" sz="1200">
                          <a:effectLst/>
                          <a:latin typeface="LATO"/>
                        </a:rPr>
                        <a:t>1-not important  </a:t>
                      </a:r>
                      <a:endParaRPr lang="en-US">
                        <a:effectLst/>
                        <a:latin typeface="LATO"/>
                      </a:endParaRPr>
                    </a:p>
                    <a:p>
                      <a:pPr rtl="0" fontAlgn="base"/>
                      <a:r>
                        <a:rPr lang="en-US" sz="1200">
                          <a:effectLst/>
                          <a:latin typeface="LATO"/>
                        </a:rPr>
                        <a:t>2-important  </a:t>
                      </a:r>
                      <a:endParaRPr lang="en-US">
                        <a:effectLst/>
                        <a:latin typeface="LATO"/>
                      </a:endParaRPr>
                    </a:p>
                    <a:p>
                      <a:pPr rtl="0" fontAlgn="base"/>
                      <a:r>
                        <a:rPr lang="en-US" sz="1200">
                          <a:effectLst/>
                          <a:latin typeface="LATO"/>
                        </a:rPr>
                        <a:t>3-very important </a:t>
                      </a:r>
                      <a:endParaRPr lang="en-US">
                        <a:effectLst/>
                        <a:latin typeface="LATO"/>
                      </a:endParaRPr>
                    </a:p>
                  </a:txBody>
                  <a:tcPr/>
                </a:tc>
                <a:extLst>
                  <a:ext uri="{0D108BD9-81ED-4DB2-BD59-A6C34878D82A}">
                    <a16:rowId xmlns:a16="http://schemas.microsoft.com/office/drawing/2014/main" val="81971668"/>
                  </a:ext>
                </a:extLst>
              </a:tr>
              <a:tr h="249085">
                <a:tc>
                  <a:txBody>
                    <a:bodyPr/>
                    <a:lstStyle/>
                    <a:p>
                      <a:pPr lvl="0" rtl="0">
                        <a:buNone/>
                      </a:pPr>
                      <a:r>
                        <a:rPr lang="en-US" sz="1600">
                          <a:solidFill>
                            <a:schemeClr val="tx1">
                              <a:lumMod val="50000"/>
                            </a:schemeClr>
                          </a:solidFill>
                          <a:effectLst/>
                          <a:latin typeface="LATO"/>
                        </a:rPr>
                        <a:t>Prepare ads that incorporate language about the College’s prioritization for DEI and request a diversity statement from candidates.  </a:t>
                      </a:r>
                    </a:p>
                  </a:txBody>
                  <a:tcPr>
                    <a:solidFill>
                      <a:schemeClr val="bg1">
                        <a:lumMod val="95000"/>
                      </a:schemeClr>
                    </a:solidFill>
                  </a:tcPr>
                </a:tc>
                <a:tc>
                  <a:txBody>
                    <a:bodyPr/>
                    <a:lstStyle/>
                    <a:p>
                      <a:pPr lvl="0" rtl="0">
                        <a:buNone/>
                      </a:pPr>
                      <a:endParaRPr lang="en-US" sz="1400" dirty="0">
                        <a:effectLst/>
                        <a:latin typeface="LATO"/>
                      </a:endParaRPr>
                    </a:p>
                  </a:txBody>
                  <a:tcPr>
                    <a:solidFill>
                      <a:schemeClr val="bg1">
                        <a:lumMod val="95000"/>
                      </a:schemeClr>
                    </a:solidFill>
                  </a:tcPr>
                </a:tc>
                <a:tc>
                  <a:txBody>
                    <a:bodyPr/>
                    <a:lstStyle/>
                    <a:p>
                      <a:pPr lvl="0" rtl="0">
                        <a:buNone/>
                      </a:pPr>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2341097331"/>
                  </a:ext>
                </a:extLst>
              </a:tr>
              <a:tr h="249085">
                <a:tc>
                  <a:txBody>
                    <a:bodyPr/>
                    <a:lstStyle/>
                    <a:p>
                      <a:pPr lvl="0" rtl="0">
                        <a:buNone/>
                      </a:pPr>
                      <a:r>
                        <a:rPr lang="en-US" sz="1600">
                          <a:solidFill>
                            <a:schemeClr val="tx1">
                              <a:lumMod val="50000"/>
                            </a:schemeClr>
                          </a:solidFill>
                          <a:effectLst/>
                          <a:latin typeface="LATO"/>
                        </a:rPr>
                        <a:t>The Search Committee chair is committed to DEI and can provide leadership if questioned about the importance or value of DEI efforts.  </a:t>
                      </a:r>
                    </a:p>
                  </a:txBody>
                  <a:tcPr>
                    <a:solidFill>
                      <a:schemeClr val="accent1">
                        <a:lumMod val="20000"/>
                        <a:lumOff val="80000"/>
                      </a:schemeClr>
                    </a:solidFill>
                  </a:tcPr>
                </a:tc>
                <a:tc>
                  <a:txBody>
                    <a:bodyPr/>
                    <a:lstStyle/>
                    <a:p>
                      <a:pPr lvl="0" rtl="0">
                        <a:buNone/>
                      </a:pPr>
                      <a:endParaRPr lang="en-US" sz="1400" dirty="0">
                        <a:effectLst/>
                        <a:latin typeface="LATO"/>
                      </a:endParaRPr>
                    </a:p>
                  </a:txBody>
                  <a:tcPr>
                    <a:solidFill>
                      <a:schemeClr val="accent1">
                        <a:lumMod val="20000"/>
                        <a:lumOff val="80000"/>
                      </a:schemeClr>
                    </a:solidFill>
                  </a:tcPr>
                </a:tc>
                <a:tc>
                  <a:txBody>
                    <a:bodyPr/>
                    <a:lstStyle/>
                    <a:p>
                      <a:pPr lvl="0" rtl="0">
                        <a:buNone/>
                      </a:pPr>
                      <a:endParaRPr lang="en-US" sz="1400" dirty="0">
                        <a:effectLst/>
                        <a:latin typeface="LATO"/>
                      </a:endParaRPr>
                    </a:p>
                  </a:txBody>
                  <a:tcPr>
                    <a:solidFill>
                      <a:schemeClr val="accent1">
                        <a:lumMod val="20000"/>
                        <a:lumOff val="80000"/>
                      </a:schemeClr>
                    </a:solidFill>
                  </a:tcPr>
                </a:tc>
                <a:extLst>
                  <a:ext uri="{0D108BD9-81ED-4DB2-BD59-A6C34878D82A}">
                    <a16:rowId xmlns:a16="http://schemas.microsoft.com/office/drawing/2014/main" val="2350110537"/>
                  </a:ext>
                </a:extLst>
              </a:tr>
              <a:tr h="249085">
                <a:tc>
                  <a:txBody>
                    <a:bodyPr/>
                    <a:lstStyle/>
                    <a:p>
                      <a:pPr lvl="0" rtl="0">
                        <a:buNone/>
                      </a:pPr>
                      <a:r>
                        <a:rPr lang="en-US" sz="1600">
                          <a:solidFill>
                            <a:schemeClr val="tx1">
                              <a:lumMod val="50000"/>
                            </a:schemeClr>
                          </a:solidFill>
                          <a:effectLst/>
                          <a:latin typeface="LATO"/>
                        </a:rPr>
                        <a:t>Have clear guidelines for initial screenings of candidates to prevent bias </a:t>
                      </a:r>
                    </a:p>
                  </a:txBody>
                  <a:tcPr>
                    <a:solidFill>
                      <a:schemeClr val="bg1">
                        <a:lumMod val="95000"/>
                      </a:schemeClr>
                    </a:solidFill>
                  </a:tcPr>
                </a:tc>
                <a:tc>
                  <a:txBody>
                    <a:bodyPr/>
                    <a:lstStyle/>
                    <a:p>
                      <a:pPr lvl="0" rtl="0">
                        <a:buNone/>
                      </a:pPr>
                      <a:endParaRPr lang="en-US" sz="1400" dirty="0">
                        <a:effectLst/>
                        <a:latin typeface="LATO"/>
                      </a:endParaRPr>
                    </a:p>
                  </a:txBody>
                  <a:tcPr>
                    <a:solidFill>
                      <a:schemeClr val="bg1">
                        <a:lumMod val="95000"/>
                      </a:schemeClr>
                    </a:solidFill>
                  </a:tcPr>
                </a:tc>
                <a:tc>
                  <a:txBody>
                    <a:bodyPr/>
                    <a:lstStyle/>
                    <a:p>
                      <a:pPr lvl="0" rtl="0">
                        <a:buNone/>
                      </a:pPr>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3111072971"/>
                  </a:ext>
                </a:extLst>
              </a:tr>
              <a:tr h="249085">
                <a:tc>
                  <a:txBody>
                    <a:bodyPr/>
                    <a:lstStyle/>
                    <a:p>
                      <a:pPr lvl="0" rtl="0">
                        <a:buNone/>
                      </a:pPr>
                      <a:r>
                        <a:rPr lang="en-US" sz="1600">
                          <a:solidFill>
                            <a:schemeClr val="tx1">
                              <a:lumMod val="50000"/>
                            </a:schemeClr>
                          </a:solidFill>
                          <a:effectLst/>
                          <a:latin typeface="LATO"/>
                        </a:rPr>
                        <a:t>Contain either an HR representative, representative from the Provost’s office, or neutral 3</a:t>
                      </a:r>
                      <a:r>
                        <a:rPr lang="en-US" sz="1600" baseline="30000">
                          <a:solidFill>
                            <a:schemeClr val="tx1">
                              <a:lumMod val="50000"/>
                            </a:schemeClr>
                          </a:solidFill>
                          <a:effectLst/>
                          <a:latin typeface="LATO"/>
                        </a:rPr>
                        <a:t>rd</a:t>
                      </a:r>
                      <a:r>
                        <a:rPr lang="en-US" sz="1600">
                          <a:solidFill>
                            <a:schemeClr val="tx1">
                              <a:lumMod val="50000"/>
                            </a:schemeClr>
                          </a:solidFill>
                          <a:effectLst/>
                          <a:latin typeface="LATO"/>
                        </a:rPr>
                        <a:t> party in the initial screenings, e.g. diverse faculty or staff member from another College discipline or department.   </a:t>
                      </a:r>
                    </a:p>
                  </a:txBody>
                  <a:tcPr>
                    <a:solidFill>
                      <a:schemeClr val="accent1">
                        <a:lumMod val="20000"/>
                        <a:lumOff val="80000"/>
                      </a:schemeClr>
                    </a:solidFill>
                  </a:tcPr>
                </a:tc>
                <a:tc>
                  <a:txBody>
                    <a:bodyPr/>
                    <a:lstStyle/>
                    <a:p>
                      <a:pPr lvl="0" rtl="0">
                        <a:buNone/>
                      </a:pPr>
                      <a:endParaRPr lang="en-US" sz="1400" dirty="0">
                        <a:effectLst/>
                        <a:latin typeface="LATO"/>
                      </a:endParaRPr>
                    </a:p>
                  </a:txBody>
                  <a:tcPr>
                    <a:solidFill>
                      <a:schemeClr val="accent1">
                        <a:lumMod val="20000"/>
                        <a:lumOff val="80000"/>
                      </a:schemeClr>
                    </a:solidFill>
                  </a:tcPr>
                </a:tc>
                <a:tc>
                  <a:txBody>
                    <a:bodyPr/>
                    <a:lstStyle/>
                    <a:p>
                      <a:pPr>
                        <a:buNone/>
                      </a:pPr>
                      <a:endParaRPr lang="en-US"/>
                    </a:p>
                  </a:txBody>
                  <a:tcPr>
                    <a:solidFill>
                      <a:schemeClr val="accent1">
                        <a:lumMod val="20000"/>
                        <a:lumOff val="80000"/>
                      </a:schemeClr>
                    </a:solidFill>
                  </a:tcPr>
                </a:tc>
                <a:extLst>
                  <a:ext uri="{0D108BD9-81ED-4DB2-BD59-A6C34878D82A}">
                    <a16:rowId xmlns:a16="http://schemas.microsoft.com/office/drawing/2014/main" val="2712356158"/>
                  </a:ext>
                </a:extLst>
              </a:tr>
            </a:tbl>
          </a:graphicData>
        </a:graphic>
      </p:graphicFrame>
    </p:spTree>
    <p:extLst>
      <p:ext uri="{BB962C8B-B14F-4D97-AF65-F5344CB8AC3E}">
        <p14:creationId xmlns:p14="http://schemas.microsoft.com/office/powerpoint/2010/main" val="41634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7BCC4A7-78A6-4D58-BF76-09C297629A38}"/>
              </a:ext>
            </a:extLst>
          </p:cNvPr>
          <p:cNvGraphicFramePr>
            <a:graphicFrameLocks noGrp="1"/>
          </p:cNvGraphicFramePr>
          <p:nvPr>
            <p:extLst>
              <p:ext uri="{D42A27DB-BD31-4B8C-83A1-F6EECF244321}">
                <p14:modId xmlns:p14="http://schemas.microsoft.com/office/powerpoint/2010/main" val="3802949174"/>
              </p:ext>
            </p:extLst>
          </p:nvPr>
        </p:nvGraphicFramePr>
        <p:xfrm>
          <a:off x="579160" y="465991"/>
          <a:ext cx="10961637" cy="4998720"/>
        </p:xfrm>
        <a:graphic>
          <a:graphicData uri="http://schemas.openxmlformats.org/drawingml/2006/table">
            <a:tbl>
              <a:tblPr firstRow="1" bandRow="1">
                <a:tableStyleId>{5C22544A-7EE6-4342-B048-85BDC9FD1C3A}</a:tableStyleId>
              </a:tblPr>
              <a:tblGrid>
                <a:gridCol w="7457508">
                  <a:extLst>
                    <a:ext uri="{9D8B030D-6E8A-4147-A177-3AD203B41FA5}">
                      <a16:colId xmlns:a16="http://schemas.microsoft.com/office/drawing/2014/main" val="1738284114"/>
                    </a:ext>
                  </a:extLst>
                </a:gridCol>
                <a:gridCol w="1617290">
                  <a:extLst>
                    <a:ext uri="{9D8B030D-6E8A-4147-A177-3AD203B41FA5}">
                      <a16:colId xmlns:a16="http://schemas.microsoft.com/office/drawing/2014/main" val="395540812"/>
                    </a:ext>
                  </a:extLst>
                </a:gridCol>
                <a:gridCol w="1886839">
                  <a:extLst>
                    <a:ext uri="{9D8B030D-6E8A-4147-A177-3AD203B41FA5}">
                      <a16:colId xmlns:a16="http://schemas.microsoft.com/office/drawing/2014/main" val="887242701"/>
                    </a:ext>
                  </a:extLst>
                </a:gridCol>
              </a:tblGrid>
              <a:tr h="910430">
                <a:tc>
                  <a:txBody>
                    <a:bodyPr/>
                    <a:lstStyle/>
                    <a:p>
                      <a:pPr rtl="0" fontAlgn="base"/>
                      <a:r>
                        <a:rPr lang="en-US" sz="2400">
                          <a:effectLst/>
                          <a:latin typeface="LATO"/>
                        </a:rPr>
                        <a:t>Best Practices for Screening and Interviewing Applications </a:t>
                      </a:r>
                    </a:p>
                  </a:txBody>
                  <a:tcPr/>
                </a:tc>
                <a:tc>
                  <a:txBody>
                    <a:bodyPr/>
                    <a:lstStyle/>
                    <a:p>
                      <a:pPr rtl="0" fontAlgn="base"/>
                      <a:r>
                        <a:rPr lang="en-US" sz="1200">
                          <a:effectLst/>
                          <a:latin typeface="LATO"/>
                        </a:rPr>
                        <a:t>IN PLACE: </a:t>
                      </a:r>
                      <a:endParaRPr lang="en-US">
                        <a:effectLst/>
                        <a:latin typeface="LATO"/>
                      </a:endParaRPr>
                    </a:p>
                    <a:p>
                      <a:pPr rtl="0" fontAlgn="base"/>
                      <a:r>
                        <a:rPr lang="en-US" sz="1200">
                          <a:effectLst/>
                          <a:latin typeface="LATO"/>
                        </a:rPr>
                        <a:t>0-Don’t know </a:t>
                      </a:r>
                      <a:endParaRPr lang="en-US">
                        <a:effectLst/>
                        <a:latin typeface="LATO"/>
                      </a:endParaRPr>
                    </a:p>
                    <a:p>
                      <a:pPr rtl="0" fontAlgn="base"/>
                      <a:r>
                        <a:rPr lang="en-US" sz="1200">
                          <a:effectLst/>
                          <a:latin typeface="LATO"/>
                        </a:rPr>
                        <a:t>1-No   </a:t>
                      </a:r>
                      <a:endParaRPr lang="en-US">
                        <a:effectLst/>
                        <a:latin typeface="LATO"/>
                      </a:endParaRPr>
                    </a:p>
                    <a:p>
                      <a:pPr rtl="0" fontAlgn="base"/>
                      <a:r>
                        <a:rPr lang="en-US" sz="1200">
                          <a:effectLst/>
                          <a:latin typeface="LATO"/>
                        </a:rPr>
                        <a:t>2-In Progress  </a:t>
                      </a:r>
                      <a:endParaRPr lang="en-US">
                        <a:effectLst/>
                        <a:latin typeface="LATO"/>
                      </a:endParaRPr>
                    </a:p>
                    <a:p>
                      <a:pPr rtl="0" fontAlgn="base"/>
                      <a:r>
                        <a:rPr lang="en-US" sz="1200">
                          <a:effectLst/>
                          <a:latin typeface="LATO"/>
                        </a:rPr>
                        <a:t>3-Yes </a:t>
                      </a:r>
                      <a:endParaRPr lang="en-US">
                        <a:effectLst/>
                        <a:latin typeface="LATO"/>
                      </a:endParaRPr>
                    </a:p>
                  </a:txBody>
                  <a:tcPr/>
                </a:tc>
                <a:tc>
                  <a:txBody>
                    <a:bodyPr/>
                    <a:lstStyle/>
                    <a:p>
                      <a:pPr rtl="0" fontAlgn="base"/>
                      <a:r>
                        <a:rPr lang="en-US" sz="1200">
                          <a:effectLst/>
                          <a:latin typeface="LATO"/>
                        </a:rPr>
                        <a:t>IMPORTANCE: </a:t>
                      </a:r>
                      <a:endParaRPr lang="en-US">
                        <a:effectLst/>
                        <a:latin typeface="LATO"/>
                      </a:endParaRPr>
                    </a:p>
                    <a:p>
                      <a:pPr rtl="0" fontAlgn="base"/>
                      <a:r>
                        <a:rPr lang="en-US" sz="1200">
                          <a:effectLst/>
                          <a:latin typeface="LATO"/>
                        </a:rPr>
                        <a:t>1-not important  </a:t>
                      </a:r>
                      <a:endParaRPr lang="en-US">
                        <a:effectLst/>
                        <a:latin typeface="LATO"/>
                      </a:endParaRPr>
                    </a:p>
                    <a:p>
                      <a:pPr rtl="0" fontAlgn="base"/>
                      <a:r>
                        <a:rPr lang="en-US" sz="1200">
                          <a:effectLst/>
                          <a:latin typeface="LATO"/>
                        </a:rPr>
                        <a:t>2-important  </a:t>
                      </a:r>
                      <a:endParaRPr lang="en-US">
                        <a:effectLst/>
                        <a:latin typeface="LATO"/>
                      </a:endParaRPr>
                    </a:p>
                    <a:p>
                      <a:pPr rtl="0" fontAlgn="base"/>
                      <a:r>
                        <a:rPr lang="en-US" sz="1200">
                          <a:effectLst/>
                          <a:latin typeface="LATO"/>
                        </a:rPr>
                        <a:t>3-very important </a:t>
                      </a:r>
                      <a:endParaRPr lang="en-US">
                        <a:effectLst/>
                        <a:latin typeface="LATO"/>
                      </a:endParaRPr>
                    </a:p>
                  </a:txBody>
                  <a:tcPr/>
                </a:tc>
                <a:extLst>
                  <a:ext uri="{0D108BD9-81ED-4DB2-BD59-A6C34878D82A}">
                    <a16:rowId xmlns:a16="http://schemas.microsoft.com/office/drawing/2014/main" val="94777048"/>
                  </a:ext>
                </a:extLst>
              </a:tr>
              <a:tr h="280133">
                <a:tc>
                  <a:txBody>
                    <a:bodyPr/>
                    <a:lstStyle/>
                    <a:p>
                      <a:pPr rtl="0" fontAlgn="base"/>
                      <a:r>
                        <a:rPr lang="en-US" sz="1600">
                          <a:solidFill>
                            <a:schemeClr val="tx1">
                              <a:lumMod val="50000"/>
                            </a:schemeClr>
                          </a:solidFill>
                          <a:effectLst/>
                          <a:latin typeface="LATO"/>
                        </a:rPr>
                        <a:t>All search committee members participate in outlining screening process </a:t>
                      </a: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3189535090"/>
                  </a:ext>
                </a:extLst>
              </a:tr>
              <a:tr h="280133">
                <a:tc>
                  <a:txBody>
                    <a:bodyPr/>
                    <a:lstStyle/>
                    <a:p>
                      <a:pPr rtl="0" fontAlgn="base"/>
                      <a:r>
                        <a:rPr lang="en-US" sz="1600">
                          <a:solidFill>
                            <a:schemeClr val="tx1">
                              <a:lumMod val="50000"/>
                            </a:schemeClr>
                          </a:solidFill>
                          <a:effectLst/>
                          <a:latin typeface="LATO"/>
                        </a:rPr>
                        <a:t>Job descriptions and candidate selection criteria are up to date </a:t>
                      </a: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extLst>
                  <a:ext uri="{0D108BD9-81ED-4DB2-BD59-A6C34878D82A}">
                    <a16:rowId xmlns:a16="http://schemas.microsoft.com/office/drawing/2014/main" val="2467058073"/>
                  </a:ext>
                </a:extLst>
              </a:tr>
              <a:tr h="280133">
                <a:tc>
                  <a:txBody>
                    <a:bodyPr/>
                    <a:lstStyle/>
                    <a:p>
                      <a:pPr rtl="0" fontAlgn="base"/>
                      <a:r>
                        <a:rPr lang="en-US" sz="1600">
                          <a:solidFill>
                            <a:schemeClr val="tx1">
                              <a:lumMod val="50000"/>
                            </a:schemeClr>
                          </a:solidFill>
                          <a:effectLst/>
                          <a:latin typeface="LATO"/>
                        </a:rPr>
                        <a:t>Objective candidate evaluation forms with rating scales are available </a:t>
                      </a: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2175258991"/>
                  </a:ext>
                </a:extLst>
              </a:tr>
              <a:tr h="280133">
                <a:tc>
                  <a:txBody>
                    <a:bodyPr/>
                    <a:lstStyle/>
                    <a:p>
                      <a:pPr rtl="0" fontAlgn="base"/>
                      <a:r>
                        <a:rPr lang="en-US" sz="1600">
                          <a:solidFill>
                            <a:schemeClr val="tx1">
                              <a:lumMod val="50000"/>
                            </a:schemeClr>
                          </a:solidFill>
                          <a:effectLst/>
                          <a:latin typeface="LATO"/>
                        </a:rPr>
                        <a:t>Candidates’ diversity statements are one criteria for selection  </a:t>
                      </a: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extLst>
                  <a:ext uri="{0D108BD9-81ED-4DB2-BD59-A6C34878D82A}">
                    <a16:rowId xmlns:a16="http://schemas.microsoft.com/office/drawing/2014/main" val="1344700242"/>
                  </a:ext>
                </a:extLst>
              </a:tr>
              <a:tr h="280133">
                <a:tc>
                  <a:txBody>
                    <a:bodyPr/>
                    <a:lstStyle/>
                    <a:p>
                      <a:pPr rtl="0" fontAlgn="base"/>
                      <a:r>
                        <a:rPr lang="en-US" sz="1600">
                          <a:solidFill>
                            <a:schemeClr val="tx1">
                              <a:lumMod val="50000"/>
                            </a:schemeClr>
                          </a:solidFill>
                          <a:effectLst/>
                          <a:latin typeface="LATO"/>
                        </a:rPr>
                        <a:t>INTERVIEWING CONSIDERATIONS </a:t>
                      </a: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3321448931"/>
                  </a:ext>
                </a:extLst>
              </a:tr>
              <a:tr h="420199">
                <a:tc>
                  <a:txBody>
                    <a:bodyPr/>
                    <a:lstStyle/>
                    <a:p>
                      <a:pPr rtl="0" fontAlgn="base"/>
                      <a:r>
                        <a:rPr lang="en-US" sz="1600">
                          <a:solidFill>
                            <a:schemeClr val="tx1">
                              <a:lumMod val="50000"/>
                            </a:schemeClr>
                          </a:solidFill>
                          <a:effectLst/>
                          <a:latin typeface="LATO"/>
                        </a:rPr>
                        <a:t>Interviewers are trained and/or coached on what questions are appropriate or inappropriate to ask in an interview (also, which are legal/illegal) </a:t>
                      </a: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extLst>
                  <a:ext uri="{0D108BD9-81ED-4DB2-BD59-A6C34878D82A}">
                    <a16:rowId xmlns:a16="http://schemas.microsoft.com/office/drawing/2014/main" val="658325848"/>
                  </a:ext>
                </a:extLst>
              </a:tr>
              <a:tr h="280133">
                <a:tc>
                  <a:txBody>
                    <a:bodyPr/>
                    <a:lstStyle/>
                    <a:p>
                      <a:pPr rtl="0" fontAlgn="base"/>
                      <a:r>
                        <a:rPr lang="en-US" sz="1600">
                          <a:solidFill>
                            <a:schemeClr val="tx1">
                              <a:lumMod val="50000"/>
                            </a:schemeClr>
                          </a:solidFill>
                          <a:effectLst/>
                          <a:latin typeface="LATO"/>
                        </a:rPr>
                        <a:t>The agenda/itinerary includes time spent with key department, college and university representatives </a:t>
                      </a: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1421812583"/>
                  </a:ext>
                </a:extLst>
              </a:tr>
              <a:tr h="280133">
                <a:tc>
                  <a:txBody>
                    <a:bodyPr/>
                    <a:lstStyle/>
                    <a:p>
                      <a:pPr rtl="0" fontAlgn="base"/>
                      <a:r>
                        <a:rPr lang="en-US" sz="1600">
                          <a:solidFill>
                            <a:schemeClr val="tx1">
                              <a:lumMod val="50000"/>
                            </a:schemeClr>
                          </a:solidFill>
                          <a:effectLst/>
                          <a:latin typeface="LATO"/>
                        </a:rPr>
                        <a:t>Each candidate has equal access to senior leadership and key department representatives and decision makers </a:t>
                      </a: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extLst>
                  <a:ext uri="{0D108BD9-81ED-4DB2-BD59-A6C34878D82A}">
                    <a16:rowId xmlns:a16="http://schemas.microsoft.com/office/drawing/2014/main" val="3564621717"/>
                  </a:ext>
                </a:extLst>
              </a:tr>
              <a:tr h="420199">
                <a:tc>
                  <a:txBody>
                    <a:bodyPr/>
                    <a:lstStyle/>
                    <a:p>
                      <a:pPr rtl="0" fontAlgn="base"/>
                      <a:r>
                        <a:rPr lang="en-US" sz="1600">
                          <a:solidFill>
                            <a:schemeClr val="tx1">
                              <a:lumMod val="50000"/>
                            </a:schemeClr>
                          </a:solidFill>
                          <a:effectLst/>
                          <a:latin typeface="LATO"/>
                        </a:rPr>
                        <a:t>Candidates are welcomed and receive a campus tour and/or an opportunity to see non-academic campus spaces, e.g. sports, religious facilities and student centers  </a:t>
                      </a: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2541991406"/>
                  </a:ext>
                </a:extLst>
              </a:tr>
            </a:tbl>
          </a:graphicData>
        </a:graphic>
      </p:graphicFrame>
    </p:spTree>
    <p:extLst>
      <p:ext uri="{BB962C8B-B14F-4D97-AF65-F5344CB8AC3E}">
        <p14:creationId xmlns:p14="http://schemas.microsoft.com/office/powerpoint/2010/main" val="935427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7BCC4A7-78A6-4D58-BF76-09C297629A38}"/>
              </a:ext>
            </a:extLst>
          </p:cNvPr>
          <p:cNvGraphicFramePr>
            <a:graphicFrameLocks noGrp="1"/>
          </p:cNvGraphicFramePr>
          <p:nvPr>
            <p:extLst>
              <p:ext uri="{D42A27DB-BD31-4B8C-83A1-F6EECF244321}">
                <p14:modId xmlns:p14="http://schemas.microsoft.com/office/powerpoint/2010/main" val="1695581771"/>
              </p:ext>
            </p:extLst>
          </p:nvPr>
        </p:nvGraphicFramePr>
        <p:xfrm>
          <a:off x="579160" y="465991"/>
          <a:ext cx="10961637" cy="5656238"/>
        </p:xfrm>
        <a:graphic>
          <a:graphicData uri="http://schemas.openxmlformats.org/drawingml/2006/table">
            <a:tbl>
              <a:tblPr firstRow="1" bandRow="1">
                <a:tableStyleId>{5C22544A-7EE6-4342-B048-85BDC9FD1C3A}</a:tableStyleId>
              </a:tblPr>
              <a:tblGrid>
                <a:gridCol w="7457508">
                  <a:extLst>
                    <a:ext uri="{9D8B030D-6E8A-4147-A177-3AD203B41FA5}">
                      <a16:colId xmlns:a16="http://schemas.microsoft.com/office/drawing/2014/main" val="1738284114"/>
                    </a:ext>
                  </a:extLst>
                </a:gridCol>
                <a:gridCol w="1617290">
                  <a:extLst>
                    <a:ext uri="{9D8B030D-6E8A-4147-A177-3AD203B41FA5}">
                      <a16:colId xmlns:a16="http://schemas.microsoft.com/office/drawing/2014/main" val="395540812"/>
                    </a:ext>
                  </a:extLst>
                </a:gridCol>
                <a:gridCol w="1886839">
                  <a:extLst>
                    <a:ext uri="{9D8B030D-6E8A-4147-A177-3AD203B41FA5}">
                      <a16:colId xmlns:a16="http://schemas.microsoft.com/office/drawing/2014/main" val="887242701"/>
                    </a:ext>
                  </a:extLst>
                </a:gridCol>
              </a:tblGrid>
              <a:tr h="910430">
                <a:tc>
                  <a:txBody>
                    <a:bodyPr/>
                    <a:lstStyle/>
                    <a:p>
                      <a:pPr rtl="0" fontAlgn="base"/>
                      <a:r>
                        <a:rPr lang="en-US" sz="2400">
                          <a:effectLst/>
                          <a:latin typeface="LATO"/>
                        </a:rPr>
                        <a:t>Best Practices for Screening and Interviewing Applications (Continued)</a:t>
                      </a:r>
                    </a:p>
                  </a:txBody>
                  <a:tcPr/>
                </a:tc>
                <a:tc>
                  <a:txBody>
                    <a:bodyPr/>
                    <a:lstStyle/>
                    <a:p>
                      <a:pPr rtl="0" fontAlgn="base"/>
                      <a:r>
                        <a:rPr lang="en-US" sz="1200">
                          <a:effectLst/>
                          <a:latin typeface="LATO"/>
                        </a:rPr>
                        <a:t>IN PLACE: </a:t>
                      </a:r>
                      <a:endParaRPr lang="en-US">
                        <a:effectLst/>
                        <a:latin typeface="LATO"/>
                      </a:endParaRPr>
                    </a:p>
                    <a:p>
                      <a:pPr rtl="0" fontAlgn="base"/>
                      <a:r>
                        <a:rPr lang="en-US" sz="1200">
                          <a:effectLst/>
                          <a:latin typeface="LATO"/>
                        </a:rPr>
                        <a:t>0-Don’t know </a:t>
                      </a:r>
                      <a:endParaRPr lang="en-US">
                        <a:effectLst/>
                        <a:latin typeface="LATO"/>
                      </a:endParaRPr>
                    </a:p>
                    <a:p>
                      <a:pPr rtl="0" fontAlgn="base"/>
                      <a:r>
                        <a:rPr lang="en-US" sz="1200">
                          <a:effectLst/>
                          <a:latin typeface="LATO"/>
                        </a:rPr>
                        <a:t>1-No   </a:t>
                      </a:r>
                      <a:endParaRPr lang="en-US">
                        <a:effectLst/>
                        <a:latin typeface="LATO"/>
                      </a:endParaRPr>
                    </a:p>
                    <a:p>
                      <a:pPr rtl="0" fontAlgn="base"/>
                      <a:r>
                        <a:rPr lang="en-US" sz="1200">
                          <a:effectLst/>
                          <a:latin typeface="LATO"/>
                        </a:rPr>
                        <a:t>2-In Progress  </a:t>
                      </a:r>
                      <a:endParaRPr lang="en-US">
                        <a:effectLst/>
                        <a:latin typeface="LATO"/>
                      </a:endParaRPr>
                    </a:p>
                    <a:p>
                      <a:pPr rtl="0" fontAlgn="base"/>
                      <a:r>
                        <a:rPr lang="en-US" sz="1200">
                          <a:effectLst/>
                          <a:latin typeface="LATO"/>
                        </a:rPr>
                        <a:t>3-Yes </a:t>
                      </a:r>
                      <a:endParaRPr lang="en-US">
                        <a:effectLst/>
                        <a:latin typeface="LATO"/>
                      </a:endParaRPr>
                    </a:p>
                  </a:txBody>
                  <a:tcPr/>
                </a:tc>
                <a:tc>
                  <a:txBody>
                    <a:bodyPr/>
                    <a:lstStyle/>
                    <a:p>
                      <a:pPr rtl="0" fontAlgn="base"/>
                      <a:r>
                        <a:rPr lang="en-US" sz="1200">
                          <a:effectLst/>
                          <a:latin typeface="LATO"/>
                        </a:rPr>
                        <a:t>IMPORTANCE: </a:t>
                      </a:r>
                      <a:endParaRPr lang="en-US">
                        <a:effectLst/>
                        <a:latin typeface="LATO"/>
                      </a:endParaRPr>
                    </a:p>
                    <a:p>
                      <a:pPr rtl="0" fontAlgn="base"/>
                      <a:r>
                        <a:rPr lang="en-US" sz="1200">
                          <a:effectLst/>
                          <a:latin typeface="LATO"/>
                        </a:rPr>
                        <a:t>1-not important  </a:t>
                      </a:r>
                      <a:endParaRPr lang="en-US">
                        <a:effectLst/>
                        <a:latin typeface="LATO"/>
                      </a:endParaRPr>
                    </a:p>
                    <a:p>
                      <a:pPr rtl="0" fontAlgn="base"/>
                      <a:r>
                        <a:rPr lang="en-US" sz="1200">
                          <a:effectLst/>
                          <a:latin typeface="LATO"/>
                        </a:rPr>
                        <a:t>2-important  </a:t>
                      </a:r>
                      <a:endParaRPr lang="en-US">
                        <a:effectLst/>
                        <a:latin typeface="LATO"/>
                      </a:endParaRPr>
                    </a:p>
                    <a:p>
                      <a:pPr rtl="0" fontAlgn="base"/>
                      <a:r>
                        <a:rPr lang="en-US" sz="1200">
                          <a:effectLst/>
                          <a:latin typeface="LATO"/>
                        </a:rPr>
                        <a:t>3-very important </a:t>
                      </a:r>
                      <a:endParaRPr lang="en-US">
                        <a:effectLst/>
                        <a:latin typeface="LATO"/>
                      </a:endParaRPr>
                    </a:p>
                  </a:txBody>
                  <a:tcPr/>
                </a:tc>
                <a:extLst>
                  <a:ext uri="{0D108BD9-81ED-4DB2-BD59-A6C34878D82A}">
                    <a16:rowId xmlns:a16="http://schemas.microsoft.com/office/drawing/2014/main" val="94777048"/>
                  </a:ext>
                </a:extLst>
              </a:tr>
              <a:tr h="420199">
                <a:tc>
                  <a:txBody>
                    <a:bodyPr/>
                    <a:lstStyle/>
                    <a:p>
                      <a:pPr lvl="0" rtl="0">
                        <a:buNone/>
                      </a:pPr>
                      <a:r>
                        <a:rPr lang="en-US" sz="1600">
                          <a:solidFill>
                            <a:schemeClr val="tx1">
                              <a:lumMod val="50000"/>
                            </a:schemeClr>
                          </a:solidFill>
                          <a:effectLst/>
                          <a:latin typeface="LATO"/>
                        </a:rPr>
                        <a:t>Candidates learn about local resources campuses  </a:t>
                      </a:r>
                      <a:endParaRPr lang="en-US">
                        <a:solidFill>
                          <a:schemeClr val="tx1">
                            <a:lumMod val="50000"/>
                          </a:schemeClr>
                        </a:solidFill>
                      </a:endParaRPr>
                    </a:p>
                  </a:txBody>
                  <a:tcPr>
                    <a:solidFill>
                      <a:schemeClr val="bg1">
                        <a:lumMod val="95000"/>
                      </a:schemeClr>
                    </a:solidFill>
                  </a:tcPr>
                </a:tc>
                <a:tc>
                  <a:txBody>
                    <a:bodyPr/>
                    <a:lstStyle/>
                    <a:p>
                      <a:pPr lvl="0" rtl="0">
                        <a:buNone/>
                      </a:pPr>
                      <a:endParaRPr lang="en-US" sz="1400" dirty="0">
                        <a:effectLst/>
                        <a:latin typeface="LATO"/>
                      </a:endParaRPr>
                    </a:p>
                  </a:txBody>
                  <a:tcPr>
                    <a:solidFill>
                      <a:schemeClr val="bg1">
                        <a:lumMod val="95000"/>
                      </a:schemeClr>
                    </a:solidFill>
                  </a:tcPr>
                </a:tc>
                <a:tc>
                  <a:txBody>
                    <a:bodyPr/>
                    <a:lstStyle/>
                    <a:p>
                      <a:pPr lvl="0" rtl="0">
                        <a:buNone/>
                      </a:pPr>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658325848"/>
                  </a:ext>
                </a:extLst>
              </a:tr>
              <a:tr h="280133">
                <a:tc>
                  <a:txBody>
                    <a:bodyPr/>
                    <a:lstStyle/>
                    <a:p>
                      <a:pPr lvl="0" rtl="0">
                        <a:buNone/>
                      </a:pPr>
                      <a:r>
                        <a:rPr lang="en-US" sz="1600">
                          <a:solidFill>
                            <a:schemeClr val="tx1">
                              <a:lumMod val="50000"/>
                            </a:schemeClr>
                          </a:solidFill>
                          <a:effectLst/>
                          <a:latin typeface="LATO"/>
                        </a:rPr>
                        <a:t>Time is managed equally, properly and consistently </a:t>
                      </a:r>
                      <a:endParaRPr lang="en-US">
                        <a:solidFill>
                          <a:schemeClr val="tx1">
                            <a:lumMod val="50000"/>
                          </a:schemeClr>
                        </a:solidFill>
                      </a:endParaRPr>
                    </a:p>
                  </a:txBody>
                  <a:tcPr>
                    <a:solidFill>
                      <a:schemeClr val="accent1">
                        <a:lumMod val="20000"/>
                        <a:lumOff val="80000"/>
                      </a:schemeClr>
                    </a:solidFill>
                  </a:tcPr>
                </a:tc>
                <a:tc>
                  <a:txBody>
                    <a:bodyPr/>
                    <a:lstStyle/>
                    <a:p>
                      <a:pPr lvl="0" rtl="0">
                        <a:buNone/>
                      </a:pPr>
                      <a:endParaRPr lang="en-US" sz="1400" dirty="0">
                        <a:effectLst/>
                        <a:latin typeface="LATO"/>
                      </a:endParaRPr>
                    </a:p>
                  </a:txBody>
                  <a:tcPr>
                    <a:solidFill>
                      <a:schemeClr val="accent1">
                        <a:lumMod val="20000"/>
                        <a:lumOff val="80000"/>
                      </a:schemeClr>
                    </a:solidFill>
                  </a:tcPr>
                </a:tc>
                <a:tc>
                  <a:txBody>
                    <a:bodyPr/>
                    <a:lstStyle/>
                    <a:p>
                      <a:pPr lvl="0" rtl="0">
                        <a:buNone/>
                      </a:pPr>
                      <a:endParaRPr lang="en-US" sz="1400" dirty="0">
                        <a:effectLst/>
                        <a:latin typeface="LATO"/>
                      </a:endParaRPr>
                    </a:p>
                  </a:txBody>
                  <a:tcPr>
                    <a:solidFill>
                      <a:schemeClr val="accent1">
                        <a:lumMod val="20000"/>
                        <a:lumOff val="80000"/>
                      </a:schemeClr>
                    </a:solidFill>
                  </a:tcPr>
                </a:tc>
                <a:extLst>
                  <a:ext uri="{0D108BD9-81ED-4DB2-BD59-A6C34878D82A}">
                    <a16:rowId xmlns:a16="http://schemas.microsoft.com/office/drawing/2014/main" val="1421812583"/>
                  </a:ext>
                </a:extLst>
              </a:tr>
              <a:tr h="280133">
                <a:tc>
                  <a:txBody>
                    <a:bodyPr/>
                    <a:lstStyle/>
                    <a:p>
                      <a:pPr lvl="0" rtl="0">
                        <a:buNone/>
                      </a:pPr>
                      <a:r>
                        <a:rPr lang="en-US" sz="1600">
                          <a:solidFill>
                            <a:schemeClr val="tx1">
                              <a:lumMod val="50000"/>
                            </a:schemeClr>
                          </a:solidFill>
                          <a:effectLst/>
                          <a:latin typeface="LATO"/>
                        </a:rPr>
                        <a:t>The same interview questions are used for each candidate for the same position opening, especially for initial screening </a:t>
                      </a:r>
                      <a:endParaRPr lang="en-US">
                        <a:solidFill>
                          <a:schemeClr val="tx1">
                            <a:lumMod val="50000"/>
                          </a:schemeClr>
                        </a:solidFill>
                      </a:endParaRPr>
                    </a:p>
                  </a:txBody>
                  <a:tcPr>
                    <a:solidFill>
                      <a:schemeClr val="bg1">
                        <a:lumMod val="95000"/>
                      </a:schemeClr>
                    </a:solidFill>
                  </a:tcPr>
                </a:tc>
                <a:tc>
                  <a:txBody>
                    <a:bodyPr/>
                    <a:lstStyle/>
                    <a:p>
                      <a:pPr lvl="0" rtl="0">
                        <a:buNone/>
                      </a:pPr>
                      <a:endParaRPr lang="en-US" sz="1400" dirty="0">
                        <a:effectLst/>
                        <a:latin typeface="LATO"/>
                      </a:endParaRPr>
                    </a:p>
                  </a:txBody>
                  <a:tcPr>
                    <a:solidFill>
                      <a:schemeClr val="bg1">
                        <a:lumMod val="95000"/>
                      </a:schemeClr>
                    </a:solidFill>
                  </a:tcPr>
                </a:tc>
                <a:tc>
                  <a:txBody>
                    <a:bodyPr/>
                    <a:lstStyle/>
                    <a:p>
                      <a:pPr lvl="0" rtl="0">
                        <a:buNone/>
                      </a:pPr>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3564621717"/>
                  </a:ext>
                </a:extLst>
              </a:tr>
              <a:tr h="420199">
                <a:tc>
                  <a:txBody>
                    <a:bodyPr/>
                    <a:lstStyle/>
                    <a:p>
                      <a:pPr lvl="0" rtl="0">
                        <a:buNone/>
                      </a:pPr>
                      <a:r>
                        <a:rPr lang="en-US" sz="1600">
                          <a:solidFill>
                            <a:schemeClr val="tx1">
                              <a:lumMod val="50000"/>
                            </a:schemeClr>
                          </a:solidFill>
                          <a:effectLst/>
                          <a:latin typeface="LATO"/>
                        </a:rPr>
                        <a:t>Interviews are held in spaces that reflect diversity </a:t>
                      </a:r>
                      <a:endParaRPr lang="en-US">
                        <a:solidFill>
                          <a:schemeClr val="tx1">
                            <a:lumMod val="50000"/>
                          </a:schemeClr>
                        </a:solidFill>
                      </a:endParaRPr>
                    </a:p>
                  </a:txBody>
                  <a:tcPr>
                    <a:solidFill>
                      <a:schemeClr val="accent1">
                        <a:lumMod val="20000"/>
                        <a:lumOff val="80000"/>
                      </a:schemeClr>
                    </a:solidFill>
                  </a:tcPr>
                </a:tc>
                <a:tc>
                  <a:txBody>
                    <a:bodyPr/>
                    <a:lstStyle/>
                    <a:p>
                      <a:pPr lvl="0" rtl="0">
                        <a:buNone/>
                      </a:pPr>
                      <a:endParaRPr lang="en-US" sz="1400" dirty="0">
                        <a:effectLst/>
                        <a:latin typeface="LATO"/>
                      </a:endParaRPr>
                    </a:p>
                  </a:txBody>
                  <a:tcPr>
                    <a:solidFill>
                      <a:schemeClr val="accent1">
                        <a:lumMod val="20000"/>
                        <a:lumOff val="80000"/>
                      </a:schemeClr>
                    </a:solidFill>
                  </a:tcPr>
                </a:tc>
                <a:tc>
                  <a:txBody>
                    <a:bodyPr/>
                    <a:lstStyle/>
                    <a:p>
                      <a:pPr lvl="0" rtl="0">
                        <a:buNone/>
                      </a:pPr>
                      <a:endParaRPr lang="en-US" sz="1400" dirty="0">
                        <a:effectLst/>
                        <a:latin typeface="LATO"/>
                      </a:endParaRPr>
                    </a:p>
                  </a:txBody>
                  <a:tcPr>
                    <a:solidFill>
                      <a:schemeClr val="accent1">
                        <a:lumMod val="20000"/>
                        <a:lumOff val="80000"/>
                      </a:schemeClr>
                    </a:solidFill>
                  </a:tcPr>
                </a:tc>
                <a:extLst>
                  <a:ext uri="{0D108BD9-81ED-4DB2-BD59-A6C34878D82A}">
                    <a16:rowId xmlns:a16="http://schemas.microsoft.com/office/drawing/2014/main" val="2541991406"/>
                  </a:ext>
                </a:extLst>
              </a:tr>
              <a:tr h="280133">
                <a:tc>
                  <a:txBody>
                    <a:bodyPr/>
                    <a:lstStyle/>
                    <a:p>
                      <a:pPr lvl="0">
                        <a:buNone/>
                      </a:pPr>
                      <a:r>
                        <a:rPr lang="en-US" sz="1600" b="0" i="0" u="none" strike="noStrike" noProof="0">
                          <a:solidFill>
                            <a:schemeClr val="tx1">
                              <a:lumMod val="50000"/>
                            </a:schemeClr>
                          </a:solidFill>
                          <a:effectLst/>
                          <a:latin typeface="LAto"/>
                        </a:rPr>
                        <a:t>Interviews allow sufficient time for the candidate to answer questions and ask questions  </a:t>
                      </a:r>
                      <a:endParaRPr lang="en-US" sz="1600" b="0" i="0" u="none" strike="noStrike" noProof="0">
                        <a:solidFill>
                          <a:schemeClr val="tx1">
                            <a:lumMod val="50000"/>
                          </a:schemeClr>
                        </a:solidFill>
                        <a:latin typeface="LAto"/>
                      </a:endParaRPr>
                    </a:p>
                  </a:txBody>
                  <a:tcPr>
                    <a:solidFill>
                      <a:schemeClr val="bg1">
                        <a:lumMod val="95000"/>
                      </a:schemeClr>
                    </a:solidFill>
                  </a:tcPr>
                </a:tc>
                <a:tc>
                  <a:txBody>
                    <a:bodyPr/>
                    <a:lstStyle/>
                    <a:p>
                      <a:pPr lvl="0" rtl="0">
                        <a:buNone/>
                      </a:pPr>
                      <a:endParaRPr lang="en-US" sz="1400" dirty="0">
                        <a:effectLst/>
                        <a:latin typeface="LATO"/>
                      </a:endParaRPr>
                    </a:p>
                  </a:txBody>
                  <a:tcPr>
                    <a:solidFill>
                      <a:schemeClr val="bg1">
                        <a:lumMod val="95000"/>
                      </a:schemeClr>
                    </a:solidFill>
                  </a:tcPr>
                </a:tc>
                <a:tc>
                  <a:txBody>
                    <a:bodyPr/>
                    <a:lstStyle/>
                    <a:p>
                      <a:pPr lvl="0" rtl="0">
                        <a:buNone/>
                      </a:pPr>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3056056256"/>
                  </a:ext>
                </a:extLst>
              </a:tr>
              <a:tr h="280133">
                <a:tc>
                  <a:txBody>
                    <a:bodyPr/>
                    <a:lstStyle/>
                    <a:p>
                      <a:pPr lvl="0">
                        <a:buNone/>
                      </a:pPr>
                      <a:r>
                        <a:rPr lang="en-US" sz="1600" b="0" i="0" u="none" strike="noStrike" noProof="0">
                          <a:solidFill>
                            <a:schemeClr val="tx1">
                              <a:lumMod val="50000"/>
                            </a:schemeClr>
                          </a:solidFill>
                          <a:effectLst/>
                          <a:latin typeface="LAto"/>
                        </a:rPr>
                        <a:t>“Window dressing” with underrepresented individuals does not occur for interviews </a:t>
                      </a:r>
                      <a:endParaRPr lang="en-US" sz="1600">
                        <a:solidFill>
                          <a:schemeClr val="tx1">
                            <a:lumMod val="50000"/>
                          </a:schemeClr>
                        </a:solidFill>
                        <a:latin typeface="LAto"/>
                      </a:endParaRPr>
                    </a:p>
                  </a:txBody>
                  <a:tcPr>
                    <a:solidFill>
                      <a:schemeClr val="accent1">
                        <a:lumMod val="20000"/>
                        <a:lumOff val="80000"/>
                      </a:schemeClr>
                    </a:solidFill>
                  </a:tcPr>
                </a:tc>
                <a:tc>
                  <a:txBody>
                    <a:bodyPr/>
                    <a:lstStyle/>
                    <a:p>
                      <a:pPr lvl="0" rtl="0">
                        <a:buNone/>
                      </a:pPr>
                      <a:endParaRPr lang="en-US" sz="1400" dirty="0">
                        <a:effectLst/>
                        <a:latin typeface="LATO"/>
                      </a:endParaRPr>
                    </a:p>
                  </a:txBody>
                  <a:tcPr>
                    <a:solidFill>
                      <a:schemeClr val="accent1">
                        <a:lumMod val="20000"/>
                        <a:lumOff val="80000"/>
                      </a:schemeClr>
                    </a:solidFill>
                  </a:tcPr>
                </a:tc>
                <a:tc>
                  <a:txBody>
                    <a:bodyPr/>
                    <a:lstStyle/>
                    <a:p>
                      <a:pPr lvl="0" rtl="0">
                        <a:buNone/>
                      </a:pPr>
                      <a:endParaRPr lang="en-US" sz="1400" dirty="0">
                        <a:effectLst/>
                        <a:latin typeface="LATO"/>
                      </a:endParaRPr>
                    </a:p>
                  </a:txBody>
                  <a:tcPr>
                    <a:solidFill>
                      <a:schemeClr val="accent1">
                        <a:lumMod val="20000"/>
                        <a:lumOff val="80000"/>
                      </a:schemeClr>
                    </a:solidFill>
                  </a:tcPr>
                </a:tc>
                <a:extLst>
                  <a:ext uri="{0D108BD9-81ED-4DB2-BD59-A6C34878D82A}">
                    <a16:rowId xmlns:a16="http://schemas.microsoft.com/office/drawing/2014/main" val="3607513517"/>
                  </a:ext>
                </a:extLst>
              </a:tr>
              <a:tr h="420199">
                <a:tc>
                  <a:txBody>
                    <a:bodyPr/>
                    <a:lstStyle/>
                    <a:p>
                      <a:pPr lvl="0">
                        <a:buNone/>
                      </a:pPr>
                      <a:r>
                        <a:rPr lang="en-US" sz="1600" b="0" i="0" u="none" strike="noStrike" noProof="0">
                          <a:solidFill>
                            <a:schemeClr val="tx1">
                              <a:lumMod val="50000"/>
                            </a:schemeClr>
                          </a:solidFill>
                          <a:effectLst/>
                          <a:latin typeface="LAto"/>
                        </a:rPr>
                        <a:t>In certain institutions,  a candidate’s current salary is not made available to avoid perpetuation of discrimination   </a:t>
                      </a:r>
                      <a:endParaRPr lang="en-US" sz="1600">
                        <a:solidFill>
                          <a:schemeClr val="tx1">
                            <a:lumMod val="50000"/>
                          </a:schemeClr>
                        </a:solidFill>
                        <a:latin typeface="LAto"/>
                      </a:endParaRPr>
                    </a:p>
                  </a:txBody>
                  <a:tcPr>
                    <a:solidFill>
                      <a:schemeClr val="bg1">
                        <a:lumMod val="95000"/>
                      </a:schemeClr>
                    </a:solidFill>
                  </a:tcPr>
                </a:tc>
                <a:tc>
                  <a:txBody>
                    <a:bodyPr/>
                    <a:lstStyle/>
                    <a:p>
                      <a:pPr lvl="0" rtl="0">
                        <a:buNone/>
                      </a:pPr>
                      <a:endParaRPr lang="en-US" sz="1400" dirty="0">
                        <a:effectLst/>
                        <a:latin typeface="LATO"/>
                      </a:endParaRPr>
                    </a:p>
                  </a:txBody>
                  <a:tcPr>
                    <a:solidFill>
                      <a:schemeClr val="bg1">
                        <a:lumMod val="95000"/>
                      </a:schemeClr>
                    </a:solidFill>
                  </a:tcPr>
                </a:tc>
                <a:tc>
                  <a:txBody>
                    <a:bodyPr/>
                    <a:lstStyle/>
                    <a:p>
                      <a:pPr lvl="0" rtl="0">
                        <a:buNone/>
                      </a:pPr>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4270380650"/>
                  </a:ext>
                </a:extLst>
              </a:tr>
              <a:tr h="280132">
                <a:tc>
                  <a:txBody>
                    <a:bodyPr/>
                    <a:lstStyle/>
                    <a:p>
                      <a:pPr lvl="0">
                        <a:buNone/>
                      </a:pPr>
                      <a:r>
                        <a:rPr lang="en-US" sz="1600" b="0" i="0" u="none" strike="noStrike" noProof="0">
                          <a:solidFill>
                            <a:schemeClr val="tx1">
                              <a:lumMod val="50000"/>
                            </a:schemeClr>
                          </a:solidFill>
                          <a:effectLst/>
                          <a:latin typeface="LAto"/>
                        </a:rPr>
                        <a:t>Candidate evaluation forms are completed and collected from all constituents, staff, students, and faculty through anonymous electronic means, i.e., Qualtrics  </a:t>
                      </a:r>
                      <a:endParaRPr lang="en-US" sz="1600">
                        <a:solidFill>
                          <a:schemeClr val="tx1">
                            <a:lumMod val="50000"/>
                          </a:schemeClr>
                        </a:solidFill>
                        <a:latin typeface="LAto"/>
                      </a:endParaRPr>
                    </a:p>
                  </a:txBody>
                  <a:tcPr>
                    <a:solidFill>
                      <a:schemeClr val="accent1">
                        <a:lumMod val="20000"/>
                        <a:lumOff val="80000"/>
                      </a:schemeClr>
                    </a:solidFill>
                  </a:tcPr>
                </a:tc>
                <a:tc>
                  <a:txBody>
                    <a:bodyPr/>
                    <a:lstStyle/>
                    <a:p>
                      <a:pPr lvl="0" rtl="0">
                        <a:buNone/>
                      </a:pPr>
                      <a:endParaRPr lang="en-US" sz="1400" dirty="0">
                        <a:effectLst/>
                        <a:latin typeface="LATO"/>
                      </a:endParaRPr>
                    </a:p>
                  </a:txBody>
                  <a:tcPr>
                    <a:solidFill>
                      <a:schemeClr val="accent1">
                        <a:lumMod val="20000"/>
                        <a:lumOff val="80000"/>
                      </a:schemeClr>
                    </a:solidFill>
                  </a:tcPr>
                </a:tc>
                <a:tc>
                  <a:txBody>
                    <a:bodyPr/>
                    <a:lstStyle/>
                    <a:p>
                      <a:pPr lvl="0" rtl="0">
                        <a:buNone/>
                      </a:pPr>
                      <a:endParaRPr lang="en-US" sz="1400" dirty="0">
                        <a:effectLst/>
                        <a:latin typeface="LATO"/>
                      </a:endParaRPr>
                    </a:p>
                  </a:txBody>
                  <a:tcPr>
                    <a:solidFill>
                      <a:schemeClr val="accent1">
                        <a:lumMod val="20000"/>
                        <a:lumOff val="80000"/>
                      </a:schemeClr>
                    </a:solidFill>
                  </a:tcPr>
                </a:tc>
                <a:extLst>
                  <a:ext uri="{0D108BD9-81ED-4DB2-BD59-A6C34878D82A}">
                    <a16:rowId xmlns:a16="http://schemas.microsoft.com/office/drawing/2014/main" val="939750948"/>
                  </a:ext>
                </a:extLst>
              </a:tr>
              <a:tr h="280131">
                <a:tc>
                  <a:txBody>
                    <a:bodyPr/>
                    <a:lstStyle/>
                    <a:p>
                      <a:pPr lvl="0">
                        <a:buNone/>
                      </a:pPr>
                      <a:r>
                        <a:rPr lang="en-US" sz="1600" b="0" i="0" u="none" strike="noStrike" noProof="0">
                          <a:solidFill>
                            <a:schemeClr val="tx1">
                              <a:lumMod val="50000"/>
                            </a:schemeClr>
                          </a:solidFill>
                          <a:effectLst/>
                          <a:latin typeface="LAto"/>
                        </a:rPr>
                        <a:t>Interviewers are trained and/or coached in cultural competence and inclusive excellence.</a:t>
                      </a:r>
                      <a:endParaRPr lang="en-US" sz="1600">
                        <a:solidFill>
                          <a:schemeClr val="tx1">
                            <a:lumMod val="50000"/>
                          </a:schemeClr>
                        </a:solidFill>
                        <a:latin typeface="LAto"/>
                      </a:endParaRPr>
                    </a:p>
                  </a:txBody>
                  <a:tcPr>
                    <a:solidFill>
                      <a:schemeClr val="bg1">
                        <a:lumMod val="95000"/>
                      </a:schemeClr>
                    </a:solidFill>
                  </a:tcPr>
                </a:tc>
                <a:tc>
                  <a:txBody>
                    <a:bodyPr/>
                    <a:lstStyle/>
                    <a:p>
                      <a:pPr lvl="0" rtl="0">
                        <a:buNone/>
                      </a:pPr>
                      <a:endParaRPr lang="en-US" sz="1400" dirty="0">
                        <a:effectLst/>
                        <a:latin typeface="LATO"/>
                      </a:endParaRPr>
                    </a:p>
                  </a:txBody>
                  <a:tcPr>
                    <a:solidFill>
                      <a:schemeClr val="bg1">
                        <a:lumMod val="95000"/>
                      </a:schemeClr>
                    </a:solidFill>
                  </a:tcPr>
                </a:tc>
                <a:tc>
                  <a:txBody>
                    <a:bodyPr/>
                    <a:lstStyle/>
                    <a:p>
                      <a:pPr lvl="0" rtl="0">
                        <a:buNone/>
                      </a:pPr>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3679472758"/>
                  </a:ext>
                </a:extLst>
              </a:tr>
            </a:tbl>
          </a:graphicData>
        </a:graphic>
      </p:graphicFrame>
    </p:spTree>
    <p:extLst>
      <p:ext uri="{BB962C8B-B14F-4D97-AF65-F5344CB8AC3E}">
        <p14:creationId xmlns:p14="http://schemas.microsoft.com/office/powerpoint/2010/main" val="1124708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0D220068-42B3-4F3D-8538-E6C01F51E796}"/>
              </a:ext>
            </a:extLst>
          </p:cNvPr>
          <p:cNvGraphicFramePr>
            <a:graphicFrameLocks noGrp="1"/>
          </p:cNvGraphicFramePr>
          <p:nvPr>
            <p:extLst>
              <p:ext uri="{D42A27DB-BD31-4B8C-83A1-F6EECF244321}">
                <p14:modId xmlns:p14="http://schemas.microsoft.com/office/powerpoint/2010/main" val="1159088328"/>
              </p:ext>
            </p:extLst>
          </p:nvPr>
        </p:nvGraphicFramePr>
        <p:xfrm>
          <a:off x="643104" y="516964"/>
          <a:ext cx="10911993" cy="5312738"/>
        </p:xfrm>
        <a:graphic>
          <a:graphicData uri="http://schemas.openxmlformats.org/drawingml/2006/table">
            <a:tbl>
              <a:tblPr firstRow="1" bandRow="1">
                <a:tableStyleId>{5C22544A-7EE6-4342-B048-85BDC9FD1C3A}</a:tableStyleId>
              </a:tblPr>
              <a:tblGrid>
                <a:gridCol w="7423734">
                  <a:extLst>
                    <a:ext uri="{9D8B030D-6E8A-4147-A177-3AD203B41FA5}">
                      <a16:colId xmlns:a16="http://schemas.microsoft.com/office/drawing/2014/main" val="431961248"/>
                    </a:ext>
                  </a:extLst>
                </a:gridCol>
                <a:gridCol w="1609966">
                  <a:extLst>
                    <a:ext uri="{9D8B030D-6E8A-4147-A177-3AD203B41FA5}">
                      <a16:colId xmlns:a16="http://schemas.microsoft.com/office/drawing/2014/main" val="2371760030"/>
                    </a:ext>
                  </a:extLst>
                </a:gridCol>
                <a:gridCol w="1878293">
                  <a:extLst>
                    <a:ext uri="{9D8B030D-6E8A-4147-A177-3AD203B41FA5}">
                      <a16:colId xmlns:a16="http://schemas.microsoft.com/office/drawing/2014/main" val="747494386"/>
                    </a:ext>
                  </a:extLst>
                </a:gridCol>
              </a:tblGrid>
              <a:tr h="1258898">
                <a:tc>
                  <a:txBody>
                    <a:bodyPr/>
                    <a:lstStyle/>
                    <a:p>
                      <a:pPr rtl="0" fontAlgn="base"/>
                      <a:endParaRPr lang="en-US" sz="1200" dirty="0">
                        <a:effectLst/>
                        <a:latin typeface="LATO"/>
                      </a:endParaRPr>
                    </a:p>
                    <a:p>
                      <a:pPr rtl="0" fontAlgn="base"/>
                      <a:r>
                        <a:rPr lang="en-US" sz="2400">
                          <a:effectLst/>
                          <a:latin typeface="LATO"/>
                        </a:rPr>
                        <a:t>Best Practices for Outreach and Recruitment Plans </a:t>
                      </a:r>
                      <a:endParaRPr lang="en-US" sz="2400" dirty="0">
                        <a:effectLst/>
                        <a:latin typeface="LATO"/>
                      </a:endParaRPr>
                    </a:p>
                  </a:txBody>
                  <a:tcPr/>
                </a:tc>
                <a:tc>
                  <a:txBody>
                    <a:bodyPr/>
                    <a:lstStyle/>
                    <a:p>
                      <a:pPr rtl="0" fontAlgn="base"/>
                      <a:endParaRPr lang="en-US" sz="1200" dirty="0">
                        <a:effectLst/>
                        <a:latin typeface="LATO"/>
                      </a:endParaRPr>
                    </a:p>
                    <a:p>
                      <a:pPr rtl="0" fontAlgn="base"/>
                      <a:r>
                        <a:rPr lang="en-US" sz="1200">
                          <a:effectLst/>
                          <a:latin typeface="LATO"/>
                        </a:rPr>
                        <a:t>WE HAVE: </a:t>
                      </a:r>
                      <a:endParaRPr lang="en-US" dirty="0">
                        <a:effectLst/>
                        <a:latin typeface="LATO"/>
                      </a:endParaRPr>
                    </a:p>
                    <a:p>
                      <a:pPr rtl="0" fontAlgn="base"/>
                      <a:r>
                        <a:rPr lang="en-US" sz="1200">
                          <a:effectLst/>
                          <a:latin typeface="LATO"/>
                        </a:rPr>
                        <a:t>0-Don’t know </a:t>
                      </a:r>
                      <a:endParaRPr lang="en-US">
                        <a:effectLst/>
                        <a:latin typeface="LATO"/>
                      </a:endParaRPr>
                    </a:p>
                    <a:p>
                      <a:pPr rtl="0" fontAlgn="base"/>
                      <a:r>
                        <a:rPr lang="en-US" sz="1200">
                          <a:effectLst/>
                          <a:latin typeface="LATO"/>
                        </a:rPr>
                        <a:t>1-No   </a:t>
                      </a:r>
                      <a:endParaRPr lang="en-US">
                        <a:effectLst/>
                        <a:latin typeface="LATO"/>
                      </a:endParaRPr>
                    </a:p>
                    <a:p>
                      <a:pPr rtl="0" fontAlgn="base"/>
                      <a:r>
                        <a:rPr lang="en-US" sz="1200">
                          <a:effectLst/>
                          <a:latin typeface="LATO"/>
                        </a:rPr>
                        <a:t>2-In Progress  </a:t>
                      </a:r>
                      <a:endParaRPr lang="en-US">
                        <a:effectLst/>
                        <a:latin typeface="LATO"/>
                      </a:endParaRPr>
                    </a:p>
                    <a:p>
                      <a:pPr rtl="0" fontAlgn="base"/>
                      <a:r>
                        <a:rPr lang="en-US" sz="1200">
                          <a:effectLst/>
                          <a:latin typeface="LATO"/>
                        </a:rPr>
                        <a:t>3-Yes </a:t>
                      </a:r>
                      <a:endParaRPr lang="en-US">
                        <a:effectLst/>
                        <a:latin typeface="LATO"/>
                      </a:endParaRPr>
                    </a:p>
                  </a:txBody>
                  <a:tcPr/>
                </a:tc>
                <a:tc>
                  <a:txBody>
                    <a:bodyPr/>
                    <a:lstStyle/>
                    <a:p>
                      <a:pPr rtl="0" fontAlgn="base"/>
                      <a:endParaRPr lang="en-US" sz="1200" dirty="0">
                        <a:effectLst/>
                        <a:latin typeface="LATO"/>
                      </a:endParaRPr>
                    </a:p>
                    <a:p>
                      <a:pPr rtl="0" fontAlgn="base"/>
                      <a:r>
                        <a:rPr lang="en-US" sz="1200">
                          <a:effectLst/>
                          <a:latin typeface="LATO"/>
                        </a:rPr>
                        <a:t>IMPORTANCE: </a:t>
                      </a:r>
                      <a:endParaRPr lang="en-US" dirty="0">
                        <a:effectLst/>
                        <a:latin typeface="LATO"/>
                      </a:endParaRPr>
                    </a:p>
                    <a:p>
                      <a:pPr rtl="0" fontAlgn="base"/>
                      <a:r>
                        <a:rPr lang="en-US" sz="1200">
                          <a:effectLst/>
                          <a:latin typeface="LATO"/>
                        </a:rPr>
                        <a:t>1-not important  </a:t>
                      </a:r>
                      <a:endParaRPr lang="en-US">
                        <a:effectLst/>
                        <a:latin typeface="LATO"/>
                      </a:endParaRPr>
                    </a:p>
                    <a:p>
                      <a:pPr rtl="0" fontAlgn="base"/>
                      <a:r>
                        <a:rPr lang="en-US" sz="1200">
                          <a:effectLst/>
                          <a:latin typeface="LATO"/>
                        </a:rPr>
                        <a:t>2-important  </a:t>
                      </a:r>
                      <a:endParaRPr lang="en-US">
                        <a:effectLst/>
                        <a:latin typeface="LATO"/>
                      </a:endParaRPr>
                    </a:p>
                    <a:p>
                      <a:pPr rtl="0" fontAlgn="base"/>
                      <a:r>
                        <a:rPr lang="en-US" sz="1200">
                          <a:effectLst/>
                          <a:latin typeface="LATO"/>
                        </a:rPr>
                        <a:t>3-very important </a:t>
                      </a:r>
                      <a:endParaRPr lang="en-US">
                        <a:effectLst/>
                        <a:latin typeface="LATO"/>
                      </a:endParaRPr>
                    </a:p>
                  </a:txBody>
                  <a:tcPr/>
                </a:tc>
                <a:extLst>
                  <a:ext uri="{0D108BD9-81ED-4DB2-BD59-A6C34878D82A}">
                    <a16:rowId xmlns:a16="http://schemas.microsoft.com/office/drawing/2014/main" val="3702195943"/>
                  </a:ext>
                </a:extLst>
              </a:tr>
              <a:tr h="454638">
                <a:tc>
                  <a:txBody>
                    <a:bodyPr/>
                    <a:lstStyle/>
                    <a:p>
                      <a:pPr rtl="0" fontAlgn="base"/>
                      <a:r>
                        <a:rPr lang="en-US" sz="1600">
                          <a:solidFill>
                            <a:schemeClr val="tx1">
                              <a:lumMod val="50000"/>
                            </a:schemeClr>
                          </a:solidFill>
                          <a:effectLst/>
                          <a:latin typeface="LATO"/>
                        </a:rPr>
                        <a:t>Search Committee develops a strategy with actionable practices that can be carried out by committee members. Some are below. </a:t>
                      </a: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2375250973"/>
                  </a:ext>
                </a:extLst>
              </a:tr>
              <a:tr h="623023">
                <a:tc>
                  <a:txBody>
                    <a:bodyPr/>
                    <a:lstStyle/>
                    <a:p>
                      <a:pPr rtl="0" fontAlgn="base"/>
                      <a:r>
                        <a:rPr lang="en-US" sz="1600">
                          <a:solidFill>
                            <a:schemeClr val="tx1">
                              <a:lumMod val="50000"/>
                            </a:schemeClr>
                          </a:solidFill>
                          <a:effectLst/>
                          <a:latin typeface="LATO"/>
                        </a:rPr>
                        <a:t>Outreach plans include professional associations of different social identities, e.g. Association of Black Psychologists, American Association of Hispanics in Higher Education, etc., Asian American Psychological Association, Society of Indian Psychologists, HBCU Association  </a:t>
                      </a: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extLst>
                  <a:ext uri="{0D108BD9-81ED-4DB2-BD59-A6C34878D82A}">
                    <a16:rowId xmlns:a16="http://schemas.microsoft.com/office/drawing/2014/main" val="2897192007"/>
                  </a:ext>
                </a:extLst>
              </a:tr>
              <a:tr h="303092">
                <a:tc>
                  <a:txBody>
                    <a:bodyPr/>
                    <a:lstStyle/>
                    <a:p>
                      <a:pPr rtl="0" fontAlgn="base"/>
                      <a:r>
                        <a:rPr lang="en-US" sz="1600">
                          <a:solidFill>
                            <a:schemeClr val="tx1">
                              <a:lumMod val="50000"/>
                            </a:schemeClr>
                          </a:solidFill>
                          <a:effectLst/>
                          <a:latin typeface="LATO"/>
                        </a:rPr>
                        <a:t>Outreach is made to professional associations of a specific discipline, i.e. computer science, nursing, engineering  </a:t>
                      </a: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3424486684"/>
                  </a:ext>
                </a:extLst>
              </a:tr>
              <a:tr h="303092">
                <a:tc>
                  <a:txBody>
                    <a:bodyPr/>
                    <a:lstStyle/>
                    <a:p>
                      <a:pPr rtl="0" fontAlgn="base"/>
                      <a:r>
                        <a:rPr lang="en-US" sz="1600">
                          <a:solidFill>
                            <a:schemeClr val="tx1">
                              <a:lumMod val="50000"/>
                            </a:schemeClr>
                          </a:solidFill>
                          <a:effectLst/>
                          <a:latin typeface="LATO"/>
                        </a:rPr>
                        <a:t>The department has a “go to” list of ethnic-specific professional associations based on disciplinary areas   </a:t>
                      </a: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extLst>
                  <a:ext uri="{0D108BD9-81ED-4DB2-BD59-A6C34878D82A}">
                    <a16:rowId xmlns:a16="http://schemas.microsoft.com/office/drawing/2014/main" val="4286819571"/>
                  </a:ext>
                </a:extLst>
              </a:tr>
              <a:tr h="303092">
                <a:tc>
                  <a:txBody>
                    <a:bodyPr/>
                    <a:lstStyle/>
                    <a:p>
                      <a:pPr rtl="0" fontAlgn="base"/>
                      <a:r>
                        <a:rPr lang="en-US" sz="1600">
                          <a:solidFill>
                            <a:schemeClr val="tx1">
                              <a:lumMod val="50000"/>
                            </a:schemeClr>
                          </a:solidFill>
                          <a:effectLst/>
                          <a:latin typeface="LATO"/>
                        </a:rPr>
                        <a:t>Outreach is conducted at regional and national conferences </a:t>
                      </a: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943843626"/>
                  </a:ext>
                </a:extLst>
              </a:tr>
              <a:tr h="303092">
                <a:tc>
                  <a:txBody>
                    <a:bodyPr/>
                    <a:lstStyle/>
                    <a:p>
                      <a:pPr rtl="0" fontAlgn="base"/>
                      <a:r>
                        <a:rPr lang="en-US" sz="1600">
                          <a:solidFill>
                            <a:schemeClr val="tx1">
                              <a:lumMod val="50000"/>
                            </a:schemeClr>
                          </a:solidFill>
                          <a:effectLst/>
                          <a:latin typeface="LATO"/>
                        </a:rPr>
                        <a:t>Personal calls are made to targeted individuals and through one’s networks </a:t>
                      </a: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extLst>
                  <a:ext uri="{0D108BD9-81ED-4DB2-BD59-A6C34878D82A}">
                    <a16:rowId xmlns:a16="http://schemas.microsoft.com/office/drawing/2014/main" val="1626587289"/>
                  </a:ext>
                </a:extLst>
              </a:tr>
              <a:tr h="454638">
                <a:tc>
                  <a:txBody>
                    <a:bodyPr/>
                    <a:lstStyle/>
                    <a:p>
                      <a:pPr rtl="0" fontAlgn="base"/>
                      <a:r>
                        <a:rPr lang="en-US" sz="1600">
                          <a:solidFill>
                            <a:schemeClr val="tx1">
                              <a:lumMod val="50000"/>
                            </a:schemeClr>
                          </a:solidFill>
                          <a:effectLst/>
                          <a:latin typeface="LATO"/>
                        </a:rPr>
                        <a:t>Well-established, underrepresented individuals in a given discipline are invited to present their research and other relevant work samples </a:t>
                      </a: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3064626882"/>
                  </a:ext>
                </a:extLst>
              </a:tr>
            </a:tbl>
          </a:graphicData>
        </a:graphic>
      </p:graphicFrame>
    </p:spTree>
    <p:extLst>
      <p:ext uri="{BB962C8B-B14F-4D97-AF65-F5344CB8AC3E}">
        <p14:creationId xmlns:p14="http://schemas.microsoft.com/office/powerpoint/2010/main" val="898322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0D220068-42B3-4F3D-8538-E6C01F51E796}"/>
              </a:ext>
            </a:extLst>
          </p:cNvPr>
          <p:cNvGraphicFramePr>
            <a:graphicFrameLocks noGrp="1"/>
          </p:cNvGraphicFramePr>
          <p:nvPr>
            <p:extLst>
              <p:ext uri="{D42A27DB-BD31-4B8C-83A1-F6EECF244321}">
                <p14:modId xmlns:p14="http://schemas.microsoft.com/office/powerpoint/2010/main" val="3908689482"/>
              </p:ext>
            </p:extLst>
          </p:nvPr>
        </p:nvGraphicFramePr>
        <p:xfrm>
          <a:off x="603139" y="591565"/>
          <a:ext cx="10911993" cy="3840480"/>
        </p:xfrm>
        <a:graphic>
          <a:graphicData uri="http://schemas.openxmlformats.org/drawingml/2006/table">
            <a:tbl>
              <a:tblPr firstRow="1" bandRow="1">
                <a:tableStyleId>{5C22544A-7EE6-4342-B048-85BDC9FD1C3A}</a:tableStyleId>
              </a:tblPr>
              <a:tblGrid>
                <a:gridCol w="7423734">
                  <a:extLst>
                    <a:ext uri="{9D8B030D-6E8A-4147-A177-3AD203B41FA5}">
                      <a16:colId xmlns:a16="http://schemas.microsoft.com/office/drawing/2014/main" val="431961248"/>
                    </a:ext>
                  </a:extLst>
                </a:gridCol>
                <a:gridCol w="1609966">
                  <a:extLst>
                    <a:ext uri="{9D8B030D-6E8A-4147-A177-3AD203B41FA5}">
                      <a16:colId xmlns:a16="http://schemas.microsoft.com/office/drawing/2014/main" val="2371760030"/>
                    </a:ext>
                  </a:extLst>
                </a:gridCol>
                <a:gridCol w="1878293">
                  <a:extLst>
                    <a:ext uri="{9D8B030D-6E8A-4147-A177-3AD203B41FA5}">
                      <a16:colId xmlns:a16="http://schemas.microsoft.com/office/drawing/2014/main" val="747494386"/>
                    </a:ext>
                  </a:extLst>
                </a:gridCol>
              </a:tblGrid>
              <a:tr h="1139003">
                <a:tc>
                  <a:txBody>
                    <a:bodyPr/>
                    <a:lstStyle/>
                    <a:p>
                      <a:pPr rtl="0" fontAlgn="base"/>
                      <a:endParaRPr lang="en-US" sz="1200" dirty="0">
                        <a:effectLst/>
                        <a:latin typeface="LATO"/>
                      </a:endParaRPr>
                    </a:p>
                    <a:p>
                      <a:pPr rtl="0" fontAlgn="base"/>
                      <a:r>
                        <a:rPr lang="en-US" sz="2400">
                          <a:effectLst/>
                          <a:latin typeface="LATO"/>
                        </a:rPr>
                        <a:t>Best Practices for Outreach and Recruitment Plans (Continued)</a:t>
                      </a:r>
                      <a:endParaRPr lang="en-US" sz="2400" dirty="0">
                        <a:effectLst/>
                        <a:latin typeface="LATO"/>
                      </a:endParaRPr>
                    </a:p>
                  </a:txBody>
                  <a:tcPr/>
                </a:tc>
                <a:tc>
                  <a:txBody>
                    <a:bodyPr/>
                    <a:lstStyle/>
                    <a:p>
                      <a:pPr rtl="0" fontAlgn="base"/>
                      <a:endParaRPr lang="en-US" sz="1200" dirty="0">
                        <a:effectLst/>
                        <a:latin typeface="LATO"/>
                      </a:endParaRPr>
                    </a:p>
                    <a:p>
                      <a:pPr lvl="0">
                        <a:buNone/>
                      </a:pPr>
                      <a:r>
                        <a:rPr lang="en-US" sz="1200">
                          <a:effectLst/>
                          <a:latin typeface="LATO"/>
                        </a:rPr>
                        <a:t>WE HAVE: </a:t>
                      </a:r>
                      <a:endParaRPr lang="en-US">
                        <a:effectLst/>
                        <a:latin typeface="LATO"/>
                      </a:endParaRPr>
                    </a:p>
                    <a:p>
                      <a:pPr rtl="0" fontAlgn="base"/>
                      <a:r>
                        <a:rPr lang="en-US" sz="1200">
                          <a:effectLst/>
                          <a:latin typeface="LATO"/>
                        </a:rPr>
                        <a:t>0-Don’t know </a:t>
                      </a:r>
                      <a:endParaRPr lang="en-US">
                        <a:effectLst/>
                        <a:latin typeface="LATO"/>
                      </a:endParaRPr>
                    </a:p>
                    <a:p>
                      <a:pPr rtl="0" fontAlgn="base"/>
                      <a:r>
                        <a:rPr lang="en-US" sz="1200">
                          <a:effectLst/>
                          <a:latin typeface="LATO"/>
                        </a:rPr>
                        <a:t>1-No   </a:t>
                      </a:r>
                      <a:endParaRPr lang="en-US">
                        <a:effectLst/>
                        <a:latin typeface="LATO"/>
                      </a:endParaRPr>
                    </a:p>
                    <a:p>
                      <a:pPr rtl="0" fontAlgn="base"/>
                      <a:r>
                        <a:rPr lang="en-US" sz="1200">
                          <a:effectLst/>
                          <a:latin typeface="LATO"/>
                        </a:rPr>
                        <a:t>2-In Progress  </a:t>
                      </a:r>
                      <a:endParaRPr lang="en-US">
                        <a:effectLst/>
                        <a:latin typeface="LATO"/>
                      </a:endParaRPr>
                    </a:p>
                    <a:p>
                      <a:pPr rtl="0" fontAlgn="base"/>
                      <a:r>
                        <a:rPr lang="en-US" sz="1200">
                          <a:effectLst/>
                          <a:latin typeface="LATO"/>
                        </a:rPr>
                        <a:t>3-Yes </a:t>
                      </a:r>
                      <a:endParaRPr lang="en-US">
                        <a:effectLst/>
                        <a:latin typeface="LATO"/>
                      </a:endParaRPr>
                    </a:p>
                  </a:txBody>
                  <a:tcPr/>
                </a:tc>
                <a:tc>
                  <a:txBody>
                    <a:bodyPr/>
                    <a:lstStyle/>
                    <a:p>
                      <a:pPr rtl="0" fontAlgn="base"/>
                      <a:endParaRPr lang="en-US" sz="1200" dirty="0">
                        <a:effectLst/>
                        <a:latin typeface="LATO"/>
                      </a:endParaRPr>
                    </a:p>
                    <a:p>
                      <a:pPr rtl="0" fontAlgn="base"/>
                      <a:r>
                        <a:rPr lang="en-US" sz="1200">
                          <a:effectLst/>
                          <a:latin typeface="LATO"/>
                        </a:rPr>
                        <a:t>IMPORTANCE: </a:t>
                      </a:r>
                      <a:endParaRPr lang="en-US" dirty="0">
                        <a:effectLst/>
                        <a:latin typeface="LATO"/>
                      </a:endParaRPr>
                    </a:p>
                    <a:p>
                      <a:pPr rtl="0" fontAlgn="base"/>
                      <a:r>
                        <a:rPr lang="en-US" sz="1200">
                          <a:effectLst/>
                          <a:latin typeface="LATO"/>
                        </a:rPr>
                        <a:t>1-not important  </a:t>
                      </a:r>
                      <a:endParaRPr lang="en-US">
                        <a:effectLst/>
                        <a:latin typeface="LATO"/>
                      </a:endParaRPr>
                    </a:p>
                    <a:p>
                      <a:pPr rtl="0" fontAlgn="base"/>
                      <a:r>
                        <a:rPr lang="en-US" sz="1200">
                          <a:effectLst/>
                          <a:latin typeface="LATO"/>
                        </a:rPr>
                        <a:t>2-important  </a:t>
                      </a:r>
                      <a:endParaRPr lang="en-US">
                        <a:effectLst/>
                        <a:latin typeface="LATO"/>
                      </a:endParaRPr>
                    </a:p>
                    <a:p>
                      <a:pPr rtl="0" fontAlgn="base"/>
                      <a:r>
                        <a:rPr lang="en-US" sz="1200">
                          <a:effectLst/>
                          <a:latin typeface="LATO"/>
                        </a:rPr>
                        <a:t>3-very important </a:t>
                      </a:r>
                      <a:endParaRPr lang="en-US">
                        <a:effectLst/>
                        <a:latin typeface="LATO"/>
                      </a:endParaRPr>
                    </a:p>
                  </a:txBody>
                  <a:tcPr/>
                </a:tc>
                <a:extLst>
                  <a:ext uri="{0D108BD9-81ED-4DB2-BD59-A6C34878D82A}">
                    <a16:rowId xmlns:a16="http://schemas.microsoft.com/office/drawing/2014/main" val="3702195943"/>
                  </a:ext>
                </a:extLst>
              </a:tr>
              <a:tr h="454638">
                <a:tc>
                  <a:txBody>
                    <a:bodyPr/>
                    <a:lstStyle/>
                    <a:p>
                      <a:pPr lvl="0" rtl="0">
                        <a:buNone/>
                      </a:pPr>
                      <a:r>
                        <a:rPr lang="en-US" sz="1600">
                          <a:solidFill>
                            <a:schemeClr val="tx1">
                              <a:lumMod val="50000"/>
                            </a:schemeClr>
                          </a:solidFill>
                          <a:effectLst/>
                          <a:latin typeface="LATO"/>
                        </a:rPr>
                        <a:t>Outreach is made to well-established professionals who would be value-added to the College’s  strategic direction </a:t>
                      </a: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2375250973"/>
                  </a:ext>
                </a:extLst>
              </a:tr>
              <a:tr h="329711">
                <a:tc>
                  <a:txBody>
                    <a:bodyPr/>
                    <a:lstStyle/>
                    <a:p>
                      <a:pPr lvl="0" rtl="0">
                        <a:buNone/>
                      </a:pPr>
                      <a:r>
                        <a:rPr lang="en-US" sz="1600">
                          <a:solidFill>
                            <a:schemeClr val="tx1">
                              <a:lumMod val="50000"/>
                            </a:schemeClr>
                          </a:solidFill>
                          <a:effectLst/>
                          <a:latin typeface="LATO"/>
                        </a:rPr>
                        <a:t>The student population is explicitly described in job ads </a:t>
                      </a: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extLst>
                  <a:ext uri="{0D108BD9-81ED-4DB2-BD59-A6C34878D82A}">
                    <a16:rowId xmlns:a16="http://schemas.microsoft.com/office/drawing/2014/main" val="2897192007"/>
                  </a:ext>
                </a:extLst>
              </a:tr>
              <a:tr h="303092">
                <a:tc>
                  <a:txBody>
                    <a:bodyPr/>
                    <a:lstStyle/>
                    <a:p>
                      <a:pPr lvl="0" rtl="0">
                        <a:buNone/>
                      </a:pPr>
                      <a:r>
                        <a:rPr lang="en-US" sz="1600">
                          <a:solidFill>
                            <a:schemeClr val="tx1">
                              <a:lumMod val="50000"/>
                            </a:schemeClr>
                          </a:solidFill>
                          <a:effectLst/>
                          <a:latin typeface="LATO"/>
                        </a:rPr>
                        <a:t>Institutions such as HBCU and Hispanic Serving Institutions with STEM programs, as one example programs are sought after as partners </a:t>
                      </a: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tc>
                  <a:txBody>
                    <a:bodyPr/>
                    <a:lstStyle/>
                    <a:p>
                      <a:pPr rtl="0" fontAlgn="base"/>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3424486684"/>
                  </a:ext>
                </a:extLst>
              </a:tr>
              <a:tr h="303092">
                <a:tc>
                  <a:txBody>
                    <a:bodyPr/>
                    <a:lstStyle/>
                    <a:p>
                      <a:pPr lvl="0" rtl="0">
                        <a:buNone/>
                      </a:pPr>
                      <a:r>
                        <a:rPr lang="en-US" sz="1600">
                          <a:solidFill>
                            <a:schemeClr val="tx1">
                              <a:lumMod val="50000"/>
                            </a:schemeClr>
                          </a:solidFill>
                          <a:effectLst/>
                          <a:latin typeface="LATO"/>
                        </a:rPr>
                        <a:t>Cluster hires are considered to bring in more than one underrepresented hire. </a:t>
                      </a: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tc>
                  <a:txBody>
                    <a:bodyPr/>
                    <a:lstStyle/>
                    <a:p>
                      <a:pPr rtl="0" fontAlgn="base"/>
                      <a:endParaRPr lang="en-US" sz="1400" dirty="0">
                        <a:effectLst/>
                        <a:latin typeface="LATO"/>
                      </a:endParaRPr>
                    </a:p>
                  </a:txBody>
                  <a:tcPr>
                    <a:solidFill>
                      <a:schemeClr val="accent1">
                        <a:lumMod val="20000"/>
                        <a:lumOff val="80000"/>
                      </a:schemeClr>
                    </a:solidFill>
                  </a:tcPr>
                </a:tc>
                <a:extLst>
                  <a:ext uri="{0D108BD9-81ED-4DB2-BD59-A6C34878D82A}">
                    <a16:rowId xmlns:a16="http://schemas.microsoft.com/office/drawing/2014/main" val="4286819571"/>
                  </a:ext>
                </a:extLst>
              </a:tr>
              <a:tr h="303092">
                <a:tc>
                  <a:txBody>
                    <a:bodyPr/>
                    <a:lstStyle/>
                    <a:p>
                      <a:pPr lvl="0" rtl="0">
                        <a:buNone/>
                      </a:pPr>
                      <a:r>
                        <a:rPr lang="en-US" sz="1600">
                          <a:solidFill>
                            <a:schemeClr val="tx1">
                              <a:lumMod val="50000"/>
                            </a:schemeClr>
                          </a:solidFill>
                          <a:effectLst/>
                          <a:latin typeface="LATO"/>
                        </a:rPr>
                        <a:t>Ads are placed in selected publications, listservs, social media and other media that reach a wide network of targeted groups of underrepresented professionals and staff </a:t>
                      </a:r>
                    </a:p>
                  </a:txBody>
                  <a:tcPr>
                    <a:solidFill>
                      <a:schemeClr val="bg1">
                        <a:lumMod val="95000"/>
                      </a:schemeClr>
                    </a:solidFill>
                  </a:tcPr>
                </a:tc>
                <a:tc>
                  <a:txBody>
                    <a:bodyPr/>
                    <a:lstStyle/>
                    <a:p>
                      <a:pPr lvl="0" rtl="0">
                        <a:buNone/>
                      </a:pPr>
                      <a:endParaRPr lang="en-US" sz="1400" dirty="0">
                        <a:effectLst/>
                        <a:latin typeface="LATO"/>
                      </a:endParaRPr>
                    </a:p>
                  </a:txBody>
                  <a:tcPr>
                    <a:solidFill>
                      <a:schemeClr val="bg1">
                        <a:lumMod val="95000"/>
                      </a:schemeClr>
                    </a:solidFill>
                  </a:tcPr>
                </a:tc>
                <a:tc>
                  <a:txBody>
                    <a:bodyPr/>
                    <a:lstStyle/>
                    <a:p>
                      <a:pPr lvl="0" rtl="0">
                        <a:buNone/>
                      </a:pPr>
                      <a:endParaRPr lang="en-US" sz="1400" dirty="0">
                        <a:effectLst/>
                        <a:latin typeface="LATO"/>
                      </a:endParaRPr>
                    </a:p>
                  </a:txBody>
                  <a:tcPr>
                    <a:solidFill>
                      <a:schemeClr val="bg1">
                        <a:lumMod val="95000"/>
                      </a:schemeClr>
                    </a:solidFill>
                  </a:tcPr>
                </a:tc>
                <a:extLst>
                  <a:ext uri="{0D108BD9-81ED-4DB2-BD59-A6C34878D82A}">
                    <a16:rowId xmlns:a16="http://schemas.microsoft.com/office/drawing/2014/main" val="943843626"/>
                  </a:ext>
                </a:extLst>
              </a:tr>
            </a:tbl>
          </a:graphicData>
        </a:graphic>
      </p:graphicFrame>
    </p:spTree>
    <p:extLst>
      <p:ext uri="{BB962C8B-B14F-4D97-AF65-F5344CB8AC3E}">
        <p14:creationId xmlns:p14="http://schemas.microsoft.com/office/powerpoint/2010/main" val="1243773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1891375" y="570383"/>
            <a:ext cx="8414297" cy="1143000"/>
          </a:xfrm>
        </p:spPr>
        <p:txBody>
          <a:bodyPr>
            <a:normAutofit fontScale="90000"/>
          </a:bodyPr>
          <a:lstStyle/>
          <a:p>
            <a:r>
              <a:rPr lang="en-US" dirty="0"/>
              <a:t>Activism For Counseling Psychologists</a:t>
            </a:r>
          </a:p>
          <a:p>
            <a:endParaRPr lang="en-US" dirty="0"/>
          </a:p>
        </p:txBody>
      </p:sp>
      <p:sp>
        <p:nvSpPr>
          <p:cNvPr id="19" name="Content Placeholder 18"/>
          <p:cNvSpPr>
            <a:spLocks noGrp="1"/>
          </p:cNvSpPr>
          <p:nvPr>
            <p:ph idx="1"/>
          </p:nvPr>
        </p:nvSpPr>
        <p:spPr/>
        <p:txBody>
          <a:bodyPr vert="horz" lIns="91440" tIns="45720" rIns="91440" bIns="45720" rtlCol="0" anchor="t">
            <a:normAutofit lnSpcReduction="10000"/>
          </a:bodyPr>
          <a:lstStyle/>
          <a:p>
            <a:pPr marL="219075" indent="-340995">
              <a:lnSpc>
                <a:spcPct val="94000"/>
              </a:lnSpc>
              <a:spcBef>
                <a:spcPts val="1000"/>
              </a:spcBef>
              <a:spcAft>
                <a:spcPts val="200"/>
              </a:spcAft>
            </a:pPr>
            <a:r>
              <a:rPr lang="en-US" sz="3200" dirty="0"/>
              <a:t>Lead from the principles of social responsiveness and wellness in community</a:t>
            </a:r>
          </a:p>
          <a:p>
            <a:pPr marL="219075" indent="-340995">
              <a:lnSpc>
                <a:spcPct val="94000"/>
              </a:lnSpc>
              <a:spcBef>
                <a:spcPts val="1000"/>
              </a:spcBef>
              <a:spcAft>
                <a:spcPts val="200"/>
              </a:spcAft>
            </a:pPr>
            <a:r>
              <a:rPr lang="en-US" sz="3200" dirty="0"/>
              <a:t>Put your privilege to work</a:t>
            </a:r>
          </a:p>
          <a:p>
            <a:pPr marL="219075" indent="-340995">
              <a:lnSpc>
                <a:spcPct val="94000"/>
              </a:lnSpc>
              <a:spcBef>
                <a:spcPts val="1000"/>
              </a:spcBef>
              <a:spcAft>
                <a:spcPts val="200"/>
              </a:spcAft>
            </a:pPr>
            <a:r>
              <a:rPr lang="en-US" sz="3200" dirty="0"/>
              <a:t>Engage in non-academic endeavors: </a:t>
            </a:r>
            <a:r>
              <a:rPr lang="en-US" sz="3200" b="1" dirty="0"/>
              <a:t>Look outside of the academy to nonprofits, identity associations, and so forth**</a:t>
            </a:r>
            <a:endParaRPr lang="en-US" sz="3200" dirty="0"/>
          </a:p>
          <a:p>
            <a:pPr marL="219075" indent="-340995">
              <a:lnSpc>
                <a:spcPct val="94000"/>
              </a:lnSpc>
              <a:spcBef>
                <a:spcPts val="1000"/>
              </a:spcBef>
              <a:spcAft>
                <a:spcPts val="200"/>
              </a:spcAft>
            </a:pPr>
            <a:r>
              <a:rPr lang="en-US" sz="3200" dirty="0"/>
              <a:t>Study exemplars of transformation, i.e., </a:t>
            </a:r>
            <a:r>
              <a:rPr lang="en-US" sz="3200" i="1" dirty="0"/>
              <a:t>Dolores Huerta, Nelson Mandela, </a:t>
            </a:r>
            <a:r>
              <a:rPr lang="en-US" sz="3200" i="1" dirty="0" err="1"/>
              <a:t>Ady</a:t>
            </a:r>
            <a:r>
              <a:rPr lang="en-US" sz="3200" i="1" dirty="0"/>
              <a:t> </a:t>
            </a:r>
            <a:r>
              <a:rPr lang="en-US" sz="3200" i="1" dirty="0" err="1"/>
              <a:t>Barkan</a:t>
            </a:r>
            <a:r>
              <a:rPr lang="en-US" sz="3200" i="1" dirty="0"/>
              <a:t>, Gloria Steinem, Joe White, Allen Ivey, Anneliese Singh, Lillian Comas-Diaz, Gloria Anzaldúa, </a:t>
            </a:r>
            <a:r>
              <a:rPr lang="en-US" sz="3200" i="1" dirty="0" err="1"/>
              <a:t>Tarana</a:t>
            </a:r>
            <a:r>
              <a:rPr lang="en-US" sz="3200" i="1" dirty="0"/>
              <a:t> Burke,</a:t>
            </a:r>
          </a:p>
          <a:p>
            <a:pPr marL="219075" indent="-340995">
              <a:lnSpc>
                <a:spcPct val="94000"/>
              </a:lnSpc>
              <a:spcBef>
                <a:spcPts val="1000"/>
              </a:spcBef>
              <a:spcAft>
                <a:spcPts val="200"/>
              </a:spcAft>
            </a:pPr>
            <a:endParaRPr lang="en-US" dirty="0"/>
          </a:p>
        </p:txBody>
      </p:sp>
    </p:spTree>
    <p:extLst>
      <p:ext uri="{BB962C8B-B14F-4D97-AF65-F5344CB8AC3E}">
        <p14:creationId xmlns:p14="http://schemas.microsoft.com/office/powerpoint/2010/main" val="167809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E0BD5F5-3920-4DA1-B358-2840D79126D0}"/>
              </a:ext>
            </a:extLst>
          </p:cNvPr>
          <p:cNvSpPr/>
          <p:nvPr/>
        </p:nvSpPr>
        <p:spPr>
          <a:xfrm>
            <a:off x="2517171" y="1232898"/>
            <a:ext cx="4315146" cy="341102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22225">
                  <a:solidFill>
                    <a:schemeClr val="accent2"/>
                  </a:solidFill>
                  <a:prstDash val="solid"/>
                </a:ln>
                <a:solidFill>
                  <a:schemeClr val="bg2"/>
                </a:solidFill>
              </a:rPr>
              <a:t>Cultural Competency Development</a:t>
            </a:r>
          </a:p>
        </p:txBody>
      </p:sp>
      <p:sp>
        <p:nvSpPr>
          <p:cNvPr id="4" name="Oval 3">
            <a:extLst>
              <a:ext uri="{FF2B5EF4-FFF2-40B4-BE49-F238E27FC236}">
                <a16:creationId xmlns:a16="http://schemas.microsoft.com/office/drawing/2014/main" id="{54CFCC75-D2EC-4531-9829-2F78C829D3F6}"/>
              </a:ext>
            </a:extLst>
          </p:cNvPr>
          <p:cNvSpPr/>
          <p:nvPr/>
        </p:nvSpPr>
        <p:spPr>
          <a:xfrm>
            <a:off x="6421348" y="1330502"/>
            <a:ext cx="4078840" cy="32158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Emotional Intelligence Development</a:t>
            </a:r>
          </a:p>
        </p:txBody>
      </p:sp>
      <p:sp>
        <p:nvSpPr>
          <p:cNvPr id="5" name="Oval 4">
            <a:extLst>
              <a:ext uri="{FF2B5EF4-FFF2-40B4-BE49-F238E27FC236}">
                <a16:creationId xmlns:a16="http://schemas.microsoft.com/office/drawing/2014/main" id="{81650E59-AD64-4DD2-9E2F-5C05D0BA9D53}"/>
              </a:ext>
            </a:extLst>
          </p:cNvPr>
          <p:cNvSpPr/>
          <p:nvPr/>
        </p:nvSpPr>
        <p:spPr>
          <a:xfrm>
            <a:off x="5126803" y="3832261"/>
            <a:ext cx="3020603" cy="2887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Socio-cultural</a:t>
            </a:r>
          </a:p>
          <a:p>
            <a:pPr algn="ctr"/>
            <a:r>
              <a:rPr lang="en-US" sz="2800" dirty="0"/>
              <a:t>Mindset</a:t>
            </a:r>
          </a:p>
        </p:txBody>
      </p:sp>
    </p:spTree>
    <p:extLst>
      <p:ext uri="{BB962C8B-B14F-4D97-AF65-F5344CB8AC3E}">
        <p14:creationId xmlns:p14="http://schemas.microsoft.com/office/powerpoint/2010/main" val="2710397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0223A-EF18-46B7-B01F-21D6B25E872D}"/>
              </a:ext>
            </a:extLst>
          </p:cNvPr>
          <p:cNvSpPr>
            <a:spLocks noGrp="1"/>
          </p:cNvSpPr>
          <p:nvPr>
            <p:ph type="title"/>
          </p:nvPr>
        </p:nvSpPr>
        <p:spPr>
          <a:xfrm>
            <a:off x="609600" y="274639"/>
            <a:ext cx="11271205" cy="1143000"/>
          </a:xfrm>
        </p:spPr>
        <p:txBody>
          <a:bodyPr/>
          <a:lstStyle/>
          <a:p>
            <a:r>
              <a:rPr lang="en-US" err="1"/>
              <a:t>Osah</a:t>
            </a:r>
            <a:r>
              <a:rPr lang="en-US" dirty="0"/>
              <a:t> Gan </a:t>
            </a:r>
            <a:r>
              <a:rPr lang="en-US" err="1"/>
              <a:t>Gio</a:t>
            </a:r>
            <a:r>
              <a:rPr lang="en-US" dirty="0"/>
              <a:t> Model for Leaders </a:t>
            </a:r>
            <a:r>
              <a:rPr lang="en-US" sz="2000" dirty="0"/>
              <a:t>(Johnson, 1997)</a:t>
            </a:r>
            <a:r>
              <a:rPr lang="en-US" dirty="0"/>
              <a:t> </a:t>
            </a:r>
          </a:p>
        </p:txBody>
      </p:sp>
      <p:sp>
        <p:nvSpPr>
          <p:cNvPr id="3" name="Content Placeholder 2">
            <a:extLst>
              <a:ext uri="{FF2B5EF4-FFF2-40B4-BE49-F238E27FC236}">
                <a16:creationId xmlns:a16="http://schemas.microsoft.com/office/drawing/2014/main" id="{5EBA0276-71D4-42AB-B12B-7D5CCB367CC5}"/>
              </a:ext>
            </a:extLst>
          </p:cNvPr>
          <p:cNvSpPr>
            <a:spLocks noGrp="1"/>
          </p:cNvSpPr>
          <p:nvPr>
            <p:ph idx="1"/>
          </p:nvPr>
        </p:nvSpPr>
        <p:spPr/>
        <p:txBody>
          <a:bodyPr>
            <a:noAutofit/>
          </a:bodyPr>
          <a:lstStyle/>
          <a:p>
            <a:r>
              <a:rPr lang="en-US" sz="2800" dirty="0"/>
              <a:t>Sharing a commitment to serve their community</a:t>
            </a:r>
          </a:p>
          <a:p>
            <a:r>
              <a:rPr lang="en-US" sz="2800" dirty="0"/>
              <a:t>Claiming their voice for themselves and their community</a:t>
            </a:r>
          </a:p>
          <a:p>
            <a:r>
              <a:rPr lang="en-US" sz="2800" dirty="0"/>
              <a:t>Demonstrated and modeled ways that education is key to cultural survival and self-determination</a:t>
            </a:r>
          </a:p>
          <a:p>
            <a:r>
              <a:rPr lang="en-US" sz="2800" dirty="0"/>
              <a:t>Traveling across boundaries to understand and bridge relationships with others who are different from themselves and </a:t>
            </a:r>
          </a:p>
          <a:p>
            <a:r>
              <a:rPr lang="en-US" sz="2800" dirty="0"/>
              <a:t>Continuously nurturing their inner spirit and sustaining their soul through balance in their lives”</a:t>
            </a:r>
          </a:p>
        </p:txBody>
      </p:sp>
      <p:sp>
        <p:nvSpPr>
          <p:cNvPr id="4" name="Footer Placeholder 3">
            <a:extLst>
              <a:ext uri="{FF2B5EF4-FFF2-40B4-BE49-F238E27FC236}">
                <a16:creationId xmlns:a16="http://schemas.microsoft.com/office/drawing/2014/main" id="{36CF4103-53B9-485E-A73C-D0E40BBA553C}"/>
              </a:ext>
            </a:extLst>
          </p:cNvPr>
          <p:cNvSpPr>
            <a:spLocks noGrp="1"/>
          </p:cNvSpPr>
          <p:nvPr>
            <p:ph type="ftr" sz="quarter" idx="11"/>
          </p:nvPr>
        </p:nvSpPr>
        <p:spPr>
          <a:xfrm>
            <a:off x="680321" y="5936188"/>
            <a:ext cx="6870660"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Arredondo Advisory Group</a:t>
            </a:r>
            <a:endParaRPr lang="en-US" dirty="0"/>
          </a:p>
        </p:txBody>
      </p:sp>
      <p:sp>
        <p:nvSpPr>
          <p:cNvPr id="5" name="Slide Number Placeholder 4">
            <a:extLst>
              <a:ext uri="{FF2B5EF4-FFF2-40B4-BE49-F238E27FC236}">
                <a16:creationId xmlns:a16="http://schemas.microsoft.com/office/drawing/2014/main" id="{1B425731-C89F-425F-8705-BF3B881CD44A}"/>
              </a:ext>
            </a:extLst>
          </p:cNvPr>
          <p:cNvSpPr>
            <a:spLocks noGrp="1"/>
          </p:cNvSpPr>
          <p:nvPr>
            <p:ph type="sldNum" sz="quarter" idx="12"/>
          </p:nvPr>
        </p:nvSpPr>
        <p:spPr>
          <a:xfrm>
            <a:off x="10729455" y="753227"/>
            <a:ext cx="1154151" cy="1090789"/>
          </a:xfrm>
          <a:prstGeom prst="rect">
            <a:avLst/>
          </a:prstGeom>
        </p:spPr>
        <p:txBody>
          <a:bodyPr vert="horz" lIns="91440" tIns="45720" rIns="91440" bIns="45720" rtlCol="0" anchor="ctr"/>
          <a:lstStyle>
            <a:defPPr>
              <a:defRPr lang="en-US"/>
            </a:defPPr>
            <a:lvl1pPr marL="0" algn="l" defTabSz="457200" rtl="0" eaLnBrk="1" latinLnBrk="0" hangingPunct="1">
              <a:defRPr sz="3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27</a:t>
            </a:fld>
            <a:endParaRPr lang="en-US" dirty="0"/>
          </a:p>
        </p:txBody>
      </p:sp>
    </p:spTree>
    <p:extLst>
      <p:ext uri="{BB962C8B-B14F-4D97-AF65-F5344CB8AC3E}">
        <p14:creationId xmlns:p14="http://schemas.microsoft.com/office/powerpoint/2010/main" val="3496729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8A503EB-7E7C-4AD5-8B33-C0EFE6FDF7DD}"/>
              </a:ext>
            </a:extLst>
          </p:cNvPr>
          <p:cNvPicPr>
            <a:picLocks noChangeAspect="1"/>
          </p:cNvPicPr>
          <p:nvPr/>
        </p:nvPicPr>
        <p:blipFill>
          <a:blip r:embed="rId2"/>
          <a:stretch>
            <a:fillRect/>
          </a:stretch>
        </p:blipFill>
        <p:spPr>
          <a:xfrm>
            <a:off x="379335" y="1372466"/>
            <a:ext cx="11444919" cy="4121888"/>
          </a:xfrm>
          <a:prstGeom prst="rect">
            <a:avLst/>
          </a:prstGeom>
        </p:spPr>
      </p:pic>
    </p:spTree>
    <p:extLst>
      <p:ext uri="{BB962C8B-B14F-4D97-AF65-F5344CB8AC3E}">
        <p14:creationId xmlns:p14="http://schemas.microsoft.com/office/powerpoint/2010/main" val="3421211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F70BD-423C-4720-9FBF-2030417E7231}"/>
              </a:ext>
            </a:extLst>
          </p:cNvPr>
          <p:cNvSpPr>
            <a:spLocks noGrp="1"/>
          </p:cNvSpPr>
          <p:nvPr>
            <p:ph type="title"/>
          </p:nvPr>
        </p:nvSpPr>
        <p:spPr/>
        <p:txBody>
          <a:bodyPr/>
          <a:lstStyle/>
          <a:p>
            <a:r>
              <a:rPr lang="en-US" dirty="0"/>
              <a:t>Dolores Huerta &amp; Toni Morrison</a:t>
            </a:r>
          </a:p>
        </p:txBody>
      </p:sp>
      <p:sp>
        <p:nvSpPr>
          <p:cNvPr id="3" name="Content Placeholder 2">
            <a:extLst>
              <a:ext uri="{FF2B5EF4-FFF2-40B4-BE49-F238E27FC236}">
                <a16:creationId xmlns:a16="http://schemas.microsoft.com/office/drawing/2014/main" id="{100566A5-0B19-41EE-B68C-BAEE994FE4B9}"/>
              </a:ext>
            </a:extLst>
          </p:cNvPr>
          <p:cNvSpPr>
            <a:spLocks noGrp="1"/>
          </p:cNvSpPr>
          <p:nvPr>
            <p:ph idx="1"/>
          </p:nvPr>
        </p:nvSpPr>
        <p:spPr/>
        <p:txBody>
          <a:bodyPr>
            <a:normAutofit fontScale="25000" lnSpcReduction="20000"/>
          </a:bodyPr>
          <a:lstStyle/>
          <a:p>
            <a:pPr algn="l" rtl="0">
              <a:lnSpc>
                <a:spcPct val="220000"/>
              </a:lnSpc>
            </a:pPr>
            <a:r>
              <a:rPr lang="en-US" sz="9600" b="1" i="0" dirty="0">
                <a:solidFill>
                  <a:srgbClr val="000000"/>
                </a:solidFill>
                <a:effectLst/>
                <a:latin typeface="Arial" panose="020B0604020202020204" pitchFamily="34" charset="0"/>
              </a:rPr>
              <a:t>“Every moment is an organizing moment, every person a potential activist, every minute a chance to change the world”</a:t>
            </a:r>
          </a:p>
          <a:p>
            <a:pPr algn="l" rtl="0">
              <a:lnSpc>
                <a:spcPct val="220000"/>
              </a:lnSpc>
            </a:pPr>
            <a:r>
              <a:rPr lang="en-US" sz="9600" b="1" dirty="0">
                <a:solidFill>
                  <a:srgbClr val="000000"/>
                </a:solidFill>
                <a:latin typeface="Arial" panose="020B0604020202020204" pitchFamily="34" charset="0"/>
              </a:rPr>
              <a:t>“Make a difference about something other than yourselves. If you want to help yourself, help others. If you want to be fulfilled and experience more of this beautiful Universe, help others.”</a:t>
            </a:r>
            <a:r>
              <a:rPr lang="en-US" sz="9600" b="1" i="0" dirty="0">
                <a:solidFill>
                  <a:srgbClr val="000000"/>
                </a:solidFill>
                <a:effectLst/>
                <a:latin typeface="Arial" panose="020B0604020202020204" pitchFamily="34" charset="0"/>
              </a:rPr>
              <a:t> </a:t>
            </a:r>
          </a:p>
          <a:p>
            <a:pPr marL="0" indent="0" algn="l" rtl="0">
              <a:buNone/>
            </a:pPr>
            <a:endParaRPr lang="en-US" sz="9600" b="1" i="0" dirty="0">
              <a:solidFill>
                <a:srgbClr val="000000"/>
              </a:solidFill>
              <a:effectLst/>
              <a:latin typeface="Arial" panose="020B0604020202020204" pitchFamily="34" charset="0"/>
            </a:endParaRPr>
          </a:p>
          <a:p>
            <a:pPr marL="0" indent="0" algn="l" rtl="0">
              <a:buNone/>
            </a:pPr>
            <a:br>
              <a:rPr lang="en-US" sz="9600" b="0" i="0" dirty="0">
                <a:solidFill>
                  <a:srgbClr val="222222"/>
                </a:solidFill>
                <a:effectLst/>
                <a:latin typeface="Arial" panose="020B0604020202020204" pitchFamily="34" charset="0"/>
              </a:rPr>
            </a:br>
            <a:endParaRPr lang="en-US" sz="9600" b="0" i="0" dirty="0">
              <a:solidFill>
                <a:srgbClr val="222222"/>
              </a:solidFill>
              <a:effectLst/>
              <a:latin typeface="Arial" panose="020B0604020202020204" pitchFamily="34" charset="0"/>
            </a:endParaRPr>
          </a:p>
          <a:p>
            <a:pPr marL="0" indent="0" algn="l" rtl="0">
              <a:buNone/>
            </a:pPr>
            <a:br>
              <a:rPr lang="en-US" sz="9600" b="0" i="0" dirty="0">
                <a:solidFill>
                  <a:srgbClr val="222222"/>
                </a:solidFill>
                <a:effectLst/>
                <a:latin typeface="Arial" panose="020B0604020202020204" pitchFamily="34" charset="0"/>
              </a:rPr>
            </a:br>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a:p>
            <a:pPr marL="0" indent="0" algn="l" rtl="0">
              <a:buNone/>
            </a:pPr>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a:p>
            <a:pPr marL="0" indent="0">
              <a:buNone/>
            </a:pPr>
            <a:br>
              <a:rPr lang="en-US" dirty="0"/>
            </a:br>
            <a:endParaRPr lang="en-US" dirty="0"/>
          </a:p>
        </p:txBody>
      </p:sp>
    </p:spTree>
    <p:extLst>
      <p:ext uri="{BB962C8B-B14F-4D97-AF65-F5344CB8AC3E}">
        <p14:creationId xmlns:p14="http://schemas.microsoft.com/office/powerpoint/2010/main" val="175483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1892677" y="264546"/>
            <a:ext cx="8414297" cy="1143000"/>
          </a:xfrm>
        </p:spPr>
        <p:txBody>
          <a:bodyPr>
            <a:normAutofit fontScale="90000"/>
          </a:bodyPr>
          <a:lstStyle/>
          <a:p>
            <a:r>
              <a:rPr lang="en-US" sz="3600" dirty="0"/>
              <a:t>Dedicated to Dad, Mom y </a:t>
            </a:r>
            <a:r>
              <a:rPr lang="en-US" sz="3600" dirty="0" err="1"/>
              <a:t>Mamá</a:t>
            </a:r>
            <a:r>
              <a:rPr lang="en-US" sz="3600" dirty="0"/>
              <a:t>—</a:t>
            </a:r>
            <a:r>
              <a:rPr lang="en-US" sz="3600" i="1" dirty="0" err="1"/>
              <a:t>enseñanzas</a:t>
            </a:r>
            <a:r>
              <a:rPr lang="en-US" sz="3600" i="1" dirty="0"/>
              <a:t> y </a:t>
            </a:r>
            <a:r>
              <a:rPr lang="en-US" sz="3600" i="1" dirty="0" err="1"/>
              <a:t>ejemplares</a:t>
            </a:r>
            <a:r>
              <a:rPr lang="en-US" sz="3600" i="1" dirty="0"/>
              <a:t> for feminism &amp; inclusion</a:t>
            </a:r>
          </a:p>
        </p:txBody>
      </p:sp>
      <p:grpSp>
        <p:nvGrpSpPr>
          <p:cNvPr id="16" name="Group 15">
            <a:extLst>
              <a:ext uri="{FF2B5EF4-FFF2-40B4-BE49-F238E27FC236}">
                <a16:creationId xmlns:a16="http://schemas.microsoft.com/office/drawing/2014/main" id="{51DAF2CD-9607-4328-BE6D-10315DD1E61E}"/>
              </a:ext>
            </a:extLst>
          </p:cNvPr>
          <p:cNvGrpSpPr/>
          <p:nvPr/>
        </p:nvGrpSpPr>
        <p:grpSpPr>
          <a:xfrm>
            <a:off x="5806362" y="1394620"/>
            <a:ext cx="4504540" cy="4609811"/>
            <a:chOff x="5806362" y="1394620"/>
            <a:chExt cx="4504540" cy="4609811"/>
          </a:xfrm>
        </p:grpSpPr>
        <p:pic>
          <p:nvPicPr>
            <p:cNvPr id="5" name="Content Placeholder 12" descr="A person lying on a bed&#10;&#10;Description automatically generated">
              <a:extLst>
                <a:ext uri="{FF2B5EF4-FFF2-40B4-BE49-F238E27FC236}">
                  <a16:creationId xmlns:a16="http://schemas.microsoft.com/office/drawing/2014/main" id="{314EF51B-30E4-4022-AD03-9A8611A48AC6}"/>
                </a:ext>
              </a:extLst>
            </p:cNvPr>
            <p:cNvPicPr>
              <a:picLocks noChangeAspect="1"/>
            </p:cNvPicPr>
            <p:nvPr/>
          </p:nvPicPr>
          <p:blipFill>
            <a:blip r:embed="rId3"/>
            <a:stretch>
              <a:fillRect/>
            </a:stretch>
          </p:blipFill>
          <p:spPr>
            <a:xfrm rot="5400000">
              <a:off x="6052587" y="2439050"/>
              <a:ext cx="4009895" cy="3120867"/>
            </a:xfrm>
            <a:prstGeom prst="rect">
              <a:avLst/>
            </a:prstGeom>
          </p:spPr>
        </p:pic>
        <p:sp>
          <p:nvSpPr>
            <p:cNvPr id="4" name="Text Placeholder 4">
              <a:extLst>
                <a:ext uri="{FF2B5EF4-FFF2-40B4-BE49-F238E27FC236}">
                  <a16:creationId xmlns:a16="http://schemas.microsoft.com/office/drawing/2014/main" id="{894ADCAD-71AE-4634-9E22-40FECC041C9F}"/>
                </a:ext>
              </a:extLst>
            </p:cNvPr>
            <p:cNvSpPr txBox="1">
              <a:spLocks/>
            </p:cNvSpPr>
            <p:nvPr/>
          </p:nvSpPr>
          <p:spPr>
            <a:xfrm>
              <a:off x="5806362" y="1394620"/>
              <a:ext cx="4504540" cy="823912"/>
            </a:xfrm>
            <a:prstGeom prst="rect">
              <a:avLst/>
            </a:prstGeom>
          </p:spPr>
          <p:txBody>
            <a:bodyPr vert="horz" lIns="91440" tIns="45720" rIns="91440" bIns="45720" rtlCol="0" anchor="t">
              <a:normAutofit/>
            </a:bodyPr>
            <a:lstStyle>
              <a:lvl1pPr marL="219451" indent="-341367" algn="l" defTabSz="609585" rtl="0" eaLnBrk="1" latinLnBrk="0" hangingPunct="1">
                <a:spcBef>
                  <a:spcPct val="20000"/>
                </a:spcBef>
                <a:buClr>
                  <a:schemeClr val="tx2"/>
                </a:buClr>
                <a:buFont typeface="Wingdings" charset="2"/>
                <a:buChar char="§"/>
                <a:defRPr sz="2400" b="0" i="0" kern="1200">
                  <a:solidFill>
                    <a:schemeClr val="accent1">
                      <a:lumMod val="50000"/>
                    </a:schemeClr>
                  </a:solidFill>
                  <a:latin typeface="Lato Regular"/>
                  <a:ea typeface="+mn-ea"/>
                  <a:cs typeface="Lato Regular"/>
                </a:defRPr>
              </a:lvl1pPr>
              <a:lvl2pPr marL="990575" indent="-380990" algn="l" defTabSz="609585" rtl="0" eaLnBrk="1" latinLnBrk="0" hangingPunct="1">
                <a:spcBef>
                  <a:spcPct val="20000"/>
                </a:spcBef>
                <a:buFont typeface="Arial"/>
                <a:buChar char="–"/>
                <a:defRPr sz="2400" b="0" i="0" kern="1200">
                  <a:solidFill>
                    <a:schemeClr val="accent1">
                      <a:lumMod val="50000"/>
                    </a:schemeClr>
                  </a:solidFill>
                  <a:latin typeface="Lato Regular"/>
                  <a:ea typeface="+mn-ea"/>
                  <a:cs typeface="Lato Regular"/>
                </a:defRPr>
              </a:lvl2pPr>
              <a:lvl3pPr marL="1523962" indent="-304792" algn="l" defTabSz="609585" rtl="0" eaLnBrk="1" latinLnBrk="0" hangingPunct="1">
                <a:spcBef>
                  <a:spcPct val="20000"/>
                </a:spcBef>
                <a:buFont typeface="Arial"/>
                <a:buChar char="•"/>
                <a:defRPr sz="2400" b="0" i="0" kern="1200">
                  <a:solidFill>
                    <a:schemeClr val="accent1">
                      <a:lumMod val="50000"/>
                    </a:schemeClr>
                  </a:solidFill>
                  <a:latin typeface="Lato Regular"/>
                  <a:ea typeface="+mn-ea"/>
                  <a:cs typeface="Lato Regular"/>
                </a:defRPr>
              </a:lvl3pPr>
              <a:lvl4pPr marL="2133547" indent="-304792" algn="l" defTabSz="609585" rtl="0" eaLnBrk="1" latinLnBrk="0" hangingPunct="1">
                <a:spcBef>
                  <a:spcPct val="20000"/>
                </a:spcBef>
                <a:buFont typeface="Arial"/>
                <a:buChar char="–"/>
                <a:defRPr sz="2400" b="0" i="0" kern="1200">
                  <a:solidFill>
                    <a:schemeClr val="accent1">
                      <a:lumMod val="50000"/>
                    </a:schemeClr>
                  </a:solidFill>
                  <a:latin typeface="Lato Regular"/>
                  <a:ea typeface="+mn-ea"/>
                  <a:cs typeface="Lato Regular"/>
                </a:defRPr>
              </a:lvl4pPr>
              <a:lvl5pPr marL="2743131" indent="-304792" algn="l" defTabSz="609585" rtl="0" eaLnBrk="1" latinLnBrk="0" hangingPunct="1">
                <a:spcBef>
                  <a:spcPct val="20000"/>
                </a:spcBef>
                <a:buFont typeface="Arial"/>
                <a:buChar char="»"/>
                <a:defRPr sz="2400" b="0" i="0" kern="1200">
                  <a:solidFill>
                    <a:schemeClr val="accent1">
                      <a:lumMod val="50000"/>
                    </a:schemeClr>
                  </a:solidFill>
                  <a:latin typeface="Lato Regular"/>
                  <a:ea typeface="+mn-ea"/>
                  <a:cs typeface="Lato Regular"/>
                </a:defRPr>
              </a:lvl5pPr>
              <a:lvl6pPr marL="3352716" indent="-304792" algn="l" defTabSz="609585" rtl="0" eaLnBrk="1" latinLnBrk="0" hangingPunct="1">
                <a:spcBef>
                  <a:spcPct val="20000"/>
                </a:spcBef>
                <a:buFont typeface="Arial"/>
                <a:buChar char="•"/>
                <a:defRPr sz="2700"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700"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700"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700" kern="1200">
                  <a:solidFill>
                    <a:schemeClr val="tx1"/>
                  </a:solidFill>
                  <a:latin typeface="+mn-lt"/>
                  <a:ea typeface="+mn-ea"/>
                  <a:cs typeface="+mn-cs"/>
                </a:defRPr>
              </a:lvl9pPr>
            </a:lstStyle>
            <a:p>
              <a:pPr marL="0" indent="0" algn="ctr">
                <a:buNone/>
              </a:pPr>
              <a:r>
                <a:rPr lang="en-US" dirty="0"/>
                <a:t>Marí Estefana </a:t>
              </a:r>
              <a:r>
                <a:rPr lang="en-US" dirty="0" err="1"/>
                <a:t>Zalidvar</a:t>
              </a:r>
              <a:r>
                <a:rPr lang="en-US" dirty="0"/>
                <a:t> &amp; Eva</a:t>
              </a:r>
              <a:endParaRPr lang="en-US"/>
            </a:p>
          </p:txBody>
        </p:sp>
      </p:grpSp>
      <p:grpSp>
        <p:nvGrpSpPr>
          <p:cNvPr id="15" name="Group 14">
            <a:extLst>
              <a:ext uri="{FF2B5EF4-FFF2-40B4-BE49-F238E27FC236}">
                <a16:creationId xmlns:a16="http://schemas.microsoft.com/office/drawing/2014/main" id="{41E9C67C-CEC4-44F9-BE7D-CF6F657A1987}"/>
              </a:ext>
            </a:extLst>
          </p:cNvPr>
          <p:cNvGrpSpPr/>
          <p:nvPr/>
        </p:nvGrpSpPr>
        <p:grpSpPr>
          <a:xfrm>
            <a:off x="1697735" y="1430906"/>
            <a:ext cx="4504540" cy="4569034"/>
            <a:chOff x="1697735" y="1430906"/>
            <a:chExt cx="4504540" cy="4569034"/>
          </a:xfrm>
        </p:grpSpPr>
        <p:pic>
          <p:nvPicPr>
            <p:cNvPr id="9" name="Content Placeholder 10" descr="A person wearing a suit and tie smiling at the camera&#10;&#10;Description automatically generated">
              <a:extLst>
                <a:ext uri="{FF2B5EF4-FFF2-40B4-BE49-F238E27FC236}">
                  <a16:creationId xmlns:a16="http://schemas.microsoft.com/office/drawing/2014/main" id="{60443858-B89C-4755-827C-6741B82915B0}"/>
                </a:ext>
              </a:extLst>
            </p:cNvPr>
            <p:cNvPicPr>
              <a:picLocks noChangeAspect="1"/>
            </p:cNvPicPr>
            <p:nvPr/>
          </p:nvPicPr>
          <p:blipFill>
            <a:blip r:embed="rId4"/>
            <a:stretch>
              <a:fillRect/>
            </a:stretch>
          </p:blipFill>
          <p:spPr>
            <a:xfrm>
              <a:off x="2458561" y="2031485"/>
              <a:ext cx="2977483" cy="3968455"/>
            </a:xfrm>
            <a:prstGeom prst="rect">
              <a:avLst/>
            </a:prstGeom>
          </p:spPr>
        </p:pic>
        <p:sp>
          <p:nvSpPr>
            <p:cNvPr id="14" name="Text Placeholder 4">
              <a:extLst>
                <a:ext uri="{FF2B5EF4-FFF2-40B4-BE49-F238E27FC236}">
                  <a16:creationId xmlns:a16="http://schemas.microsoft.com/office/drawing/2014/main" id="{59815110-7CDE-43E8-B431-983D4AE20B16}"/>
                </a:ext>
              </a:extLst>
            </p:cNvPr>
            <p:cNvSpPr txBox="1">
              <a:spLocks/>
            </p:cNvSpPr>
            <p:nvPr/>
          </p:nvSpPr>
          <p:spPr>
            <a:xfrm>
              <a:off x="1697735" y="1430906"/>
              <a:ext cx="4504540" cy="823912"/>
            </a:xfrm>
            <a:prstGeom prst="rect">
              <a:avLst/>
            </a:prstGeom>
          </p:spPr>
          <p:txBody>
            <a:bodyPr vert="horz" lIns="91440" tIns="45720" rIns="91440" bIns="45720" rtlCol="0" anchor="t">
              <a:normAutofit/>
            </a:bodyPr>
            <a:lstStyle>
              <a:lvl1pPr marL="219451" indent="-341367" algn="l" defTabSz="609585" rtl="0" eaLnBrk="1" latinLnBrk="0" hangingPunct="1">
                <a:spcBef>
                  <a:spcPct val="20000"/>
                </a:spcBef>
                <a:buClr>
                  <a:schemeClr val="tx2"/>
                </a:buClr>
                <a:buFont typeface="Wingdings" charset="2"/>
                <a:buChar char="§"/>
                <a:defRPr sz="2400" b="0" i="0" kern="1200">
                  <a:solidFill>
                    <a:schemeClr val="accent1">
                      <a:lumMod val="50000"/>
                    </a:schemeClr>
                  </a:solidFill>
                  <a:latin typeface="Lato Regular"/>
                  <a:ea typeface="+mn-ea"/>
                  <a:cs typeface="Lato Regular"/>
                </a:defRPr>
              </a:lvl1pPr>
              <a:lvl2pPr marL="990575" indent="-380990" algn="l" defTabSz="609585" rtl="0" eaLnBrk="1" latinLnBrk="0" hangingPunct="1">
                <a:spcBef>
                  <a:spcPct val="20000"/>
                </a:spcBef>
                <a:buFont typeface="Arial"/>
                <a:buChar char="–"/>
                <a:defRPr sz="2400" b="0" i="0" kern="1200">
                  <a:solidFill>
                    <a:schemeClr val="accent1">
                      <a:lumMod val="50000"/>
                    </a:schemeClr>
                  </a:solidFill>
                  <a:latin typeface="Lato Regular"/>
                  <a:ea typeface="+mn-ea"/>
                  <a:cs typeface="Lato Regular"/>
                </a:defRPr>
              </a:lvl2pPr>
              <a:lvl3pPr marL="1523962" indent="-304792" algn="l" defTabSz="609585" rtl="0" eaLnBrk="1" latinLnBrk="0" hangingPunct="1">
                <a:spcBef>
                  <a:spcPct val="20000"/>
                </a:spcBef>
                <a:buFont typeface="Arial"/>
                <a:buChar char="•"/>
                <a:defRPr sz="2400" b="0" i="0" kern="1200">
                  <a:solidFill>
                    <a:schemeClr val="accent1">
                      <a:lumMod val="50000"/>
                    </a:schemeClr>
                  </a:solidFill>
                  <a:latin typeface="Lato Regular"/>
                  <a:ea typeface="+mn-ea"/>
                  <a:cs typeface="Lato Regular"/>
                </a:defRPr>
              </a:lvl3pPr>
              <a:lvl4pPr marL="2133547" indent="-304792" algn="l" defTabSz="609585" rtl="0" eaLnBrk="1" latinLnBrk="0" hangingPunct="1">
                <a:spcBef>
                  <a:spcPct val="20000"/>
                </a:spcBef>
                <a:buFont typeface="Arial"/>
                <a:buChar char="–"/>
                <a:defRPr sz="2400" b="0" i="0" kern="1200">
                  <a:solidFill>
                    <a:schemeClr val="accent1">
                      <a:lumMod val="50000"/>
                    </a:schemeClr>
                  </a:solidFill>
                  <a:latin typeface="Lato Regular"/>
                  <a:ea typeface="+mn-ea"/>
                  <a:cs typeface="Lato Regular"/>
                </a:defRPr>
              </a:lvl4pPr>
              <a:lvl5pPr marL="2743131" indent="-304792" algn="l" defTabSz="609585" rtl="0" eaLnBrk="1" latinLnBrk="0" hangingPunct="1">
                <a:spcBef>
                  <a:spcPct val="20000"/>
                </a:spcBef>
                <a:buFont typeface="Arial"/>
                <a:buChar char="»"/>
                <a:defRPr sz="2400" b="0" i="0" kern="1200">
                  <a:solidFill>
                    <a:schemeClr val="accent1">
                      <a:lumMod val="50000"/>
                    </a:schemeClr>
                  </a:solidFill>
                  <a:latin typeface="Lato Regular"/>
                  <a:ea typeface="+mn-ea"/>
                  <a:cs typeface="Lato Regular"/>
                </a:defRPr>
              </a:lvl5pPr>
              <a:lvl6pPr marL="3352716" indent="-304792" algn="l" defTabSz="609585" rtl="0" eaLnBrk="1" latinLnBrk="0" hangingPunct="1">
                <a:spcBef>
                  <a:spcPct val="20000"/>
                </a:spcBef>
                <a:buFont typeface="Arial"/>
                <a:buChar char="•"/>
                <a:defRPr sz="2700"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700"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700"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700" kern="1200">
                  <a:solidFill>
                    <a:schemeClr val="tx1"/>
                  </a:solidFill>
                  <a:latin typeface="+mn-lt"/>
                  <a:ea typeface="+mn-ea"/>
                  <a:cs typeface="+mn-cs"/>
                </a:defRPr>
              </a:lvl9pPr>
            </a:lstStyle>
            <a:p>
              <a:pPr marL="0" indent="0" algn="ctr">
                <a:buNone/>
              </a:pPr>
              <a:r>
                <a:rPr lang="en-US" dirty="0"/>
                <a:t>Apolinar Arredondo</a:t>
              </a:r>
              <a:endParaRPr lang="en-US"/>
            </a:p>
          </p:txBody>
        </p:sp>
      </p:grpSp>
    </p:spTree>
    <p:extLst>
      <p:ext uri="{BB962C8B-B14F-4D97-AF65-F5344CB8AC3E}">
        <p14:creationId xmlns:p14="http://schemas.microsoft.com/office/powerpoint/2010/main" val="1968788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609600" y="570383"/>
            <a:ext cx="8414297" cy="1143000"/>
          </a:xfrm>
        </p:spPr>
        <p:txBody>
          <a:bodyPr>
            <a:normAutofit/>
          </a:bodyPr>
          <a:lstStyle/>
          <a:p>
            <a:pPr algn="l"/>
            <a:r>
              <a:rPr lang="en-US" dirty="0"/>
              <a:t>References</a:t>
            </a:r>
            <a:endParaRPr lang="en-US"/>
          </a:p>
          <a:p>
            <a:pPr algn="l"/>
            <a:endParaRPr lang="en-US" dirty="0"/>
          </a:p>
        </p:txBody>
      </p:sp>
      <p:sp>
        <p:nvSpPr>
          <p:cNvPr id="19" name="Content Placeholder 18"/>
          <p:cNvSpPr>
            <a:spLocks noGrp="1"/>
          </p:cNvSpPr>
          <p:nvPr>
            <p:ph idx="1"/>
          </p:nvPr>
        </p:nvSpPr>
        <p:spPr>
          <a:xfrm>
            <a:off x="609600" y="1332744"/>
            <a:ext cx="10972800" cy="4524302"/>
          </a:xfrm>
        </p:spPr>
        <p:txBody>
          <a:bodyPr vert="horz" lIns="91440" tIns="45720" rIns="91440" bIns="45720" rtlCol="0" anchor="t">
            <a:noAutofit/>
          </a:bodyPr>
          <a:lstStyle/>
          <a:p>
            <a:pPr marL="219075" indent="-340995">
              <a:lnSpc>
                <a:spcPct val="94000"/>
              </a:lnSpc>
              <a:spcBef>
                <a:spcPts val="1000"/>
              </a:spcBef>
              <a:spcAft>
                <a:spcPts val="200"/>
              </a:spcAft>
            </a:pPr>
            <a:r>
              <a:rPr lang="en-US" sz="1800" dirty="0"/>
              <a:t>Dolores Huerta. (2021). Retrieved February 28, 2021, from </a:t>
            </a:r>
            <a:r>
              <a:rPr lang="en-US" sz="1800" dirty="0">
                <a:hlinkClick r:id="rId2"/>
              </a:rPr>
              <a:t>https://doloreshuerta.org/dolores-huerta/</a:t>
            </a:r>
            <a:endParaRPr lang="en-US" sz="1800" dirty="0"/>
          </a:p>
          <a:p>
            <a:pPr marL="219075" indent="-340995">
              <a:lnSpc>
                <a:spcPct val="94000"/>
              </a:lnSpc>
              <a:spcBef>
                <a:spcPts val="1000"/>
              </a:spcBef>
              <a:spcAft>
                <a:spcPts val="200"/>
              </a:spcAft>
            </a:pPr>
            <a:r>
              <a:rPr lang="en-US" sz="1800" dirty="0"/>
              <a:t>Get to know us: TARANA BURKE, FOUNDER. (2020, July 17). Retrieved February 26, 2021, from </a:t>
            </a:r>
            <a:r>
              <a:rPr lang="en-US" sz="1800" dirty="0">
                <a:hlinkClick r:id="rId3"/>
              </a:rPr>
              <a:t>https://metoomvmt.org/get-to-know-us/tarana-burke-founder/</a:t>
            </a:r>
            <a:endParaRPr lang="en-US" sz="1800" dirty="0"/>
          </a:p>
          <a:p>
            <a:pPr marL="219075" indent="-340995">
              <a:lnSpc>
                <a:spcPct val="94000"/>
              </a:lnSpc>
              <a:spcBef>
                <a:spcPts val="1000"/>
              </a:spcBef>
              <a:spcAft>
                <a:spcPts val="200"/>
              </a:spcAft>
            </a:pPr>
            <a:r>
              <a:rPr lang="en-US" sz="1800" err="1"/>
              <a:t>Gorjian</a:t>
            </a:r>
            <a:r>
              <a:rPr lang="en-US" sz="1800" dirty="0"/>
              <a:t> '20 WINS </a:t>
            </a:r>
            <a:r>
              <a:rPr lang="en-US" sz="1800" err="1"/>
              <a:t>uc</a:t>
            </a:r>
            <a:r>
              <a:rPr lang="en-US" sz="1800" dirty="0"/>
              <a:t> President's Award for DACA LEADERSHIP. (2020, July 30). Retrieved February 26, 2021, from </a:t>
            </a:r>
            <a:r>
              <a:rPr lang="en-US" sz="1800" dirty="0">
                <a:hlinkClick r:id="rId4"/>
              </a:rPr>
              <a:t>https://law.ucla.edu/news/daca-advocate-gorjian-20-wins-uc-presidents-leadership-award</a:t>
            </a:r>
            <a:endParaRPr lang="en-US" sz="1800" dirty="0"/>
          </a:p>
          <a:p>
            <a:pPr marL="219075" indent="-340995">
              <a:lnSpc>
                <a:spcPct val="94000"/>
              </a:lnSpc>
              <a:spcBef>
                <a:spcPts val="1000"/>
              </a:spcBef>
              <a:spcAft>
                <a:spcPts val="200"/>
              </a:spcAft>
            </a:pPr>
            <a:r>
              <a:rPr lang="en-US" sz="1800" dirty="0"/>
              <a:t>Horton, A. (2020, June 18). Disclosure: Behind Laverne COX'S Netflix documentary on TRANS representation. Retrieved February 26, 2021, from </a:t>
            </a:r>
            <a:r>
              <a:rPr lang="en-US" sz="1800" dirty="0">
                <a:hlinkClick r:id="rId5"/>
              </a:rPr>
              <a:t>https://www.theguardian.com/film/2020/jun/18/disclosure-laverne-cox-netflix-documentary-trans-representation</a:t>
            </a:r>
            <a:endParaRPr lang="en-US" sz="1800" dirty="0"/>
          </a:p>
          <a:p>
            <a:pPr marL="219075" indent="-340995">
              <a:lnSpc>
                <a:spcPct val="94000"/>
              </a:lnSpc>
              <a:spcBef>
                <a:spcPts val="1000"/>
              </a:spcBef>
              <a:spcAft>
                <a:spcPts val="200"/>
              </a:spcAft>
            </a:pPr>
            <a:r>
              <a:rPr lang="en-US" sz="1800" dirty="0" err="1"/>
              <a:t>Mahdawi</a:t>
            </a:r>
            <a:r>
              <a:rPr lang="en-US" sz="1800" dirty="0"/>
              <a:t>, Arwa (2020, October 17). Black lives matter's Alicia Garza: 'LEADERSHIP today doesn't look like Martin Luther King'. Retrieved February 26, 2021, from </a:t>
            </a:r>
            <a:r>
              <a:rPr lang="en-US" sz="1800" dirty="0">
                <a:hlinkClick r:id="rId6"/>
              </a:rPr>
              <a:t>https://www.theguardian.com/world/2020/oct/17/black-lives-matter-alicia-garza-leadership-today-doesnt-look-like-martin-luther-king</a:t>
            </a:r>
            <a:endParaRPr lang="en-US" sz="1800" dirty="0"/>
          </a:p>
          <a:p>
            <a:pPr marL="219075" indent="-340995">
              <a:lnSpc>
                <a:spcPct val="94000"/>
              </a:lnSpc>
              <a:spcBef>
                <a:spcPts val="1000"/>
              </a:spcBef>
              <a:spcAft>
                <a:spcPts val="200"/>
              </a:spcAft>
            </a:pPr>
            <a:r>
              <a:rPr lang="en-US" sz="1800" dirty="0"/>
              <a:t>We are with dreamers. (n.d.). Retrieved February 26, 2021, from </a:t>
            </a:r>
            <a:r>
              <a:rPr lang="en-US" sz="1800" dirty="0">
                <a:hlinkClick r:id="rId7"/>
              </a:rPr>
              <a:t>https://www.withdreamers.com/</a:t>
            </a:r>
            <a:endParaRPr lang="en-US" sz="1800" dirty="0"/>
          </a:p>
          <a:p>
            <a:pPr marL="219075" indent="-340995">
              <a:lnSpc>
                <a:spcPct val="94000"/>
              </a:lnSpc>
              <a:spcBef>
                <a:spcPts val="1000"/>
              </a:spcBef>
              <a:spcAft>
                <a:spcPts val="200"/>
              </a:spcAft>
            </a:pPr>
            <a:endParaRPr lang="en-US" sz="1800" dirty="0"/>
          </a:p>
        </p:txBody>
      </p:sp>
    </p:spTree>
    <p:extLst>
      <p:ext uri="{BB962C8B-B14F-4D97-AF65-F5344CB8AC3E}">
        <p14:creationId xmlns:p14="http://schemas.microsoft.com/office/powerpoint/2010/main" val="412035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14400" y="2493264"/>
            <a:ext cx="10363200" cy="1470025"/>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3600" b="0" i="0" kern="1200">
                <a:solidFill>
                  <a:schemeClr val="tx2"/>
                </a:solidFill>
                <a:latin typeface="Lato Regular"/>
                <a:ea typeface="+mj-ea"/>
                <a:cs typeface="Lato Regular"/>
              </a:defRPr>
            </a:lvl1pPr>
          </a:lstStyle>
          <a:p>
            <a:r>
              <a:rPr lang="en-US" dirty="0">
                <a:solidFill>
                  <a:srgbClr val="FFFFFF"/>
                </a:solidFill>
              </a:rPr>
              <a:t>Thank you to Grace K. </a:t>
            </a:r>
            <a:r>
              <a:rPr lang="en-US">
                <a:solidFill>
                  <a:srgbClr val="FFFFFF"/>
                </a:solidFill>
              </a:rPr>
              <a:t>Arredondo</a:t>
            </a:r>
            <a:endParaRPr lang="en-US" dirty="0">
              <a:solidFill>
                <a:srgbClr val="FFFFFF"/>
              </a:solidFill>
            </a:endParaRPr>
          </a:p>
        </p:txBody>
      </p:sp>
      <p:sp>
        <p:nvSpPr>
          <p:cNvPr id="7" name="Rectangle 6"/>
          <p:cNvSpPr/>
          <p:nvPr/>
        </p:nvSpPr>
        <p:spPr>
          <a:xfrm>
            <a:off x="4880244" y="3824510"/>
            <a:ext cx="2431512" cy="778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073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F205DB7-1333-41EF-A484-4A74305784AB}"/>
              </a:ext>
            </a:extLst>
          </p:cNvPr>
          <p:cNvSpPr>
            <a:spLocks noGrp="1"/>
          </p:cNvSpPr>
          <p:nvPr>
            <p:ph type="ftr" sz="quarter" idx="11"/>
          </p:nvPr>
        </p:nvSpPr>
        <p:spPr>
          <a:xfrm>
            <a:off x="680321" y="5936188"/>
            <a:ext cx="6870660"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Arredondo Advisory Group</a:t>
            </a:r>
            <a:endParaRPr lang="en-US" dirty="0"/>
          </a:p>
        </p:txBody>
      </p:sp>
      <p:sp>
        <p:nvSpPr>
          <p:cNvPr id="3" name="Slide Number Placeholder 2">
            <a:extLst>
              <a:ext uri="{FF2B5EF4-FFF2-40B4-BE49-F238E27FC236}">
                <a16:creationId xmlns:a16="http://schemas.microsoft.com/office/drawing/2014/main" id="{737490D8-F7C0-4867-A174-D1A9C75BE994}"/>
              </a:ext>
            </a:extLst>
          </p:cNvPr>
          <p:cNvSpPr>
            <a:spLocks noGrp="1"/>
          </p:cNvSpPr>
          <p:nvPr>
            <p:ph type="sldNum" sz="quarter" idx="12"/>
          </p:nvPr>
        </p:nvSpPr>
        <p:spPr>
          <a:xfrm>
            <a:off x="10729455" y="753227"/>
            <a:ext cx="1154151" cy="1090789"/>
          </a:xfrm>
          <a:prstGeom prst="rect">
            <a:avLst/>
          </a:prstGeom>
        </p:spPr>
        <p:txBody>
          <a:bodyPr vert="horz" lIns="91440" tIns="45720" rIns="91440" bIns="45720" rtlCol="0" anchor="ctr"/>
          <a:lstStyle>
            <a:defPPr>
              <a:defRPr lang="en-US"/>
            </a:defPPr>
            <a:lvl1pPr marL="0" algn="l" defTabSz="457200" rtl="0" eaLnBrk="1" latinLnBrk="0" hangingPunct="1">
              <a:defRPr sz="36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4</a:t>
            </a:fld>
            <a:endParaRPr lang="en-US" dirty="0"/>
          </a:p>
        </p:txBody>
      </p:sp>
      <p:pic>
        <p:nvPicPr>
          <p:cNvPr id="6" name="Picture 2">
            <a:extLst>
              <a:ext uri="{FF2B5EF4-FFF2-40B4-BE49-F238E27FC236}">
                <a16:creationId xmlns:a16="http://schemas.microsoft.com/office/drawing/2014/main" id="{7208DE91-912D-4F4B-B634-1E41AE4E9389}"/>
              </a:ext>
            </a:extLst>
          </p:cNvPr>
          <p:cNvPicPr>
            <a:picLocks noChangeAspect="1"/>
          </p:cNvPicPr>
          <p:nvPr/>
        </p:nvPicPr>
        <p:blipFill>
          <a:blip r:embed="rId3"/>
          <a:stretch>
            <a:fillRect/>
          </a:stretch>
        </p:blipFill>
        <p:spPr>
          <a:xfrm>
            <a:off x="680321" y="1372466"/>
            <a:ext cx="11444919" cy="4121888"/>
          </a:xfrm>
          <a:prstGeom prst="rect">
            <a:avLst/>
          </a:prstGeom>
        </p:spPr>
      </p:pic>
    </p:spTree>
    <p:extLst>
      <p:ext uri="{BB962C8B-B14F-4D97-AF65-F5344CB8AC3E}">
        <p14:creationId xmlns:p14="http://schemas.microsoft.com/office/powerpoint/2010/main" val="3638623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1891375" y="264546"/>
            <a:ext cx="8414297" cy="1143000"/>
          </a:xfrm>
        </p:spPr>
        <p:txBody>
          <a:bodyPr>
            <a:normAutofit fontScale="90000"/>
          </a:bodyPr>
          <a:lstStyle/>
          <a:p>
            <a:r>
              <a:rPr lang="en-US" dirty="0"/>
              <a:t>Inquiries to Lead Transformation</a:t>
            </a:r>
          </a:p>
        </p:txBody>
      </p:sp>
      <p:sp>
        <p:nvSpPr>
          <p:cNvPr id="19" name="Content Placeholder 18"/>
          <p:cNvSpPr>
            <a:spLocks noGrp="1"/>
          </p:cNvSpPr>
          <p:nvPr>
            <p:ph idx="1"/>
          </p:nvPr>
        </p:nvSpPr>
        <p:spPr/>
        <p:txBody>
          <a:bodyPr vert="horz" lIns="91440" tIns="45720" rIns="91440" bIns="45720" rtlCol="0" anchor="t">
            <a:normAutofit/>
          </a:bodyPr>
          <a:lstStyle/>
          <a:p>
            <a:pPr marL="219075" indent="-340995">
              <a:lnSpc>
                <a:spcPct val="94000"/>
              </a:lnSpc>
              <a:spcBef>
                <a:spcPts val="1000"/>
              </a:spcBef>
              <a:spcAft>
                <a:spcPts val="200"/>
              </a:spcAft>
            </a:pPr>
            <a:r>
              <a:rPr lang="en-US" dirty="0"/>
              <a:t>Does social responsiveness mean--being</a:t>
            </a:r>
            <a:r>
              <a:rPr lang="en-US" i="1" dirty="0"/>
              <a:t> an anti-racist, an agent of transformation, a risk-taker?</a:t>
            </a:r>
            <a:endParaRPr lang="en-US" dirty="0"/>
          </a:p>
          <a:p>
            <a:pPr marL="219075" indent="-340995">
              <a:lnSpc>
                <a:spcPct val="94000"/>
              </a:lnSpc>
              <a:spcBef>
                <a:spcPts val="1000"/>
              </a:spcBef>
              <a:spcAft>
                <a:spcPts val="200"/>
              </a:spcAft>
            </a:pPr>
            <a:r>
              <a:rPr lang="en-US" dirty="0"/>
              <a:t>What do you envision for culture-centered, anti-racist &amp; EDIA education &amp; training today and for the next 20 years? What actions will lead to culture change in CP programs and beyond?</a:t>
            </a:r>
          </a:p>
          <a:p>
            <a:pPr marL="219075" indent="-340995">
              <a:lnSpc>
                <a:spcPct val="94000"/>
              </a:lnSpc>
              <a:spcBef>
                <a:spcPts val="1000"/>
              </a:spcBef>
              <a:spcAft>
                <a:spcPts val="200"/>
              </a:spcAft>
            </a:pPr>
            <a:r>
              <a:rPr lang="en-US" dirty="0"/>
              <a:t>How will you embed the psychology of liberation </a:t>
            </a:r>
            <a:r>
              <a:rPr lang="en-US"/>
              <a:t>and socially </a:t>
            </a:r>
            <a:r>
              <a:rPr lang="en-US" dirty="0"/>
              <a:t>responsive program policies, evaluation, curriculum and outreach?</a:t>
            </a:r>
          </a:p>
          <a:p>
            <a:pPr marL="219075" indent="-340995">
              <a:lnSpc>
                <a:spcPct val="94000"/>
              </a:lnSpc>
              <a:spcBef>
                <a:spcPts val="1000"/>
              </a:spcBef>
              <a:spcAft>
                <a:spcPts val="200"/>
              </a:spcAft>
            </a:pPr>
            <a:r>
              <a:rPr lang="en-US" dirty="0"/>
              <a:t>What is the mindset and roadmap to prepare and create agency collectively? Plans for action.</a:t>
            </a:r>
          </a:p>
          <a:p>
            <a:pPr marL="219075" indent="-340995">
              <a:lnSpc>
                <a:spcPct val="94000"/>
              </a:lnSpc>
              <a:spcBef>
                <a:spcPts val="1000"/>
              </a:spcBef>
              <a:spcAft>
                <a:spcPts val="200"/>
              </a:spcAft>
            </a:pPr>
            <a:r>
              <a:rPr lang="en-US" dirty="0"/>
              <a:t>How do you empower those who will replace you?</a:t>
            </a:r>
          </a:p>
          <a:p>
            <a:pPr marL="219075" indent="-340995">
              <a:lnSpc>
                <a:spcPct val="94000"/>
              </a:lnSpc>
              <a:spcBef>
                <a:spcPts val="1000"/>
              </a:spcBef>
              <a:spcAft>
                <a:spcPts val="200"/>
              </a:spcAft>
            </a:pPr>
            <a:endParaRPr lang="en-US" dirty="0"/>
          </a:p>
          <a:p>
            <a:pPr marL="219075" indent="-340995"/>
            <a:endParaRPr lang="en-US" dirty="0"/>
          </a:p>
        </p:txBody>
      </p:sp>
    </p:spTree>
    <p:extLst>
      <p:ext uri="{BB962C8B-B14F-4D97-AF65-F5344CB8AC3E}">
        <p14:creationId xmlns:p14="http://schemas.microsoft.com/office/powerpoint/2010/main" val="418470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EE81-69F7-4875-A3FC-D00A053DC5D0}"/>
              </a:ext>
            </a:extLst>
          </p:cNvPr>
          <p:cNvSpPr>
            <a:spLocks noGrp="1"/>
          </p:cNvSpPr>
          <p:nvPr>
            <p:ph type="title"/>
          </p:nvPr>
        </p:nvSpPr>
        <p:spPr/>
        <p:txBody>
          <a:bodyPr/>
          <a:lstStyle/>
          <a:p>
            <a:pPr algn="ctr"/>
            <a:r>
              <a:rPr lang="en-US" i="1" dirty="0"/>
              <a:t>Courage &amp; </a:t>
            </a:r>
            <a:r>
              <a:rPr lang="en-US" i="1" dirty="0" err="1"/>
              <a:t>ganas</a:t>
            </a:r>
            <a:endParaRPr lang="en-US" i="1" dirty="0"/>
          </a:p>
        </p:txBody>
      </p:sp>
      <p:sp>
        <p:nvSpPr>
          <p:cNvPr id="3" name="Text Placeholder 2">
            <a:extLst>
              <a:ext uri="{FF2B5EF4-FFF2-40B4-BE49-F238E27FC236}">
                <a16:creationId xmlns:a16="http://schemas.microsoft.com/office/drawing/2014/main" id="{A4C78597-96BA-478C-B791-68CF72FD9118}"/>
              </a:ext>
            </a:extLst>
          </p:cNvPr>
          <p:cNvSpPr>
            <a:spLocks noGrp="1"/>
          </p:cNvSpPr>
          <p:nvPr>
            <p:ph type="body" idx="1"/>
          </p:nvPr>
        </p:nvSpPr>
        <p:spPr/>
        <p:txBody>
          <a:bodyPr>
            <a:normAutofit/>
          </a:bodyPr>
          <a:lstStyle/>
          <a:p>
            <a:pPr algn="ctr"/>
            <a:r>
              <a:rPr lang="en-US" sz="4000" b="1" dirty="0"/>
              <a:t>Leaders and Practitioners of Liberation and Social Transformation</a:t>
            </a:r>
          </a:p>
        </p:txBody>
      </p:sp>
    </p:spTree>
    <p:extLst>
      <p:ext uri="{BB962C8B-B14F-4D97-AF65-F5344CB8AC3E}">
        <p14:creationId xmlns:p14="http://schemas.microsoft.com/office/powerpoint/2010/main" val="789268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vert="horz" lIns="91440" tIns="45720" rIns="91440" bIns="45720" rtlCol="0" anchor="t">
            <a:normAutofit/>
          </a:bodyPr>
          <a:lstStyle/>
          <a:p>
            <a:pPr marL="219075" indent="-340995">
              <a:lnSpc>
                <a:spcPct val="112999"/>
              </a:lnSpc>
              <a:spcBef>
                <a:spcPts val="0"/>
              </a:spcBef>
              <a:spcAft>
                <a:spcPts val="1500"/>
              </a:spcAft>
            </a:pPr>
            <a:r>
              <a:rPr lang="en-US" sz="2400" dirty="0"/>
              <a:t>The movement was born in 2006 from </a:t>
            </a:r>
            <a:r>
              <a:rPr lang="en-US" sz="2400" dirty="0" err="1"/>
              <a:t>Tarana’s</a:t>
            </a:r>
            <a:r>
              <a:rPr lang="en-US" sz="2400" dirty="0"/>
              <a:t> passion as a community organizer around social justice advocacy that evolved upon hearing stories of adversity in increasing numbers of Black women(Get to Know Us, 2020).</a:t>
            </a:r>
          </a:p>
          <a:p>
            <a:pPr marL="219075" indent="-340995">
              <a:lnSpc>
                <a:spcPct val="112999"/>
              </a:lnSpc>
              <a:spcBef>
                <a:spcPts val="0"/>
              </a:spcBef>
              <a:spcAft>
                <a:spcPts val="1500"/>
              </a:spcAft>
            </a:pPr>
            <a:r>
              <a:rPr lang="en-US" sz="2400" dirty="0"/>
              <a:t>Time Person of the Year-2017</a:t>
            </a:r>
          </a:p>
          <a:p>
            <a:pPr marL="219075" indent="-340995">
              <a:lnSpc>
                <a:spcPct val="112999"/>
              </a:lnSpc>
              <a:spcBef>
                <a:spcPts val="0"/>
              </a:spcBef>
              <a:spcAft>
                <a:spcPts val="1500"/>
              </a:spcAft>
            </a:pPr>
            <a:endParaRPr lang="en-US" sz="2800" dirty="0"/>
          </a:p>
          <a:p>
            <a:pPr marL="219075" indent="-340995"/>
            <a:endParaRPr lang="en-US" sz="2800" dirty="0"/>
          </a:p>
        </p:txBody>
      </p:sp>
      <p:sp>
        <p:nvSpPr>
          <p:cNvPr id="4" name="Title 3"/>
          <p:cNvSpPr>
            <a:spLocks noGrp="1"/>
          </p:cNvSpPr>
          <p:nvPr>
            <p:ph type="title"/>
          </p:nvPr>
        </p:nvSpPr>
        <p:spPr/>
        <p:txBody>
          <a:bodyPr/>
          <a:lstStyle/>
          <a:p>
            <a:r>
              <a:rPr lang="en-US" dirty="0" err="1"/>
              <a:t>Tarana</a:t>
            </a:r>
            <a:r>
              <a:rPr lang="en-US" dirty="0"/>
              <a:t> J Burke - Founder of #MeToo Movement</a:t>
            </a:r>
          </a:p>
        </p:txBody>
      </p:sp>
      <p:pic>
        <p:nvPicPr>
          <p:cNvPr id="10" name="Picture Placeholder 6" descr="A picture containing person, pink&#10;&#10;Description automatically generated">
            <a:extLst>
              <a:ext uri="{FF2B5EF4-FFF2-40B4-BE49-F238E27FC236}">
                <a16:creationId xmlns:a16="http://schemas.microsoft.com/office/drawing/2014/main" id="{3CE12B00-F326-4C84-B008-55A22CF0EF73}"/>
              </a:ext>
            </a:extLst>
          </p:cNvPr>
          <p:cNvPicPr>
            <a:picLocks noChangeAspect="1"/>
          </p:cNvPicPr>
          <p:nvPr/>
        </p:nvPicPr>
        <p:blipFill>
          <a:blip r:embed="rId3"/>
          <a:srcRect l="20868" r="20868"/>
          <a:stretch>
            <a:fillRect/>
          </a:stretch>
        </p:blipFill>
        <p:spPr>
          <a:xfrm>
            <a:off x="6536345" y="1448305"/>
            <a:ext cx="4510132" cy="4647695"/>
          </a:xfrm>
          <a:prstGeom prst="rect">
            <a:avLst/>
          </a:prstGeom>
        </p:spPr>
      </p:pic>
    </p:spTree>
    <p:extLst>
      <p:ext uri="{BB962C8B-B14F-4D97-AF65-F5344CB8AC3E}">
        <p14:creationId xmlns:p14="http://schemas.microsoft.com/office/powerpoint/2010/main" val="3552395633"/>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10821" y="1448816"/>
            <a:ext cx="5384800" cy="4343303"/>
          </a:xfrm>
        </p:spPr>
        <p:txBody>
          <a:bodyPr vert="horz" lIns="91440" tIns="45720" rIns="91440" bIns="45720" rtlCol="0" anchor="t">
            <a:noAutofit/>
          </a:bodyPr>
          <a:lstStyle/>
          <a:p>
            <a:pPr marL="219075" indent="-340995">
              <a:lnSpc>
                <a:spcPct val="112999"/>
              </a:lnSpc>
              <a:spcBef>
                <a:spcPts val="0"/>
              </a:spcBef>
              <a:spcAft>
                <a:spcPts val="1500"/>
              </a:spcAft>
            </a:pPr>
            <a:r>
              <a:rPr lang="en-US" sz="2400" dirty="0"/>
              <a:t>Recognized for her role in the passing of the University of California’s Supreme Court challenge to the attempt to dismantle DACA.</a:t>
            </a:r>
          </a:p>
          <a:p>
            <a:pPr marL="219075" indent="-340995">
              <a:lnSpc>
                <a:spcPct val="112999"/>
              </a:lnSpc>
              <a:spcBef>
                <a:spcPts val="0"/>
              </a:spcBef>
              <a:spcAft>
                <a:spcPts val="1500"/>
              </a:spcAft>
            </a:pPr>
            <a:r>
              <a:rPr lang="en-US" sz="2400" dirty="0" err="1"/>
              <a:t>Gorjian</a:t>
            </a:r>
            <a:r>
              <a:rPr lang="en-US" sz="2400" dirty="0"/>
              <a:t> migrated to the US from Canada at age 5 and was one among many DACA recipients who were facing deportation during the term of the previous administration. </a:t>
            </a:r>
          </a:p>
          <a:p>
            <a:pPr marL="219075" indent="-340995">
              <a:lnSpc>
                <a:spcPct val="112999"/>
              </a:lnSpc>
              <a:spcBef>
                <a:spcPts val="0"/>
              </a:spcBef>
              <a:spcAft>
                <a:spcPts val="1500"/>
              </a:spcAft>
            </a:pPr>
            <a:endParaRPr lang="en-US" sz="2400" dirty="0"/>
          </a:p>
          <a:p>
            <a:pPr marL="219075" indent="-340995">
              <a:lnSpc>
                <a:spcPct val="112999"/>
              </a:lnSpc>
              <a:spcBef>
                <a:spcPts val="0"/>
              </a:spcBef>
              <a:spcAft>
                <a:spcPts val="1500"/>
              </a:spcAft>
            </a:pPr>
            <a:endParaRPr lang="en-US" sz="2400" dirty="0"/>
          </a:p>
        </p:txBody>
      </p:sp>
      <p:sp>
        <p:nvSpPr>
          <p:cNvPr id="4" name="Title 3"/>
          <p:cNvSpPr>
            <a:spLocks noGrp="1"/>
          </p:cNvSpPr>
          <p:nvPr>
            <p:ph type="title"/>
          </p:nvPr>
        </p:nvSpPr>
        <p:spPr>
          <a:xfrm>
            <a:off x="509793" y="559776"/>
            <a:ext cx="7852003" cy="642584"/>
          </a:xfrm>
        </p:spPr>
        <p:txBody>
          <a:bodyPr/>
          <a:lstStyle/>
          <a:p>
            <a:r>
              <a:rPr lang="en-US" dirty="0" err="1"/>
              <a:t>Dellara</a:t>
            </a:r>
            <a:r>
              <a:rPr lang="en-US" dirty="0"/>
              <a:t> </a:t>
            </a:r>
            <a:r>
              <a:rPr lang="en-US" dirty="0" err="1"/>
              <a:t>Gorjian</a:t>
            </a:r>
            <a:r>
              <a:rPr lang="en-US" dirty="0"/>
              <a:t> - DACA leadership—We are the Dreamers</a:t>
            </a:r>
          </a:p>
          <a:p>
            <a:endParaRPr lang="en-US" dirty="0"/>
          </a:p>
        </p:txBody>
      </p:sp>
      <p:pic>
        <p:nvPicPr>
          <p:cNvPr id="3" name="Picture Placeholder 4">
            <a:extLst>
              <a:ext uri="{FF2B5EF4-FFF2-40B4-BE49-F238E27FC236}">
                <a16:creationId xmlns:a16="http://schemas.microsoft.com/office/drawing/2014/main" id="{DB027427-1099-441B-B86E-69598E92B324}"/>
              </a:ext>
            </a:extLst>
          </p:cNvPr>
          <p:cNvPicPr>
            <a:picLocks noChangeAspect="1"/>
          </p:cNvPicPr>
          <p:nvPr/>
        </p:nvPicPr>
        <p:blipFill>
          <a:blip r:embed="rId3"/>
          <a:srcRect t="11383" b="11383"/>
          <a:stretch>
            <a:fillRect/>
          </a:stretch>
        </p:blipFill>
        <p:spPr>
          <a:xfrm>
            <a:off x="6531298" y="1448305"/>
            <a:ext cx="4515179" cy="4647696"/>
          </a:xfrm>
          <a:prstGeom prst="rect">
            <a:avLst/>
          </a:prstGeom>
        </p:spPr>
      </p:pic>
    </p:spTree>
    <p:extLst>
      <p:ext uri="{BB962C8B-B14F-4D97-AF65-F5344CB8AC3E}">
        <p14:creationId xmlns:p14="http://schemas.microsoft.com/office/powerpoint/2010/main" val="2675441886"/>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D840E4B9-AC5A-47F9-B8E1-7EFB91615393}"/>
              </a:ext>
            </a:extLst>
          </p:cNvPr>
          <p:cNvPicPr>
            <a:picLocks noChangeAspect="1"/>
          </p:cNvPicPr>
          <p:nvPr/>
        </p:nvPicPr>
        <p:blipFill>
          <a:blip r:embed="rId3"/>
          <a:srcRect l="20868" r="20868"/>
          <a:stretch>
            <a:fillRect/>
          </a:stretch>
        </p:blipFill>
        <p:spPr>
          <a:xfrm>
            <a:off x="6571670" y="1448304"/>
            <a:ext cx="4510132" cy="4647695"/>
          </a:xfrm>
          <a:prstGeom prst="rect">
            <a:avLst/>
          </a:prstGeom>
        </p:spPr>
      </p:pic>
      <p:sp>
        <p:nvSpPr>
          <p:cNvPr id="2" name="Content Placeholder 1"/>
          <p:cNvSpPr>
            <a:spLocks noGrp="1"/>
          </p:cNvSpPr>
          <p:nvPr>
            <p:ph sz="half" idx="1"/>
          </p:nvPr>
        </p:nvSpPr>
        <p:spPr>
          <a:xfrm>
            <a:off x="525960" y="1448816"/>
            <a:ext cx="5384800" cy="4343303"/>
          </a:xfrm>
        </p:spPr>
        <p:txBody>
          <a:bodyPr vert="horz" lIns="91440" tIns="45720" rIns="91440" bIns="45720" rtlCol="0" anchor="t">
            <a:noAutofit/>
          </a:bodyPr>
          <a:lstStyle/>
          <a:p>
            <a:pPr marL="219075" indent="-340995">
              <a:lnSpc>
                <a:spcPct val="112999"/>
              </a:lnSpc>
              <a:spcBef>
                <a:spcPts val="0"/>
              </a:spcBef>
              <a:spcAft>
                <a:spcPts val="1500"/>
              </a:spcAft>
            </a:pPr>
            <a:r>
              <a:rPr lang="en-US" sz="2400" dirty="0"/>
              <a:t>Alicia Garza is one of the founders of the Black Lives Matter Movement.</a:t>
            </a:r>
          </a:p>
          <a:p>
            <a:pPr marL="219075" indent="-340995">
              <a:lnSpc>
                <a:spcPct val="112999"/>
              </a:lnSpc>
              <a:spcBef>
                <a:spcPts val="0"/>
              </a:spcBef>
              <a:spcAft>
                <a:spcPts val="1500"/>
              </a:spcAft>
            </a:pPr>
            <a:r>
              <a:rPr lang="en-US" sz="2400" dirty="0"/>
              <a:t>Garza stressed the building of movements is in building alliance, rather than following.</a:t>
            </a:r>
          </a:p>
          <a:p>
            <a:pPr marL="219075" indent="-340995">
              <a:lnSpc>
                <a:spcPct val="112999"/>
              </a:lnSpc>
              <a:spcBef>
                <a:spcPts val="0"/>
              </a:spcBef>
              <a:spcAft>
                <a:spcPts val="1500"/>
              </a:spcAft>
            </a:pPr>
            <a:r>
              <a:rPr lang="en-US" sz="2400" i="1" dirty="0"/>
              <a:t>The Purpose of Power: How we Come Together when We Fall Apart </a:t>
            </a:r>
            <a:r>
              <a:rPr lang="en-US" sz="2400" dirty="0"/>
              <a:t>(2020).</a:t>
            </a:r>
          </a:p>
          <a:p>
            <a:pPr marL="219075" indent="-340995">
              <a:lnSpc>
                <a:spcPct val="112999"/>
              </a:lnSpc>
              <a:spcBef>
                <a:spcPts val="0"/>
              </a:spcBef>
              <a:spcAft>
                <a:spcPts val="1500"/>
              </a:spcAft>
            </a:pPr>
            <a:endParaRPr lang="en-US" sz="2400" dirty="0"/>
          </a:p>
        </p:txBody>
      </p:sp>
      <p:sp>
        <p:nvSpPr>
          <p:cNvPr id="4" name="Title 3"/>
          <p:cNvSpPr>
            <a:spLocks noGrp="1"/>
          </p:cNvSpPr>
          <p:nvPr>
            <p:ph type="title"/>
          </p:nvPr>
        </p:nvSpPr>
        <p:spPr/>
        <p:txBody>
          <a:bodyPr/>
          <a:lstStyle/>
          <a:p>
            <a:r>
              <a:rPr lang="en-US" dirty="0"/>
              <a:t>Alicia Garza - Black Lives Matter</a:t>
            </a:r>
          </a:p>
        </p:txBody>
      </p:sp>
    </p:spTree>
    <p:extLst>
      <p:ext uri="{BB962C8B-B14F-4D97-AF65-F5344CB8AC3E}">
        <p14:creationId xmlns:p14="http://schemas.microsoft.com/office/powerpoint/2010/main" val="978889167"/>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Arredondo-Advisory-Group">
  <a:themeElements>
    <a:clrScheme name="Custom 7">
      <a:dk1>
        <a:srgbClr val="444444"/>
      </a:dk1>
      <a:lt1>
        <a:srgbClr val="FFFFFF"/>
      </a:lt1>
      <a:dk2>
        <a:srgbClr val="F44647"/>
      </a:dk2>
      <a:lt2>
        <a:srgbClr val="C02831"/>
      </a:lt2>
      <a:accent1>
        <a:srgbClr val="737373"/>
      </a:accent1>
      <a:accent2>
        <a:srgbClr val="8C8C8C"/>
      </a:accent2>
      <a:accent3>
        <a:srgbClr val="F2FAFE"/>
      </a:accent3>
      <a:accent4>
        <a:srgbClr val="76B5C4"/>
      </a:accent4>
      <a:accent5>
        <a:srgbClr val="17748A"/>
      </a:accent5>
      <a:accent6>
        <a:srgbClr val="0F596A"/>
      </a:accent6>
      <a:hlink>
        <a:srgbClr val="007496"/>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7">
    <a:dk1>
      <a:srgbClr val="444444"/>
    </a:dk1>
    <a:lt1>
      <a:srgbClr val="FFFFFF"/>
    </a:lt1>
    <a:dk2>
      <a:srgbClr val="F44647"/>
    </a:dk2>
    <a:lt2>
      <a:srgbClr val="C02831"/>
    </a:lt2>
    <a:accent1>
      <a:srgbClr val="737373"/>
    </a:accent1>
    <a:accent2>
      <a:srgbClr val="8C8C8C"/>
    </a:accent2>
    <a:accent3>
      <a:srgbClr val="F2FAFE"/>
    </a:accent3>
    <a:accent4>
      <a:srgbClr val="76B5C4"/>
    </a:accent4>
    <a:accent5>
      <a:srgbClr val="17748A"/>
    </a:accent5>
    <a:accent6>
      <a:srgbClr val="0F596A"/>
    </a:accent6>
    <a:hlink>
      <a:srgbClr val="007496"/>
    </a:hlink>
    <a:folHlink>
      <a:srgbClr val="FFFFFF"/>
    </a:folHlink>
  </a:clrScheme>
</a:themeOverride>
</file>

<file path=ppt/theme/themeOverride2.xml><?xml version="1.0" encoding="utf-8"?>
<a:themeOverride xmlns:a="http://schemas.openxmlformats.org/drawingml/2006/main">
  <a:clrScheme name="Custom 7">
    <a:dk1>
      <a:srgbClr val="444444"/>
    </a:dk1>
    <a:lt1>
      <a:srgbClr val="FFFFFF"/>
    </a:lt1>
    <a:dk2>
      <a:srgbClr val="F44647"/>
    </a:dk2>
    <a:lt2>
      <a:srgbClr val="C02831"/>
    </a:lt2>
    <a:accent1>
      <a:srgbClr val="737373"/>
    </a:accent1>
    <a:accent2>
      <a:srgbClr val="8C8C8C"/>
    </a:accent2>
    <a:accent3>
      <a:srgbClr val="F2FAFE"/>
    </a:accent3>
    <a:accent4>
      <a:srgbClr val="76B5C4"/>
    </a:accent4>
    <a:accent5>
      <a:srgbClr val="17748A"/>
    </a:accent5>
    <a:accent6>
      <a:srgbClr val="0F596A"/>
    </a:accent6>
    <a:hlink>
      <a:srgbClr val="007496"/>
    </a:hlink>
    <a:folHlink>
      <a:srgbClr val="FFFFFF"/>
    </a:folHlink>
  </a:clrScheme>
</a:themeOverride>
</file>

<file path=ppt/theme/themeOverride3.xml><?xml version="1.0" encoding="utf-8"?>
<a:themeOverride xmlns:a="http://schemas.openxmlformats.org/drawingml/2006/main">
  <a:clrScheme name="Custom 7">
    <a:dk1>
      <a:srgbClr val="444444"/>
    </a:dk1>
    <a:lt1>
      <a:srgbClr val="FFFFFF"/>
    </a:lt1>
    <a:dk2>
      <a:srgbClr val="F44647"/>
    </a:dk2>
    <a:lt2>
      <a:srgbClr val="C02831"/>
    </a:lt2>
    <a:accent1>
      <a:srgbClr val="737373"/>
    </a:accent1>
    <a:accent2>
      <a:srgbClr val="8C8C8C"/>
    </a:accent2>
    <a:accent3>
      <a:srgbClr val="F2FAFE"/>
    </a:accent3>
    <a:accent4>
      <a:srgbClr val="76B5C4"/>
    </a:accent4>
    <a:accent5>
      <a:srgbClr val="17748A"/>
    </a:accent5>
    <a:accent6>
      <a:srgbClr val="0F596A"/>
    </a:accent6>
    <a:hlink>
      <a:srgbClr val="007496"/>
    </a:hlink>
    <a:folHlink>
      <a:srgbClr val="FFFFFF"/>
    </a:folHlink>
  </a:clrScheme>
</a:themeOverride>
</file>

<file path=ppt/theme/themeOverride4.xml><?xml version="1.0" encoding="utf-8"?>
<a:themeOverride xmlns:a="http://schemas.openxmlformats.org/drawingml/2006/main">
  <a:clrScheme name="Custom 7">
    <a:dk1>
      <a:srgbClr val="444444"/>
    </a:dk1>
    <a:lt1>
      <a:srgbClr val="FFFFFF"/>
    </a:lt1>
    <a:dk2>
      <a:srgbClr val="F44647"/>
    </a:dk2>
    <a:lt2>
      <a:srgbClr val="C02831"/>
    </a:lt2>
    <a:accent1>
      <a:srgbClr val="737373"/>
    </a:accent1>
    <a:accent2>
      <a:srgbClr val="8C8C8C"/>
    </a:accent2>
    <a:accent3>
      <a:srgbClr val="F2FAFE"/>
    </a:accent3>
    <a:accent4>
      <a:srgbClr val="76B5C4"/>
    </a:accent4>
    <a:accent5>
      <a:srgbClr val="17748A"/>
    </a:accent5>
    <a:accent6>
      <a:srgbClr val="0F596A"/>
    </a:accent6>
    <a:hlink>
      <a:srgbClr val="007496"/>
    </a:hlink>
    <a:folHlink>
      <a:srgbClr val="FFFFFF"/>
    </a:folHlink>
  </a:clrScheme>
</a:themeOverride>
</file>

<file path=ppt/theme/themeOverride5.xml><?xml version="1.0" encoding="utf-8"?>
<a:themeOverride xmlns:a="http://schemas.openxmlformats.org/drawingml/2006/main">
  <a:clrScheme name="Custom 7">
    <a:dk1>
      <a:srgbClr val="444444"/>
    </a:dk1>
    <a:lt1>
      <a:srgbClr val="FFFFFF"/>
    </a:lt1>
    <a:dk2>
      <a:srgbClr val="F44647"/>
    </a:dk2>
    <a:lt2>
      <a:srgbClr val="C02831"/>
    </a:lt2>
    <a:accent1>
      <a:srgbClr val="737373"/>
    </a:accent1>
    <a:accent2>
      <a:srgbClr val="8C8C8C"/>
    </a:accent2>
    <a:accent3>
      <a:srgbClr val="F2FAFE"/>
    </a:accent3>
    <a:accent4>
      <a:srgbClr val="76B5C4"/>
    </a:accent4>
    <a:accent5>
      <a:srgbClr val="17748A"/>
    </a:accent5>
    <a:accent6>
      <a:srgbClr val="0F596A"/>
    </a:accent6>
    <a:hlink>
      <a:srgbClr val="007496"/>
    </a:hlink>
    <a:folHlink>
      <a:srgbClr val="FFFFFF"/>
    </a:folHlink>
  </a:clrScheme>
</a:themeOverride>
</file>

<file path=ppt/theme/themeOverride6.xml><?xml version="1.0" encoding="utf-8"?>
<a:themeOverride xmlns:a="http://schemas.openxmlformats.org/drawingml/2006/main">
  <a:clrScheme name="Custom 7">
    <a:dk1>
      <a:srgbClr val="444444"/>
    </a:dk1>
    <a:lt1>
      <a:srgbClr val="FFFFFF"/>
    </a:lt1>
    <a:dk2>
      <a:srgbClr val="F44647"/>
    </a:dk2>
    <a:lt2>
      <a:srgbClr val="C02831"/>
    </a:lt2>
    <a:accent1>
      <a:srgbClr val="737373"/>
    </a:accent1>
    <a:accent2>
      <a:srgbClr val="8C8C8C"/>
    </a:accent2>
    <a:accent3>
      <a:srgbClr val="F2FAFE"/>
    </a:accent3>
    <a:accent4>
      <a:srgbClr val="76B5C4"/>
    </a:accent4>
    <a:accent5>
      <a:srgbClr val="17748A"/>
    </a:accent5>
    <a:accent6>
      <a:srgbClr val="0F596A"/>
    </a:accent6>
    <a:hlink>
      <a:srgbClr val="007496"/>
    </a:hlink>
    <a:folHlink>
      <a:srgbClr val="FFFFFF"/>
    </a:folHlink>
  </a:clrScheme>
</a:themeOverride>
</file>

<file path=ppt/theme/themeOverride7.xml><?xml version="1.0" encoding="utf-8"?>
<a:themeOverride xmlns:a="http://schemas.openxmlformats.org/drawingml/2006/main">
  <a:clrScheme name="Custom 7">
    <a:dk1>
      <a:srgbClr val="444444"/>
    </a:dk1>
    <a:lt1>
      <a:srgbClr val="FFFFFF"/>
    </a:lt1>
    <a:dk2>
      <a:srgbClr val="F44647"/>
    </a:dk2>
    <a:lt2>
      <a:srgbClr val="C02831"/>
    </a:lt2>
    <a:accent1>
      <a:srgbClr val="737373"/>
    </a:accent1>
    <a:accent2>
      <a:srgbClr val="8C8C8C"/>
    </a:accent2>
    <a:accent3>
      <a:srgbClr val="F2FAFE"/>
    </a:accent3>
    <a:accent4>
      <a:srgbClr val="76B5C4"/>
    </a:accent4>
    <a:accent5>
      <a:srgbClr val="17748A"/>
    </a:accent5>
    <a:accent6>
      <a:srgbClr val="0F596A"/>
    </a:accent6>
    <a:hlink>
      <a:srgbClr val="007496"/>
    </a:hlink>
    <a:folHlink>
      <a:srgbClr val="FFFFFF"/>
    </a:folHlink>
  </a:clrScheme>
</a:themeOverride>
</file>

<file path=ppt/theme/themeOverride8.xml><?xml version="1.0" encoding="utf-8"?>
<a:themeOverride xmlns:a="http://schemas.openxmlformats.org/drawingml/2006/main">
  <a:clrScheme name="Custom 7">
    <a:dk1>
      <a:srgbClr val="444444"/>
    </a:dk1>
    <a:lt1>
      <a:srgbClr val="FFFFFF"/>
    </a:lt1>
    <a:dk2>
      <a:srgbClr val="F44647"/>
    </a:dk2>
    <a:lt2>
      <a:srgbClr val="C02831"/>
    </a:lt2>
    <a:accent1>
      <a:srgbClr val="737373"/>
    </a:accent1>
    <a:accent2>
      <a:srgbClr val="8C8C8C"/>
    </a:accent2>
    <a:accent3>
      <a:srgbClr val="F2FAFE"/>
    </a:accent3>
    <a:accent4>
      <a:srgbClr val="76B5C4"/>
    </a:accent4>
    <a:accent5>
      <a:srgbClr val="17748A"/>
    </a:accent5>
    <a:accent6>
      <a:srgbClr val="0F596A"/>
    </a:accent6>
    <a:hlink>
      <a:srgbClr val="007496"/>
    </a:hlink>
    <a:folHlink>
      <a:srgbClr val="FFFFFF"/>
    </a:folHlink>
  </a:clrScheme>
</a:themeOverride>
</file>

<file path=ppt/theme/themeOverride9.xml><?xml version="1.0" encoding="utf-8"?>
<a:themeOverride xmlns:a="http://schemas.openxmlformats.org/drawingml/2006/main">
  <a:clrScheme name="Custom 7">
    <a:dk1>
      <a:srgbClr val="444444"/>
    </a:dk1>
    <a:lt1>
      <a:srgbClr val="FFFFFF"/>
    </a:lt1>
    <a:dk2>
      <a:srgbClr val="F44647"/>
    </a:dk2>
    <a:lt2>
      <a:srgbClr val="C02831"/>
    </a:lt2>
    <a:accent1>
      <a:srgbClr val="737373"/>
    </a:accent1>
    <a:accent2>
      <a:srgbClr val="8C8C8C"/>
    </a:accent2>
    <a:accent3>
      <a:srgbClr val="F2FAFE"/>
    </a:accent3>
    <a:accent4>
      <a:srgbClr val="76B5C4"/>
    </a:accent4>
    <a:accent5>
      <a:srgbClr val="17748A"/>
    </a:accent5>
    <a:accent6>
      <a:srgbClr val="0F596A"/>
    </a:accent6>
    <a:hlink>
      <a:srgbClr val="007496"/>
    </a:hlink>
    <a:folHlink>
      <a:srgbClr val="FFFFFF"/>
    </a:folHlink>
  </a:clrScheme>
</a:themeOverride>
</file>

<file path=docProps/app.xml><?xml version="1.0" encoding="utf-8"?>
<Properties xmlns="http://schemas.openxmlformats.org/officeDocument/2006/extended-properties" xmlns:vt="http://schemas.openxmlformats.org/officeDocument/2006/docPropsVTypes">
  <Template>{6EC2187D-9CFF-B14D-A7E1-5A52B6607FDB}tf10001072</Template>
  <TotalTime>3059</TotalTime>
  <Words>2192</Words>
  <Application>Microsoft Office PowerPoint</Application>
  <PresentationFormat>Widescreen</PresentationFormat>
  <Paragraphs>224</Paragraphs>
  <Slides>31</Slides>
  <Notes>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Arial</vt:lpstr>
      <vt:lpstr>Calibri</vt:lpstr>
      <vt:lpstr>Gotham Bold</vt:lpstr>
      <vt:lpstr>Gotham Light</vt:lpstr>
      <vt:lpstr>Helvetica</vt:lpstr>
      <vt:lpstr>LATO</vt:lpstr>
      <vt:lpstr>LATO</vt:lpstr>
      <vt:lpstr>LATO</vt:lpstr>
      <vt:lpstr>Lato Black</vt:lpstr>
      <vt:lpstr>Lato Regular</vt:lpstr>
      <vt:lpstr>Times New Roman</vt:lpstr>
      <vt:lpstr>Wingdings</vt:lpstr>
      <vt:lpstr>Arredondo-Advisory-Group</vt:lpstr>
      <vt:lpstr>PowerPoint Presentation</vt:lpstr>
      <vt:lpstr>Land Acknowledgement</vt:lpstr>
      <vt:lpstr>Dedicated to Dad, Mom y Mamá—enseñanzas y ejemplares for feminism &amp; inclusion</vt:lpstr>
      <vt:lpstr>PowerPoint Presentation</vt:lpstr>
      <vt:lpstr>Inquiries to Lead Transformation</vt:lpstr>
      <vt:lpstr>Courage &amp; ganas</vt:lpstr>
      <vt:lpstr>Tarana J Burke - Founder of #MeToo Movement</vt:lpstr>
      <vt:lpstr>Dellara Gorjian - DACA leadership—We are the Dreamers </vt:lpstr>
      <vt:lpstr>Alicia Garza - Black Lives Matter</vt:lpstr>
      <vt:lpstr>Laverne Cox - Transgender Representation </vt:lpstr>
      <vt:lpstr>Dolores Huerta – Feminist &amp; Social Justice Activist </vt:lpstr>
      <vt:lpstr>Gay Sons &amp; Mothers— Mothers who Inspire </vt:lpstr>
      <vt:lpstr>Ady Barkan Center for Popular Democracy  </vt:lpstr>
      <vt:lpstr>Ibrahm X. Kendi Director, Center for Anti-Racist Research </vt:lpstr>
      <vt:lpstr> David Hogg Gun Control Activist  </vt:lpstr>
      <vt:lpstr>Common Denominators of Transformers </vt:lpstr>
      <vt:lpstr>ROADMAP for ORGANIZATIONAL TRANSFORMATION (Arredondo, 1996)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Activism For Counseling Psychologists </vt:lpstr>
      <vt:lpstr>PowerPoint Presentation</vt:lpstr>
      <vt:lpstr>Osah Gan Gio Model for Leaders (Johnson, 1997) </vt:lpstr>
      <vt:lpstr>PowerPoint Presentation</vt:lpstr>
      <vt:lpstr>Dolores Huerta &amp; Toni Morrison</vt:lpstr>
      <vt:lpstr>References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Kayla Byrd</dc:creator>
  <cp:lastModifiedBy>Patricia Arredondo</cp:lastModifiedBy>
  <cp:revision>617</cp:revision>
  <cp:lastPrinted>2021-03-06T05:07:33Z</cp:lastPrinted>
  <dcterms:created xsi:type="dcterms:W3CDTF">2021-02-27T19:51:34Z</dcterms:created>
  <dcterms:modified xsi:type="dcterms:W3CDTF">2021-03-06T20:44:12Z</dcterms:modified>
</cp:coreProperties>
</file>