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4"/>
  </p:notesMasterIdLst>
  <p:sldIdLst>
    <p:sldId id="256" r:id="rId2"/>
    <p:sldId id="257" r:id="rId3"/>
    <p:sldId id="263" r:id="rId4"/>
    <p:sldId id="262" r:id="rId5"/>
    <p:sldId id="265" r:id="rId6"/>
    <p:sldId id="267" r:id="rId7"/>
    <p:sldId id="268" r:id="rId8"/>
    <p:sldId id="266" r:id="rId9"/>
    <p:sldId id="269" r:id="rId10"/>
    <p:sldId id="270" r:id="rId11"/>
    <p:sldId id="271" r:id="rId12"/>
    <p:sldId id="26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cqueline B Horn" initials="JBH" lastIdx="2" clrIdx="0">
    <p:extLst>
      <p:ext uri="{19B8F6BF-5375-455C-9EA6-DF929625EA0E}">
        <p15:presenceInfo xmlns:p15="http://schemas.microsoft.com/office/powerpoint/2012/main" userId="S::jbhorn@ucdavis.edu::d8ba6137-ee68-4d48-b7e5-197682d3524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7B1C"/>
    <a:srgbClr val="39607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373"/>
    <p:restoredTop sz="74115" autoAdjust="0"/>
  </p:normalViewPr>
  <p:slideViewPr>
    <p:cSldViewPr snapToGrid="0" snapToObjects="1">
      <p:cViewPr>
        <p:scale>
          <a:sx n="108" d="100"/>
          <a:sy n="108" d="100"/>
        </p:scale>
        <p:origin x="416"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1EA49C-3BFA-0E41-B722-A932D7B2D303}" type="datetimeFigureOut">
              <a:rPr lang="en-US" smtClean="0"/>
              <a:t>1/20/24</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1ED69A-AAA8-E74D-B278-33E5CB441A81}" type="slidenum">
              <a:rPr lang="en-US" smtClean="0"/>
              <a:t>‹#›</a:t>
            </a:fld>
            <a:endParaRPr lang="en-US" dirty="0"/>
          </a:p>
        </p:txBody>
      </p:sp>
    </p:spTree>
    <p:extLst>
      <p:ext uri="{BB962C8B-B14F-4D97-AF65-F5344CB8AC3E}">
        <p14:creationId xmlns:p14="http://schemas.microsoft.com/office/powerpoint/2010/main" val="2194389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aseline="0" dirty="0"/>
              <a:t>We work to cultivate a quality connection between the regulatory and training worlds and so appreciate the time to talk with you today for a few minutes. </a:t>
            </a:r>
            <a:endParaRPr lang="en-US" sz="1200" dirty="0"/>
          </a:p>
          <a:p>
            <a:endParaRPr lang="en-US" dirty="0"/>
          </a:p>
        </p:txBody>
      </p:sp>
      <p:sp>
        <p:nvSpPr>
          <p:cNvPr id="4" name="Slide Number Placeholder 3"/>
          <p:cNvSpPr>
            <a:spLocks noGrp="1"/>
          </p:cNvSpPr>
          <p:nvPr>
            <p:ph type="sldNum" sz="quarter" idx="10"/>
          </p:nvPr>
        </p:nvSpPr>
        <p:spPr/>
        <p:txBody>
          <a:bodyPr/>
          <a:lstStyle/>
          <a:p>
            <a:fld id="{BB1ED69A-AAA8-E74D-B278-33E5CB441A81}" type="slidenum">
              <a:rPr lang="en-US" smtClean="0"/>
              <a:t>1</a:t>
            </a:fld>
            <a:endParaRPr lang="en-US" dirty="0"/>
          </a:p>
        </p:txBody>
      </p:sp>
    </p:spTree>
    <p:extLst>
      <p:ext uri="{BB962C8B-B14F-4D97-AF65-F5344CB8AC3E}">
        <p14:creationId xmlns:p14="http://schemas.microsoft.com/office/powerpoint/2010/main" val="40553902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1ED69A-AAA8-E74D-B278-33E5CB441A81}" type="slidenum">
              <a:rPr lang="en-US" smtClean="0"/>
              <a:t>10</a:t>
            </a:fld>
            <a:endParaRPr lang="en-US" dirty="0"/>
          </a:p>
        </p:txBody>
      </p:sp>
    </p:spTree>
    <p:extLst>
      <p:ext uri="{BB962C8B-B14F-4D97-AF65-F5344CB8AC3E}">
        <p14:creationId xmlns:p14="http://schemas.microsoft.com/office/powerpoint/2010/main" val="38852004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1ED69A-AAA8-E74D-B278-33E5CB441A81}" type="slidenum">
              <a:rPr lang="en-US" smtClean="0"/>
              <a:t>11</a:t>
            </a:fld>
            <a:endParaRPr lang="en-US" dirty="0"/>
          </a:p>
        </p:txBody>
      </p:sp>
    </p:spTree>
    <p:extLst>
      <p:ext uri="{BB962C8B-B14F-4D97-AF65-F5344CB8AC3E}">
        <p14:creationId xmlns:p14="http://schemas.microsoft.com/office/powerpoint/2010/main" val="13378919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Arial" pitchFamily="-109" charset="0"/>
                <a:ea typeface="ＭＳ Ｐゴシック" pitchFamily="-109" charset="-128"/>
                <a:cs typeface="ＭＳ Ｐゴシック" pitchFamily="-109" charset="-128"/>
              </a:rPr>
              <a:t>The Association of State and Provincial Psychology Boards (ASPPB) is the alliance of state, provincial, and territorial agencies responsible for the licensure and certification of psychologists throughout the United States and Canada. </a:t>
            </a:r>
          </a:p>
          <a:p>
            <a:endParaRPr lang="en-US" sz="1200" b="0" i="0" kern="1200" dirty="0">
              <a:solidFill>
                <a:schemeClr val="tx1"/>
              </a:solidFill>
              <a:effectLst/>
              <a:latin typeface="Arial" pitchFamily="-109" charset="0"/>
              <a:ea typeface="ＭＳ Ｐゴシック" pitchFamily="-109"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aseline="0" dirty="0"/>
              <a:t>In short, ASPPB functions to uphold our profession’s/Psychology’s contract with society, with the particular assignment to attend to the public’s interest including the guidance needed to practice according to the law, professional ethics, and clinical best practices.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baseline="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We have provided a more</a:t>
            </a:r>
            <a:r>
              <a:rPr lang="en-US" baseline="0" dirty="0"/>
              <a:t> lengthy liaison report to your conference organizers.  Here I want to highlight the nuggets that might be of most interest to you.  Further, before I continue, I want to share that as I prepared these slides, I reflected on the year.  I found myself feeling grateful for a number of accomplishments that were born out of a collaborative spirit.  Considering the division that is so salient in our country, I found this to offer some hopeful healing.  And reminded me that within our own circles of influence and control, we have opportunities to work together effectively even when we don’t always agree.</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baseline="0"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dirty="0"/>
          </a:p>
          <a:p>
            <a:endParaRPr lang="en-US" dirty="0"/>
          </a:p>
        </p:txBody>
      </p:sp>
      <p:sp>
        <p:nvSpPr>
          <p:cNvPr id="4" name="Slide Number Placeholder 3"/>
          <p:cNvSpPr>
            <a:spLocks noGrp="1"/>
          </p:cNvSpPr>
          <p:nvPr>
            <p:ph type="sldNum" sz="quarter" idx="10"/>
          </p:nvPr>
        </p:nvSpPr>
        <p:spPr/>
        <p:txBody>
          <a:bodyPr/>
          <a:lstStyle/>
          <a:p>
            <a:fld id="{BB1ED69A-AAA8-E74D-B278-33E5CB441A81}" type="slidenum">
              <a:rPr lang="en-US" smtClean="0"/>
              <a:t>2</a:t>
            </a:fld>
            <a:endParaRPr lang="en-US" dirty="0"/>
          </a:p>
        </p:txBody>
      </p:sp>
    </p:spTree>
    <p:extLst>
      <p:ext uri="{BB962C8B-B14F-4D97-AF65-F5344CB8AC3E}">
        <p14:creationId xmlns:p14="http://schemas.microsoft.com/office/powerpoint/2010/main" val="16512964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1ED69A-AAA8-E74D-B278-33E5CB441A81}" type="slidenum">
              <a:rPr lang="en-US" smtClean="0"/>
              <a:t>3</a:t>
            </a:fld>
            <a:endParaRPr lang="en-US" dirty="0"/>
          </a:p>
        </p:txBody>
      </p:sp>
    </p:spTree>
    <p:extLst>
      <p:ext uri="{BB962C8B-B14F-4D97-AF65-F5344CB8AC3E}">
        <p14:creationId xmlns:p14="http://schemas.microsoft.com/office/powerpoint/2010/main" val="7307644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1ED69A-AAA8-E74D-B278-33E5CB441A81}" type="slidenum">
              <a:rPr lang="en-US" smtClean="0"/>
              <a:t>4</a:t>
            </a:fld>
            <a:endParaRPr lang="en-US" dirty="0"/>
          </a:p>
        </p:txBody>
      </p:sp>
    </p:spTree>
    <p:extLst>
      <p:ext uri="{BB962C8B-B14F-4D97-AF65-F5344CB8AC3E}">
        <p14:creationId xmlns:p14="http://schemas.microsoft.com/office/powerpoint/2010/main" val="14767014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1ED69A-AAA8-E74D-B278-33E5CB441A81}" type="slidenum">
              <a:rPr lang="en-US" smtClean="0"/>
              <a:t>5</a:t>
            </a:fld>
            <a:endParaRPr lang="en-US" dirty="0"/>
          </a:p>
        </p:txBody>
      </p:sp>
    </p:spTree>
    <p:extLst>
      <p:ext uri="{BB962C8B-B14F-4D97-AF65-F5344CB8AC3E}">
        <p14:creationId xmlns:p14="http://schemas.microsoft.com/office/powerpoint/2010/main" val="21790990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1ED69A-AAA8-E74D-B278-33E5CB441A81}" type="slidenum">
              <a:rPr lang="en-US" smtClean="0"/>
              <a:t>6</a:t>
            </a:fld>
            <a:endParaRPr lang="en-US" dirty="0"/>
          </a:p>
        </p:txBody>
      </p:sp>
    </p:spTree>
    <p:extLst>
      <p:ext uri="{BB962C8B-B14F-4D97-AF65-F5344CB8AC3E}">
        <p14:creationId xmlns:p14="http://schemas.microsoft.com/office/powerpoint/2010/main" val="16578744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1ED69A-AAA8-E74D-B278-33E5CB441A81}" type="slidenum">
              <a:rPr lang="en-US" smtClean="0"/>
              <a:t>7</a:t>
            </a:fld>
            <a:endParaRPr lang="en-US" dirty="0"/>
          </a:p>
        </p:txBody>
      </p:sp>
    </p:spTree>
    <p:extLst>
      <p:ext uri="{BB962C8B-B14F-4D97-AF65-F5344CB8AC3E}">
        <p14:creationId xmlns:p14="http://schemas.microsoft.com/office/powerpoint/2010/main" val="4448799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1ED69A-AAA8-E74D-B278-33E5CB441A81}" type="slidenum">
              <a:rPr lang="en-US" smtClean="0"/>
              <a:t>8</a:t>
            </a:fld>
            <a:endParaRPr lang="en-US" dirty="0"/>
          </a:p>
        </p:txBody>
      </p:sp>
    </p:spTree>
    <p:extLst>
      <p:ext uri="{BB962C8B-B14F-4D97-AF65-F5344CB8AC3E}">
        <p14:creationId xmlns:p14="http://schemas.microsoft.com/office/powerpoint/2010/main" val="18358611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1ED69A-AAA8-E74D-B278-33E5CB441A81}" type="slidenum">
              <a:rPr lang="en-US" smtClean="0"/>
              <a:t>9</a:t>
            </a:fld>
            <a:endParaRPr lang="en-US" dirty="0"/>
          </a:p>
        </p:txBody>
      </p:sp>
    </p:spTree>
    <p:extLst>
      <p:ext uri="{BB962C8B-B14F-4D97-AF65-F5344CB8AC3E}">
        <p14:creationId xmlns:p14="http://schemas.microsoft.com/office/powerpoint/2010/main" val="2118555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92BCB3C-5D51-BE41-A326-84351E7208FF}"/>
              </a:ext>
            </a:extLst>
          </p:cNvPr>
          <p:cNvSpPr/>
          <p:nvPr userDrawn="1"/>
        </p:nvSpPr>
        <p:spPr>
          <a:xfrm>
            <a:off x="-1" y="3369240"/>
            <a:ext cx="9144000" cy="814758"/>
          </a:xfrm>
          <a:prstGeom prst="rect">
            <a:avLst/>
          </a:prstGeom>
          <a:solidFill>
            <a:srgbClr val="3960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C8F98632-F2E6-314F-8CA7-62A620AAA285}"/>
              </a:ext>
            </a:extLst>
          </p:cNvPr>
          <p:cNvSpPr/>
          <p:nvPr userDrawn="1"/>
        </p:nvSpPr>
        <p:spPr>
          <a:xfrm>
            <a:off x="-1" y="3160208"/>
            <a:ext cx="9144000" cy="545869"/>
          </a:xfrm>
          <a:prstGeom prst="rect">
            <a:avLst/>
          </a:prstGeom>
          <a:solidFill>
            <a:srgbClr val="417B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Slide Number Placeholder 13">
            <a:extLst>
              <a:ext uri="{FF2B5EF4-FFF2-40B4-BE49-F238E27FC236}">
                <a16:creationId xmlns:a16="http://schemas.microsoft.com/office/drawing/2014/main" id="{08FBB49A-122C-D547-BAB1-953A9F84E755}"/>
              </a:ext>
            </a:extLst>
          </p:cNvPr>
          <p:cNvSpPr>
            <a:spLocks noGrp="1"/>
          </p:cNvSpPr>
          <p:nvPr>
            <p:ph type="sldNum" sz="quarter" idx="10"/>
          </p:nvPr>
        </p:nvSpPr>
        <p:spPr/>
        <p:txBody>
          <a:bodyPr/>
          <a:lstStyle/>
          <a:p>
            <a:pPr marL="22225">
              <a:spcBef>
                <a:spcPts val="130"/>
              </a:spcBef>
            </a:pPr>
            <a:fld id="{81D60167-4931-47E6-BA6A-407CBD079E47}" type="slidenum">
              <a:rPr lang="en-US" spc="10" smtClean="0"/>
              <a:pPr marL="22225">
                <a:spcBef>
                  <a:spcPts val="130"/>
                </a:spcBef>
              </a:pPr>
              <a:t>‹#›</a:t>
            </a:fld>
            <a:endParaRPr lang="en-US" spc="10" dirty="0"/>
          </a:p>
        </p:txBody>
      </p:sp>
      <p:pic>
        <p:nvPicPr>
          <p:cNvPr id="15" name="Picture 14">
            <a:extLst>
              <a:ext uri="{FF2B5EF4-FFF2-40B4-BE49-F238E27FC236}">
                <a16:creationId xmlns:a16="http://schemas.microsoft.com/office/drawing/2014/main" id="{65917209-9729-8D47-87E5-D8DB23812B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19900" y="1363593"/>
            <a:ext cx="4096936" cy="1318694"/>
          </a:xfrm>
          <a:prstGeom prst="rect">
            <a:avLst/>
          </a:prstGeom>
        </p:spPr>
      </p:pic>
      <p:sp>
        <p:nvSpPr>
          <p:cNvPr id="5" name="Text Placeholder 4">
            <a:extLst>
              <a:ext uri="{FF2B5EF4-FFF2-40B4-BE49-F238E27FC236}">
                <a16:creationId xmlns:a16="http://schemas.microsoft.com/office/drawing/2014/main" id="{CF7CE889-25DE-EB4E-BFA7-4A8B346B18C9}"/>
              </a:ext>
            </a:extLst>
          </p:cNvPr>
          <p:cNvSpPr>
            <a:spLocks noGrp="1"/>
          </p:cNvSpPr>
          <p:nvPr>
            <p:ph type="body" sz="quarter" idx="12" hasCustomPrompt="1"/>
          </p:nvPr>
        </p:nvSpPr>
        <p:spPr>
          <a:xfrm>
            <a:off x="1644791" y="3706077"/>
            <a:ext cx="5845175" cy="477921"/>
          </a:xfrm>
        </p:spPr>
        <p:txBody>
          <a:bodyPr anchor="ctr">
            <a:normAutofit/>
          </a:bodyPr>
          <a:lstStyle>
            <a:lvl1pPr marL="0" indent="0" algn="ctr">
              <a:buNone/>
              <a:defRPr sz="2000" b="1">
                <a:solidFill>
                  <a:schemeClr val="bg1"/>
                </a:solidFill>
              </a:defRPr>
            </a:lvl1pPr>
          </a:lstStyle>
          <a:p>
            <a:pPr lvl="0"/>
            <a:r>
              <a:rPr lang="en-US" dirty="0"/>
              <a:t>Click to add Subtitle</a:t>
            </a:r>
          </a:p>
        </p:txBody>
      </p:sp>
      <p:sp>
        <p:nvSpPr>
          <p:cNvPr id="7" name="Text Placeholder 6">
            <a:extLst>
              <a:ext uri="{FF2B5EF4-FFF2-40B4-BE49-F238E27FC236}">
                <a16:creationId xmlns:a16="http://schemas.microsoft.com/office/drawing/2014/main" id="{D8499ABB-FBAE-2540-BDF2-EF295E7276D1}"/>
              </a:ext>
            </a:extLst>
          </p:cNvPr>
          <p:cNvSpPr>
            <a:spLocks noGrp="1"/>
          </p:cNvSpPr>
          <p:nvPr>
            <p:ph type="body" sz="quarter" idx="13" hasCustomPrompt="1"/>
          </p:nvPr>
        </p:nvSpPr>
        <p:spPr>
          <a:xfrm>
            <a:off x="1293813" y="3160713"/>
            <a:ext cx="6608762" cy="546100"/>
          </a:xfrm>
        </p:spPr>
        <p:txBody>
          <a:bodyPr/>
          <a:lstStyle>
            <a:lvl1pPr marL="0" indent="0" algn="ctr">
              <a:buNone/>
              <a:defRPr b="1">
                <a:solidFill>
                  <a:schemeClr val="bg1"/>
                </a:solidFill>
              </a:defRPr>
            </a:lvl1pPr>
          </a:lstStyle>
          <a:p>
            <a:pPr lvl="0"/>
            <a:r>
              <a:rPr lang="en-US" dirty="0"/>
              <a:t>Click to add Title</a:t>
            </a:r>
          </a:p>
        </p:txBody>
      </p:sp>
    </p:spTree>
    <p:extLst>
      <p:ext uri="{BB962C8B-B14F-4D97-AF65-F5344CB8AC3E}">
        <p14:creationId xmlns:p14="http://schemas.microsoft.com/office/powerpoint/2010/main" val="3893821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31260"/>
            <a:ext cx="7886700" cy="617007"/>
          </a:xfrm>
        </p:spPr>
        <p:txBody>
          <a:bodyPr>
            <a:normAutofit/>
          </a:bodyPr>
          <a:lstStyle>
            <a:lvl1pPr>
              <a:defRPr sz="3000" b="1">
                <a:latin typeface="Calibri" panose="020F0502020204030204" pitchFamily="34" charset="0"/>
                <a:cs typeface="Calibri" panose="020F0502020204030204" pitchFamily="34" charset="0"/>
              </a:defRPr>
            </a:lvl1pPr>
          </a:lstStyle>
          <a:p>
            <a:r>
              <a:rPr lang="en-US" dirty="0"/>
              <a:t>Click to edit Master title style</a:t>
            </a:r>
          </a:p>
        </p:txBody>
      </p:sp>
      <p:sp>
        <p:nvSpPr>
          <p:cNvPr id="3" name="Content Placeholder 2"/>
          <p:cNvSpPr>
            <a:spLocks noGrp="1"/>
          </p:cNvSpPr>
          <p:nvPr>
            <p:ph idx="1"/>
          </p:nvPr>
        </p:nvSpPr>
        <p:spPr>
          <a:xfrm>
            <a:off x="628650" y="1015998"/>
            <a:ext cx="7886700" cy="4901723"/>
          </a:xfrm>
        </p:spPr>
        <p:txBody>
          <a:bodyPr/>
          <a:lstStyle/>
          <a:p>
            <a:pPr lvl="0"/>
            <a:r>
              <a:rPr lang="en-US" dirty="0"/>
              <a:t>Edit Master text styles</a:t>
            </a:r>
          </a:p>
          <a:p>
            <a:pPr lvl="1"/>
            <a:r>
              <a:rPr lang="en-US" dirty="0"/>
              <a:t>Second level</a:t>
            </a:r>
          </a:p>
        </p:txBody>
      </p:sp>
      <p:sp>
        <p:nvSpPr>
          <p:cNvPr id="7" name="Holder 6">
            <a:extLst>
              <a:ext uri="{FF2B5EF4-FFF2-40B4-BE49-F238E27FC236}">
                <a16:creationId xmlns:a16="http://schemas.microsoft.com/office/drawing/2014/main" id="{23342D7E-7721-4F48-93F9-FFD07F9D9235}"/>
              </a:ext>
            </a:extLst>
          </p:cNvPr>
          <p:cNvSpPr>
            <a:spLocks noGrp="1"/>
          </p:cNvSpPr>
          <p:nvPr>
            <p:ph type="sldNum" sz="quarter" idx="4"/>
          </p:nvPr>
        </p:nvSpPr>
        <p:spPr>
          <a:xfrm>
            <a:off x="8570260" y="6471508"/>
            <a:ext cx="345738" cy="123111"/>
          </a:xfrm>
          <a:prstGeom prst="rect">
            <a:avLst/>
          </a:prstGeom>
        </p:spPr>
        <p:txBody>
          <a:bodyPr wrap="square" lIns="0" tIns="0" rIns="0" bIns="0">
            <a:spAutoFit/>
          </a:bodyPr>
          <a:lstStyle>
            <a:lvl1pPr>
              <a:defRPr sz="800" b="1" i="0">
                <a:solidFill>
                  <a:schemeClr val="bg1"/>
                </a:solidFill>
                <a:latin typeface="Verdana"/>
                <a:cs typeface="Verdana"/>
              </a:defRPr>
            </a:lvl1pPr>
          </a:lstStyle>
          <a:p>
            <a:pPr marL="22225">
              <a:spcBef>
                <a:spcPts val="130"/>
              </a:spcBef>
            </a:pPr>
            <a:fld id="{81D60167-4931-47E6-BA6A-407CBD079E47}" type="slidenum">
              <a:rPr lang="en-US" spc="10" smtClean="0"/>
              <a:pPr marL="22225">
                <a:spcBef>
                  <a:spcPts val="130"/>
                </a:spcBef>
              </a:pPr>
              <a:t>‹#›</a:t>
            </a:fld>
            <a:endParaRPr lang="en-US" spc="10" dirty="0"/>
          </a:p>
        </p:txBody>
      </p:sp>
      <p:sp>
        <p:nvSpPr>
          <p:cNvPr id="5" name="object 6">
            <a:extLst>
              <a:ext uri="{FF2B5EF4-FFF2-40B4-BE49-F238E27FC236}">
                <a16:creationId xmlns:a16="http://schemas.microsoft.com/office/drawing/2014/main" id="{74B6AEBB-29A2-7B4E-88CD-6349CF3030E8}"/>
              </a:ext>
            </a:extLst>
          </p:cNvPr>
          <p:cNvSpPr/>
          <p:nvPr userDrawn="1"/>
        </p:nvSpPr>
        <p:spPr>
          <a:xfrm>
            <a:off x="628650" y="948267"/>
            <a:ext cx="7886700" cy="67732"/>
          </a:xfrm>
          <a:custGeom>
            <a:avLst/>
            <a:gdLst/>
            <a:ahLst/>
            <a:cxnLst/>
            <a:rect l="l" t="t" r="r" b="b"/>
            <a:pathLst>
              <a:path w="821690">
                <a:moveTo>
                  <a:pt x="0" y="0"/>
                </a:moveTo>
                <a:lnTo>
                  <a:pt x="821220" y="0"/>
                </a:lnTo>
              </a:path>
            </a:pathLst>
          </a:custGeom>
          <a:ln w="25400">
            <a:solidFill>
              <a:srgbClr val="417B1C"/>
            </a:solidFill>
          </a:ln>
        </p:spPr>
        <p:txBody>
          <a:bodyPr wrap="square" lIns="0" tIns="0" rIns="0" bIns="0" rtlCol="0"/>
          <a:lstStyle/>
          <a:p>
            <a:endParaRPr dirty="0"/>
          </a:p>
        </p:txBody>
      </p:sp>
      <p:sp>
        <p:nvSpPr>
          <p:cNvPr id="8" name="Text Placeholder 5">
            <a:extLst>
              <a:ext uri="{FF2B5EF4-FFF2-40B4-BE49-F238E27FC236}">
                <a16:creationId xmlns:a16="http://schemas.microsoft.com/office/drawing/2014/main" id="{3110A4C7-8140-8649-874A-9E7B2520FC79}"/>
              </a:ext>
            </a:extLst>
          </p:cNvPr>
          <p:cNvSpPr>
            <a:spLocks noGrp="1"/>
          </p:cNvSpPr>
          <p:nvPr>
            <p:ph type="body" sz="quarter" idx="10" hasCustomPrompt="1"/>
          </p:nvPr>
        </p:nvSpPr>
        <p:spPr>
          <a:xfrm>
            <a:off x="628650" y="6180130"/>
            <a:ext cx="2717800" cy="582756"/>
          </a:xfrm>
        </p:spPr>
        <p:txBody>
          <a:bodyPr>
            <a:normAutofit/>
          </a:bodyPr>
          <a:lstStyle>
            <a:lvl1pPr marL="0" indent="0">
              <a:buNone/>
              <a:defRPr sz="1600">
                <a:solidFill>
                  <a:schemeClr val="bg1">
                    <a:lumMod val="50000"/>
                  </a:schemeClr>
                </a:solidFill>
              </a:defRPr>
            </a:lvl1pPr>
          </a:lstStyle>
          <a:p>
            <a:pPr lvl="0"/>
            <a:r>
              <a:rPr lang="en-US" dirty="0"/>
              <a:t>Click to Insert Meeting Name, Location &amp; Date</a:t>
            </a:r>
          </a:p>
        </p:txBody>
      </p:sp>
    </p:spTree>
    <p:extLst>
      <p:ext uri="{BB962C8B-B14F-4D97-AF65-F5344CB8AC3E}">
        <p14:creationId xmlns:p14="http://schemas.microsoft.com/office/powerpoint/2010/main" val="3380050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015999"/>
            <a:ext cx="3886200" cy="474644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015999"/>
            <a:ext cx="3886200" cy="474644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Holder 6">
            <a:extLst>
              <a:ext uri="{FF2B5EF4-FFF2-40B4-BE49-F238E27FC236}">
                <a16:creationId xmlns:a16="http://schemas.microsoft.com/office/drawing/2014/main" id="{F60CB927-7D25-C448-B3F5-64E9643570EC}"/>
              </a:ext>
            </a:extLst>
          </p:cNvPr>
          <p:cNvSpPr txBox="1">
            <a:spLocks/>
          </p:cNvSpPr>
          <p:nvPr userDrawn="1"/>
        </p:nvSpPr>
        <p:spPr>
          <a:xfrm>
            <a:off x="8570260" y="6471508"/>
            <a:ext cx="345738" cy="123111"/>
          </a:xfrm>
          <a:prstGeom prst="rect">
            <a:avLst/>
          </a:prstGeom>
        </p:spPr>
        <p:txBody>
          <a:bodyPr wrap="square" lIns="0" tIns="0" rIns="0" bIns="0">
            <a:spAutoFit/>
          </a:bodyPr>
          <a:lstStyle>
            <a:defPPr>
              <a:defRPr lang="en-US"/>
            </a:defPPr>
            <a:lvl1pPr marL="0" algn="l" defTabSz="914400" rtl="0" eaLnBrk="1" latinLnBrk="0" hangingPunct="1">
              <a:defRPr sz="800" b="1" i="0" kern="1200">
                <a:solidFill>
                  <a:schemeClr val="bg1"/>
                </a:solidFill>
                <a:latin typeface="Verdana"/>
                <a:ea typeface="+mn-ea"/>
                <a:cs typeface="Verdana"/>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225">
              <a:spcBef>
                <a:spcPts val="130"/>
              </a:spcBef>
            </a:pPr>
            <a:fld id="{81D60167-4931-47E6-BA6A-407CBD079E47}" type="slidenum">
              <a:rPr lang="en-US" spc="10" smtClean="0"/>
              <a:pPr marL="22225">
                <a:spcBef>
                  <a:spcPts val="130"/>
                </a:spcBef>
              </a:pPr>
              <a:t>‹#›</a:t>
            </a:fld>
            <a:endParaRPr lang="en-US" spc="10" dirty="0"/>
          </a:p>
        </p:txBody>
      </p:sp>
      <p:sp>
        <p:nvSpPr>
          <p:cNvPr id="6" name="Title 1">
            <a:extLst>
              <a:ext uri="{FF2B5EF4-FFF2-40B4-BE49-F238E27FC236}">
                <a16:creationId xmlns:a16="http://schemas.microsoft.com/office/drawing/2014/main" id="{492FB0C4-C128-884D-AC16-01F39AE1B3D2}"/>
              </a:ext>
            </a:extLst>
          </p:cNvPr>
          <p:cNvSpPr>
            <a:spLocks noGrp="1"/>
          </p:cNvSpPr>
          <p:nvPr>
            <p:ph type="title"/>
          </p:nvPr>
        </p:nvSpPr>
        <p:spPr>
          <a:xfrm>
            <a:off x="628650" y="331260"/>
            <a:ext cx="7886700" cy="617007"/>
          </a:xfrm>
        </p:spPr>
        <p:txBody>
          <a:bodyPr>
            <a:normAutofit/>
          </a:bodyPr>
          <a:lstStyle>
            <a:lvl1pPr>
              <a:defRPr sz="3000" b="1">
                <a:latin typeface="Calibri" panose="020F0502020204030204" pitchFamily="34" charset="0"/>
                <a:cs typeface="Calibri" panose="020F0502020204030204" pitchFamily="34" charset="0"/>
              </a:defRPr>
            </a:lvl1pPr>
          </a:lstStyle>
          <a:p>
            <a:r>
              <a:rPr lang="en-US" dirty="0"/>
              <a:t>Click to edit Master title style</a:t>
            </a:r>
          </a:p>
        </p:txBody>
      </p:sp>
      <p:sp>
        <p:nvSpPr>
          <p:cNvPr id="7" name="object 6">
            <a:extLst>
              <a:ext uri="{FF2B5EF4-FFF2-40B4-BE49-F238E27FC236}">
                <a16:creationId xmlns:a16="http://schemas.microsoft.com/office/drawing/2014/main" id="{5611111E-AAC1-CD42-A282-AEE4848DE8C9}"/>
              </a:ext>
            </a:extLst>
          </p:cNvPr>
          <p:cNvSpPr/>
          <p:nvPr userDrawn="1"/>
        </p:nvSpPr>
        <p:spPr>
          <a:xfrm>
            <a:off x="628650" y="948267"/>
            <a:ext cx="7886700" cy="67732"/>
          </a:xfrm>
          <a:custGeom>
            <a:avLst/>
            <a:gdLst/>
            <a:ahLst/>
            <a:cxnLst/>
            <a:rect l="l" t="t" r="r" b="b"/>
            <a:pathLst>
              <a:path w="821690">
                <a:moveTo>
                  <a:pt x="0" y="0"/>
                </a:moveTo>
                <a:lnTo>
                  <a:pt x="821220" y="0"/>
                </a:lnTo>
              </a:path>
            </a:pathLst>
          </a:custGeom>
          <a:ln w="25400">
            <a:solidFill>
              <a:srgbClr val="417B1C"/>
            </a:solidFill>
          </a:ln>
        </p:spPr>
        <p:txBody>
          <a:bodyPr wrap="square" lIns="0" tIns="0" rIns="0" bIns="0" rtlCol="0"/>
          <a:lstStyle/>
          <a:p>
            <a:endParaRPr dirty="0"/>
          </a:p>
        </p:txBody>
      </p:sp>
      <p:sp>
        <p:nvSpPr>
          <p:cNvPr id="9" name="Text Placeholder 5">
            <a:extLst>
              <a:ext uri="{FF2B5EF4-FFF2-40B4-BE49-F238E27FC236}">
                <a16:creationId xmlns:a16="http://schemas.microsoft.com/office/drawing/2014/main" id="{2522CA3D-55D0-2B46-B5E6-A08A748CEF96}"/>
              </a:ext>
            </a:extLst>
          </p:cNvPr>
          <p:cNvSpPr>
            <a:spLocks noGrp="1"/>
          </p:cNvSpPr>
          <p:nvPr>
            <p:ph type="body" sz="quarter" idx="10" hasCustomPrompt="1"/>
          </p:nvPr>
        </p:nvSpPr>
        <p:spPr>
          <a:xfrm>
            <a:off x="628650" y="6180130"/>
            <a:ext cx="2717800" cy="582756"/>
          </a:xfrm>
        </p:spPr>
        <p:txBody>
          <a:bodyPr>
            <a:normAutofit/>
          </a:bodyPr>
          <a:lstStyle>
            <a:lvl1pPr marL="0" indent="0">
              <a:buNone/>
              <a:defRPr sz="1600">
                <a:solidFill>
                  <a:schemeClr val="bg1">
                    <a:lumMod val="50000"/>
                  </a:schemeClr>
                </a:solidFill>
              </a:defRPr>
            </a:lvl1pPr>
          </a:lstStyle>
          <a:p>
            <a:pPr lvl="0"/>
            <a:r>
              <a:rPr lang="en-US" dirty="0"/>
              <a:t>Click to Insert Meeting Name, Location &amp; Date</a:t>
            </a:r>
          </a:p>
        </p:txBody>
      </p:sp>
    </p:spTree>
    <p:extLst>
      <p:ext uri="{BB962C8B-B14F-4D97-AF65-F5344CB8AC3E}">
        <p14:creationId xmlns:p14="http://schemas.microsoft.com/office/powerpoint/2010/main" val="1342216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9842" y="1015999"/>
            <a:ext cx="3868340" cy="66516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1748895"/>
            <a:ext cx="3868340" cy="436350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015999"/>
            <a:ext cx="3887391" cy="66516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1748895"/>
            <a:ext cx="3887391" cy="436350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Holder 6">
            <a:extLst>
              <a:ext uri="{FF2B5EF4-FFF2-40B4-BE49-F238E27FC236}">
                <a16:creationId xmlns:a16="http://schemas.microsoft.com/office/drawing/2014/main" id="{2D15D0DA-89A2-084D-9DEF-3BF96E75CB30}"/>
              </a:ext>
            </a:extLst>
          </p:cNvPr>
          <p:cNvSpPr>
            <a:spLocks noGrp="1"/>
          </p:cNvSpPr>
          <p:nvPr>
            <p:ph type="sldNum" sz="quarter" idx="10"/>
          </p:nvPr>
        </p:nvSpPr>
        <p:spPr>
          <a:xfrm>
            <a:off x="8570260" y="6471508"/>
            <a:ext cx="345738" cy="123111"/>
          </a:xfrm>
          <a:prstGeom prst="rect">
            <a:avLst/>
          </a:prstGeom>
        </p:spPr>
        <p:txBody>
          <a:bodyPr wrap="square" lIns="0" tIns="0" rIns="0" bIns="0">
            <a:spAutoFit/>
          </a:bodyPr>
          <a:lstStyle>
            <a:lvl1pPr>
              <a:defRPr sz="800" b="1" i="0">
                <a:solidFill>
                  <a:schemeClr val="bg1"/>
                </a:solidFill>
                <a:latin typeface="Verdana"/>
                <a:cs typeface="Verdana"/>
              </a:defRPr>
            </a:lvl1pPr>
          </a:lstStyle>
          <a:p>
            <a:pPr marL="22225">
              <a:spcBef>
                <a:spcPts val="130"/>
              </a:spcBef>
            </a:pPr>
            <a:fld id="{81D60167-4931-47E6-BA6A-407CBD079E47}" type="slidenum">
              <a:rPr lang="en-US" spc="10" smtClean="0"/>
              <a:pPr marL="22225">
                <a:spcBef>
                  <a:spcPts val="130"/>
                </a:spcBef>
              </a:pPr>
              <a:t>‹#›</a:t>
            </a:fld>
            <a:endParaRPr lang="en-US" spc="10" dirty="0"/>
          </a:p>
        </p:txBody>
      </p:sp>
      <p:sp>
        <p:nvSpPr>
          <p:cNvPr id="8" name="Title 1">
            <a:extLst>
              <a:ext uri="{FF2B5EF4-FFF2-40B4-BE49-F238E27FC236}">
                <a16:creationId xmlns:a16="http://schemas.microsoft.com/office/drawing/2014/main" id="{D2D3E779-F7C8-9F4C-B214-DE0457D4C2AE}"/>
              </a:ext>
            </a:extLst>
          </p:cNvPr>
          <p:cNvSpPr>
            <a:spLocks noGrp="1"/>
          </p:cNvSpPr>
          <p:nvPr>
            <p:ph type="title"/>
          </p:nvPr>
        </p:nvSpPr>
        <p:spPr>
          <a:xfrm>
            <a:off x="628650" y="331260"/>
            <a:ext cx="7886700" cy="617007"/>
          </a:xfrm>
        </p:spPr>
        <p:txBody>
          <a:bodyPr>
            <a:normAutofit/>
          </a:bodyPr>
          <a:lstStyle>
            <a:lvl1pPr>
              <a:defRPr sz="3000" b="1">
                <a:latin typeface="Calibri" panose="020F0502020204030204" pitchFamily="34" charset="0"/>
                <a:cs typeface="Calibri" panose="020F0502020204030204" pitchFamily="34" charset="0"/>
              </a:defRPr>
            </a:lvl1pPr>
          </a:lstStyle>
          <a:p>
            <a:r>
              <a:rPr lang="en-US" dirty="0"/>
              <a:t>Click to edit Master title style</a:t>
            </a:r>
          </a:p>
        </p:txBody>
      </p:sp>
      <p:sp>
        <p:nvSpPr>
          <p:cNvPr id="9" name="object 6">
            <a:extLst>
              <a:ext uri="{FF2B5EF4-FFF2-40B4-BE49-F238E27FC236}">
                <a16:creationId xmlns:a16="http://schemas.microsoft.com/office/drawing/2014/main" id="{3A8593E6-D79B-5C45-B2F3-144C726C74D7}"/>
              </a:ext>
            </a:extLst>
          </p:cNvPr>
          <p:cNvSpPr/>
          <p:nvPr userDrawn="1"/>
        </p:nvSpPr>
        <p:spPr>
          <a:xfrm>
            <a:off x="628650" y="948267"/>
            <a:ext cx="7886700" cy="67732"/>
          </a:xfrm>
          <a:custGeom>
            <a:avLst/>
            <a:gdLst/>
            <a:ahLst/>
            <a:cxnLst/>
            <a:rect l="l" t="t" r="r" b="b"/>
            <a:pathLst>
              <a:path w="821690">
                <a:moveTo>
                  <a:pt x="0" y="0"/>
                </a:moveTo>
                <a:lnTo>
                  <a:pt x="821220" y="0"/>
                </a:lnTo>
              </a:path>
            </a:pathLst>
          </a:custGeom>
          <a:ln w="25400">
            <a:solidFill>
              <a:srgbClr val="417B1C"/>
            </a:solidFill>
          </a:ln>
        </p:spPr>
        <p:txBody>
          <a:bodyPr wrap="square" lIns="0" tIns="0" rIns="0" bIns="0" rtlCol="0"/>
          <a:lstStyle/>
          <a:p>
            <a:endParaRPr dirty="0"/>
          </a:p>
        </p:txBody>
      </p:sp>
      <p:sp>
        <p:nvSpPr>
          <p:cNvPr id="11" name="Text Placeholder 5">
            <a:extLst>
              <a:ext uri="{FF2B5EF4-FFF2-40B4-BE49-F238E27FC236}">
                <a16:creationId xmlns:a16="http://schemas.microsoft.com/office/drawing/2014/main" id="{DADF4AB5-3C10-0743-A33B-4201FACC9ACE}"/>
              </a:ext>
            </a:extLst>
          </p:cNvPr>
          <p:cNvSpPr>
            <a:spLocks noGrp="1"/>
          </p:cNvSpPr>
          <p:nvPr>
            <p:ph type="body" sz="quarter" idx="11" hasCustomPrompt="1"/>
          </p:nvPr>
        </p:nvSpPr>
        <p:spPr>
          <a:xfrm>
            <a:off x="628650" y="6180130"/>
            <a:ext cx="2717800" cy="582756"/>
          </a:xfrm>
        </p:spPr>
        <p:txBody>
          <a:bodyPr>
            <a:normAutofit/>
          </a:bodyPr>
          <a:lstStyle>
            <a:lvl1pPr marL="0" indent="0">
              <a:buNone/>
              <a:defRPr sz="1600">
                <a:solidFill>
                  <a:schemeClr val="bg1">
                    <a:lumMod val="50000"/>
                  </a:schemeClr>
                </a:solidFill>
              </a:defRPr>
            </a:lvl1pPr>
          </a:lstStyle>
          <a:p>
            <a:pPr lvl="0"/>
            <a:r>
              <a:rPr lang="en-US" dirty="0"/>
              <a:t>Click to Insert Meeting Name, Location &amp; Date</a:t>
            </a:r>
          </a:p>
        </p:txBody>
      </p:sp>
    </p:spTree>
    <p:extLst>
      <p:ext uri="{BB962C8B-B14F-4D97-AF65-F5344CB8AC3E}">
        <p14:creationId xmlns:p14="http://schemas.microsoft.com/office/powerpoint/2010/main" val="3043888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Holder 6">
            <a:extLst>
              <a:ext uri="{FF2B5EF4-FFF2-40B4-BE49-F238E27FC236}">
                <a16:creationId xmlns:a16="http://schemas.microsoft.com/office/drawing/2014/main" id="{46795E0D-BC91-4F43-A29D-0B062ADD7C58}"/>
              </a:ext>
            </a:extLst>
          </p:cNvPr>
          <p:cNvSpPr>
            <a:spLocks noGrp="1"/>
          </p:cNvSpPr>
          <p:nvPr>
            <p:ph type="sldNum" sz="quarter" idx="7"/>
          </p:nvPr>
        </p:nvSpPr>
        <p:spPr>
          <a:xfrm>
            <a:off x="8570260" y="6471508"/>
            <a:ext cx="345738" cy="123111"/>
          </a:xfrm>
          <a:prstGeom prst="rect">
            <a:avLst/>
          </a:prstGeom>
        </p:spPr>
        <p:txBody>
          <a:bodyPr wrap="square" lIns="0" tIns="0" rIns="0" bIns="0">
            <a:spAutoFit/>
          </a:bodyPr>
          <a:lstStyle>
            <a:lvl1pPr>
              <a:defRPr sz="800" b="1" i="0">
                <a:solidFill>
                  <a:schemeClr val="bg1"/>
                </a:solidFill>
                <a:latin typeface="Verdana"/>
                <a:cs typeface="Verdana"/>
              </a:defRPr>
            </a:lvl1pPr>
          </a:lstStyle>
          <a:p>
            <a:pPr marL="22225">
              <a:spcBef>
                <a:spcPts val="130"/>
              </a:spcBef>
            </a:pPr>
            <a:fld id="{81D60167-4931-47E6-BA6A-407CBD079E47}" type="slidenum">
              <a:rPr lang="en-US" spc="10" smtClean="0"/>
              <a:pPr marL="22225">
                <a:spcBef>
                  <a:spcPts val="130"/>
                </a:spcBef>
              </a:pPr>
              <a:t>‹#›</a:t>
            </a:fld>
            <a:endParaRPr lang="en-US" spc="10" dirty="0"/>
          </a:p>
        </p:txBody>
      </p:sp>
      <p:sp>
        <p:nvSpPr>
          <p:cNvPr id="4" name="Title 1">
            <a:extLst>
              <a:ext uri="{FF2B5EF4-FFF2-40B4-BE49-F238E27FC236}">
                <a16:creationId xmlns:a16="http://schemas.microsoft.com/office/drawing/2014/main" id="{0214CE5E-3024-A149-A071-1E68047038BB}"/>
              </a:ext>
            </a:extLst>
          </p:cNvPr>
          <p:cNvSpPr>
            <a:spLocks noGrp="1"/>
          </p:cNvSpPr>
          <p:nvPr>
            <p:ph type="title"/>
          </p:nvPr>
        </p:nvSpPr>
        <p:spPr>
          <a:xfrm>
            <a:off x="628650" y="331260"/>
            <a:ext cx="7886700" cy="617007"/>
          </a:xfrm>
        </p:spPr>
        <p:txBody>
          <a:bodyPr>
            <a:normAutofit/>
          </a:bodyPr>
          <a:lstStyle>
            <a:lvl1pPr>
              <a:defRPr sz="3000" b="1">
                <a:latin typeface="Calibri" panose="020F0502020204030204" pitchFamily="34" charset="0"/>
                <a:cs typeface="Calibri" panose="020F0502020204030204" pitchFamily="34" charset="0"/>
              </a:defRPr>
            </a:lvl1pPr>
          </a:lstStyle>
          <a:p>
            <a:r>
              <a:rPr lang="en-US" dirty="0"/>
              <a:t>Click to edit Master title style</a:t>
            </a:r>
          </a:p>
        </p:txBody>
      </p:sp>
      <p:sp>
        <p:nvSpPr>
          <p:cNvPr id="5" name="object 6">
            <a:extLst>
              <a:ext uri="{FF2B5EF4-FFF2-40B4-BE49-F238E27FC236}">
                <a16:creationId xmlns:a16="http://schemas.microsoft.com/office/drawing/2014/main" id="{1446EE11-0F4A-5E49-921F-574702BF7BD9}"/>
              </a:ext>
            </a:extLst>
          </p:cNvPr>
          <p:cNvSpPr/>
          <p:nvPr userDrawn="1"/>
        </p:nvSpPr>
        <p:spPr>
          <a:xfrm>
            <a:off x="628650" y="948267"/>
            <a:ext cx="7886700" cy="67732"/>
          </a:xfrm>
          <a:custGeom>
            <a:avLst/>
            <a:gdLst/>
            <a:ahLst/>
            <a:cxnLst/>
            <a:rect l="l" t="t" r="r" b="b"/>
            <a:pathLst>
              <a:path w="821690">
                <a:moveTo>
                  <a:pt x="0" y="0"/>
                </a:moveTo>
                <a:lnTo>
                  <a:pt x="821220" y="0"/>
                </a:lnTo>
              </a:path>
            </a:pathLst>
          </a:custGeom>
          <a:ln w="25400">
            <a:solidFill>
              <a:srgbClr val="417B1C"/>
            </a:solidFill>
          </a:ln>
        </p:spPr>
        <p:txBody>
          <a:bodyPr wrap="square" lIns="0" tIns="0" rIns="0" bIns="0" rtlCol="0"/>
          <a:lstStyle/>
          <a:p>
            <a:endParaRPr dirty="0"/>
          </a:p>
        </p:txBody>
      </p:sp>
      <p:sp>
        <p:nvSpPr>
          <p:cNvPr id="7" name="Text Placeholder 5">
            <a:extLst>
              <a:ext uri="{FF2B5EF4-FFF2-40B4-BE49-F238E27FC236}">
                <a16:creationId xmlns:a16="http://schemas.microsoft.com/office/drawing/2014/main" id="{8A227050-8D7B-1C4F-8578-96C86971835C}"/>
              </a:ext>
            </a:extLst>
          </p:cNvPr>
          <p:cNvSpPr>
            <a:spLocks noGrp="1"/>
          </p:cNvSpPr>
          <p:nvPr>
            <p:ph type="body" sz="quarter" idx="10" hasCustomPrompt="1"/>
          </p:nvPr>
        </p:nvSpPr>
        <p:spPr>
          <a:xfrm>
            <a:off x="628650" y="6180130"/>
            <a:ext cx="2717800" cy="582756"/>
          </a:xfrm>
        </p:spPr>
        <p:txBody>
          <a:bodyPr>
            <a:normAutofit/>
          </a:bodyPr>
          <a:lstStyle>
            <a:lvl1pPr marL="0" indent="0">
              <a:buNone/>
              <a:defRPr sz="1600">
                <a:solidFill>
                  <a:schemeClr val="bg1">
                    <a:lumMod val="50000"/>
                  </a:schemeClr>
                </a:solidFill>
              </a:defRPr>
            </a:lvl1pPr>
          </a:lstStyle>
          <a:p>
            <a:pPr lvl="0"/>
            <a:r>
              <a:rPr lang="en-US" dirty="0"/>
              <a:t>Click to Insert Meeting Name, Location &amp; Date</a:t>
            </a:r>
          </a:p>
        </p:txBody>
      </p:sp>
    </p:spTree>
    <p:extLst>
      <p:ext uri="{BB962C8B-B14F-4D97-AF65-F5344CB8AC3E}">
        <p14:creationId xmlns:p14="http://schemas.microsoft.com/office/powerpoint/2010/main" val="1028993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Holder 6">
            <a:extLst>
              <a:ext uri="{FF2B5EF4-FFF2-40B4-BE49-F238E27FC236}">
                <a16:creationId xmlns:a16="http://schemas.microsoft.com/office/drawing/2014/main" id="{C3E24C39-DFE6-0245-9912-30C15B9B22F2}"/>
              </a:ext>
            </a:extLst>
          </p:cNvPr>
          <p:cNvSpPr>
            <a:spLocks noGrp="1"/>
          </p:cNvSpPr>
          <p:nvPr>
            <p:ph type="sldNum" sz="quarter" idx="7"/>
          </p:nvPr>
        </p:nvSpPr>
        <p:spPr>
          <a:xfrm>
            <a:off x="8570260" y="6471508"/>
            <a:ext cx="345738" cy="123111"/>
          </a:xfrm>
          <a:prstGeom prst="rect">
            <a:avLst/>
          </a:prstGeom>
        </p:spPr>
        <p:txBody>
          <a:bodyPr wrap="square" lIns="0" tIns="0" rIns="0" bIns="0">
            <a:spAutoFit/>
          </a:bodyPr>
          <a:lstStyle>
            <a:lvl1pPr>
              <a:defRPr sz="800" b="1" i="0">
                <a:solidFill>
                  <a:schemeClr val="bg1"/>
                </a:solidFill>
                <a:latin typeface="Verdana"/>
                <a:cs typeface="Verdana"/>
              </a:defRPr>
            </a:lvl1pPr>
          </a:lstStyle>
          <a:p>
            <a:pPr marL="22225">
              <a:spcBef>
                <a:spcPts val="130"/>
              </a:spcBef>
            </a:pPr>
            <a:fld id="{81D60167-4931-47E6-BA6A-407CBD079E47}" type="slidenum">
              <a:rPr lang="en-US" spc="10" smtClean="0"/>
              <a:pPr marL="22225">
                <a:spcBef>
                  <a:spcPts val="130"/>
                </a:spcBef>
              </a:pPr>
              <a:t>‹#›</a:t>
            </a:fld>
            <a:endParaRPr lang="en-US" spc="10" dirty="0"/>
          </a:p>
        </p:txBody>
      </p:sp>
      <p:sp>
        <p:nvSpPr>
          <p:cNvPr id="3" name="Text Placeholder 5">
            <a:extLst>
              <a:ext uri="{FF2B5EF4-FFF2-40B4-BE49-F238E27FC236}">
                <a16:creationId xmlns:a16="http://schemas.microsoft.com/office/drawing/2014/main" id="{40E5900B-1EEA-474A-A0EA-FB5D9242F296}"/>
              </a:ext>
            </a:extLst>
          </p:cNvPr>
          <p:cNvSpPr>
            <a:spLocks noGrp="1"/>
          </p:cNvSpPr>
          <p:nvPr>
            <p:ph type="body" sz="quarter" idx="10" hasCustomPrompt="1"/>
          </p:nvPr>
        </p:nvSpPr>
        <p:spPr>
          <a:xfrm>
            <a:off x="628650" y="6180130"/>
            <a:ext cx="2717800" cy="582756"/>
          </a:xfrm>
        </p:spPr>
        <p:txBody>
          <a:bodyPr>
            <a:normAutofit/>
          </a:bodyPr>
          <a:lstStyle>
            <a:lvl1pPr marL="0" indent="0">
              <a:buNone/>
              <a:defRPr sz="1600">
                <a:solidFill>
                  <a:schemeClr val="bg1">
                    <a:lumMod val="50000"/>
                  </a:schemeClr>
                </a:solidFill>
              </a:defRPr>
            </a:lvl1pPr>
          </a:lstStyle>
          <a:p>
            <a:pPr lvl="0"/>
            <a:r>
              <a:rPr lang="en-US" dirty="0"/>
              <a:t>Click to Insert Meeting Name, Location &amp; Date</a:t>
            </a:r>
          </a:p>
        </p:txBody>
      </p:sp>
    </p:spTree>
    <p:extLst>
      <p:ext uri="{BB962C8B-B14F-4D97-AF65-F5344CB8AC3E}">
        <p14:creationId xmlns:p14="http://schemas.microsoft.com/office/powerpoint/2010/main" val="1318102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alpha val="61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p:txBody>
      </p:sp>
      <p:sp>
        <p:nvSpPr>
          <p:cNvPr id="7" name="bk object 17">
            <a:extLst>
              <a:ext uri="{FF2B5EF4-FFF2-40B4-BE49-F238E27FC236}">
                <a16:creationId xmlns:a16="http://schemas.microsoft.com/office/drawing/2014/main" id="{1B0E003E-53F7-584A-B719-0B3AD2CF2292}"/>
              </a:ext>
            </a:extLst>
          </p:cNvPr>
          <p:cNvSpPr/>
          <p:nvPr userDrawn="1"/>
        </p:nvSpPr>
        <p:spPr>
          <a:xfrm>
            <a:off x="7745057" y="6453183"/>
            <a:ext cx="1170940" cy="173990"/>
          </a:xfrm>
          <a:custGeom>
            <a:avLst/>
            <a:gdLst/>
            <a:ahLst/>
            <a:cxnLst/>
            <a:rect l="l" t="t" r="r" b="b"/>
            <a:pathLst>
              <a:path w="1170940" h="173990">
                <a:moveTo>
                  <a:pt x="1106932" y="0"/>
                </a:moveTo>
                <a:lnTo>
                  <a:pt x="63500" y="0"/>
                </a:lnTo>
                <a:lnTo>
                  <a:pt x="26789" y="992"/>
                </a:lnTo>
                <a:lnTo>
                  <a:pt x="7937" y="7937"/>
                </a:lnTo>
                <a:lnTo>
                  <a:pt x="992" y="26789"/>
                </a:lnTo>
                <a:lnTo>
                  <a:pt x="0" y="63499"/>
                </a:lnTo>
                <a:lnTo>
                  <a:pt x="0" y="110235"/>
                </a:lnTo>
                <a:lnTo>
                  <a:pt x="992" y="146946"/>
                </a:lnTo>
                <a:lnTo>
                  <a:pt x="7937" y="165798"/>
                </a:lnTo>
                <a:lnTo>
                  <a:pt x="26789" y="172743"/>
                </a:lnTo>
                <a:lnTo>
                  <a:pt x="63500" y="173735"/>
                </a:lnTo>
                <a:lnTo>
                  <a:pt x="1106932" y="173735"/>
                </a:lnTo>
                <a:lnTo>
                  <a:pt x="1143642" y="172743"/>
                </a:lnTo>
                <a:lnTo>
                  <a:pt x="1162494" y="165798"/>
                </a:lnTo>
                <a:lnTo>
                  <a:pt x="1169439" y="146946"/>
                </a:lnTo>
                <a:lnTo>
                  <a:pt x="1170432" y="110235"/>
                </a:lnTo>
                <a:lnTo>
                  <a:pt x="1170432" y="63499"/>
                </a:lnTo>
                <a:lnTo>
                  <a:pt x="1169439" y="26789"/>
                </a:lnTo>
                <a:lnTo>
                  <a:pt x="1162494" y="7937"/>
                </a:lnTo>
                <a:lnTo>
                  <a:pt x="1143642" y="992"/>
                </a:lnTo>
                <a:lnTo>
                  <a:pt x="1106932" y="0"/>
                </a:lnTo>
                <a:close/>
              </a:path>
            </a:pathLst>
          </a:custGeom>
          <a:solidFill>
            <a:srgbClr val="39607C"/>
          </a:solidFill>
          <a:ln>
            <a:noFill/>
          </a:ln>
        </p:spPr>
        <p:txBody>
          <a:bodyPr wrap="square" lIns="0" tIns="0" rIns="0" bIns="0" rtlCol="0"/>
          <a:lstStyle/>
          <a:p>
            <a:endParaRPr dirty="0"/>
          </a:p>
        </p:txBody>
      </p:sp>
      <p:pic>
        <p:nvPicPr>
          <p:cNvPr id="8" name="Picture 7">
            <a:extLst>
              <a:ext uri="{FF2B5EF4-FFF2-40B4-BE49-F238E27FC236}">
                <a16:creationId xmlns:a16="http://schemas.microsoft.com/office/drawing/2014/main" id="{A5418BB3-AF0B-4C4D-B783-EB0F6D727ACC}"/>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6207588" y="6313360"/>
            <a:ext cx="1354842" cy="439408"/>
          </a:xfrm>
          <a:prstGeom prst="rect">
            <a:avLst/>
          </a:prstGeom>
        </p:spPr>
      </p:pic>
      <p:sp>
        <p:nvSpPr>
          <p:cNvPr id="9" name="Holder 6">
            <a:extLst>
              <a:ext uri="{FF2B5EF4-FFF2-40B4-BE49-F238E27FC236}">
                <a16:creationId xmlns:a16="http://schemas.microsoft.com/office/drawing/2014/main" id="{A71775DE-E52A-184E-8A9B-A2EACA1AC83A}"/>
              </a:ext>
            </a:extLst>
          </p:cNvPr>
          <p:cNvSpPr>
            <a:spLocks noGrp="1"/>
          </p:cNvSpPr>
          <p:nvPr>
            <p:ph type="sldNum" sz="quarter" idx="4"/>
          </p:nvPr>
        </p:nvSpPr>
        <p:spPr>
          <a:xfrm>
            <a:off x="8570260" y="6471508"/>
            <a:ext cx="345738" cy="123111"/>
          </a:xfrm>
          <a:prstGeom prst="rect">
            <a:avLst/>
          </a:prstGeom>
        </p:spPr>
        <p:txBody>
          <a:bodyPr wrap="square" lIns="0" tIns="0" rIns="0" bIns="0">
            <a:spAutoFit/>
          </a:bodyPr>
          <a:lstStyle>
            <a:lvl1pPr>
              <a:defRPr sz="800" b="1" i="0">
                <a:solidFill>
                  <a:schemeClr val="bg1"/>
                </a:solidFill>
                <a:latin typeface="Verdana"/>
                <a:cs typeface="Verdana"/>
              </a:defRPr>
            </a:lvl1pPr>
          </a:lstStyle>
          <a:p>
            <a:pPr marL="22225">
              <a:spcBef>
                <a:spcPts val="130"/>
              </a:spcBef>
            </a:pPr>
            <a:fld id="{81D60167-4931-47E6-BA6A-407CBD079E47}" type="slidenum">
              <a:rPr lang="en-US" spc="10" smtClean="0"/>
              <a:pPr marL="22225">
                <a:spcBef>
                  <a:spcPts val="130"/>
                </a:spcBef>
              </a:pPr>
              <a:t>‹#›</a:t>
            </a:fld>
            <a:endParaRPr lang="en-US" spc="10" dirty="0"/>
          </a:p>
        </p:txBody>
      </p:sp>
    </p:spTree>
    <p:extLst>
      <p:ext uri="{BB962C8B-B14F-4D97-AF65-F5344CB8AC3E}">
        <p14:creationId xmlns:p14="http://schemas.microsoft.com/office/powerpoint/2010/main" val="28025773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5" r:id="rId4"/>
    <p:sldLayoutId id="2147483666" r:id="rId5"/>
    <p:sldLayoutId id="2147483667" r:id="rId6"/>
  </p:sldLayoutIdLst>
  <p:hf hdr="0" ftr="0" dt="0"/>
  <p:txStyles>
    <p:titleStyle>
      <a:lvl1pPr algn="l" defTabSz="914400" rtl="0" eaLnBrk="1" latinLnBrk="0" hangingPunct="1">
        <a:lnSpc>
          <a:spcPct val="90000"/>
        </a:lnSpc>
        <a:spcBef>
          <a:spcPct val="0"/>
        </a:spcBef>
        <a:buNone/>
        <a:defRPr sz="4400" b="0" kern="1200">
          <a:solidFill>
            <a:srgbClr val="39607C"/>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www.psypro.org/"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mailto:info@psypact.or"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036B9FC-E3F1-2646-B5C8-54D6FAB874C5}"/>
              </a:ext>
            </a:extLst>
          </p:cNvPr>
          <p:cNvSpPr>
            <a:spLocks noGrp="1"/>
          </p:cNvSpPr>
          <p:nvPr>
            <p:ph type="sldNum" sz="quarter" idx="10"/>
          </p:nvPr>
        </p:nvSpPr>
        <p:spPr/>
        <p:txBody>
          <a:bodyPr/>
          <a:lstStyle/>
          <a:p>
            <a:pPr marL="22225">
              <a:spcBef>
                <a:spcPts val="130"/>
              </a:spcBef>
            </a:pPr>
            <a:fld id="{81D60167-4931-47E6-BA6A-407CBD079E47}" type="slidenum">
              <a:rPr lang="en-US" spc="10" smtClean="0"/>
              <a:pPr marL="22225">
                <a:spcBef>
                  <a:spcPts val="130"/>
                </a:spcBef>
              </a:pPr>
              <a:t>1</a:t>
            </a:fld>
            <a:endParaRPr lang="en-US" spc="10" dirty="0"/>
          </a:p>
        </p:txBody>
      </p:sp>
      <p:sp>
        <p:nvSpPr>
          <p:cNvPr id="4" name="Text Placeholder 3">
            <a:extLst>
              <a:ext uri="{FF2B5EF4-FFF2-40B4-BE49-F238E27FC236}">
                <a16:creationId xmlns:a16="http://schemas.microsoft.com/office/drawing/2014/main" id="{13E355F7-4FAA-074A-8B42-60AEE5C33E13}"/>
              </a:ext>
            </a:extLst>
          </p:cNvPr>
          <p:cNvSpPr>
            <a:spLocks noGrp="1"/>
          </p:cNvSpPr>
          <p:nvPr>
            <p:ph type="body" sz="quarter" idx="12"/>
          </p:nvPr>
        </p:nvSpPr>
        <p:spPr>
          <a:xfrm>
            <a:off x="521970" y="2514600"/>
            <a:ext cx="8394028" cy="3653204"/>
          </a:xfrm>
        </p:spPr>
        <p:txBody>
          <a:bodyPr>
            <a:normAutofit/>
          </a:bodyPr>
          <a:lstStyle/>
          <a:p>
            <a:r>
              <a:rPr lang="en-US" sz="2400" dirty="0"/>
              <a:t>Liaison Update</a:t>
            </a:r>
          </a:p>
          <a:p>
            <a:r>
              <a:rPr lang="en-US" dirty="0"/>
              <a:t>CCPTP Midwinter Conference 2024</a:t>
            </a:r>
          </a:p>
          <a:p>
            <a:endParaRPr lang="en-US" dirty="0"/>
          </a:p>
          <a:p>
            <a:r>
              <a:rPr lang="en-US" sz="2400" dirty="0"/>
              <a:t>Ramona Mellott, PhD,</a:t>
            </a:r>
          </a:p>
          <a:p>
            <a:r>
              <a:rPr lang="en-US" sz="2400" dirty="0"/>
              <a:t>Northern Arizona University</a:t>
            </a:r>
          </a:p>
          <a:p>
            <a:r>
              <a:rPr lang="en-US" sz="2400" dirty="0"/>
              <a:t> ASPPB Board of Directors</a:t>
            </a:r>
          </a:p>
          <a:p>
            <a:endParaRPr lang="en-US" sz="2400" dirty="0"/>
          </a:p>
        </p:txBody>
      </p:sp>
    </p:spTree>
    <p:extLst>
      <p:ext uri="{BB962C8B-B14F-4D97-AF65-F5344CB8AC3E}">
        <p14:creationId xmlns:p14="http://schemas.microsoft.com/office/powerpoint/2010/main" val="19972384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EEECD3B-28DF-4754-8428-62ED0E95AEB8}"/>
              </a:ext>
            </a:extLst>
          </p:cNvPr>
          <p:cNvSpPr>
            <a:spLocks noGrp="1"/>
          </p:cNvSpPr>
          <p:nvPr>
            <p:ph sz="half" idx="1"/>
          </p:nvPr>
        </p:nvSpPr>
        <p:spPr>
          <a:xfrm>
            <a:off x="247974" y="1015999"/>
            <a:ext cx="2929180" cy="4746446"/>
          </a:xfrm>
        </p:spPr>
        <p:txBody>
          <a:bodyPr/>
          <a:lstStyle/>
          <a:p>
            <a:endParaRPr lang="en-US" dirty="0"/>
          </a:p>
          <a:p>
            <a:endParaRPr lang="en-US" dirty="0"/>
          </a:p>
          <a:p>
            <a:pPr marL="0" indent="0">
              <a:buNone/>
            </a:pPr>
            <a:endParaRPr lang="en-US" dirty="0"/>
          </a:p>
          <a:p>
            <a:pPr marL="0" indent="0">
              <a:buNone/>
            </a:pPr>
            <a:endParaRPr lang="en-US" dirty="0"/>
          </a:p>
          <a:p>
            <a:pPr marL="0" indent="0">
              <a:spcBef>
                <a:spcPts val="0"/>
              </a:spcBef>
              <a:buNone/>
            </a:pPr>
            <a:r>
              <a:rPr lang="en-US" b="1" dirty="0"/>
              <a:t>Student </a:t>
            </a:r>
          </a:p>
          <a:p>
            <a:pPr marL="0" indent="0">
              <a:spcBef>
                <a:spcPts val="0"/>
              </a:spcBef>
              <a:buNone/>
            </a:pPr>
            <a:r>
              <a:rPr lang="en-US" b="1" dirty="0"/>
              <a:t>Resources</a:t>
            </a:r>
          </a:p>
        </p:txBody>
      </p:sp>
      <p:sp>
        <p:nvSpPr>
          <p:cNvPr id="3" name="Content Placeholder 2">
            <a:extLst>
              <a:ext uri="{FF2B5EF4-FFF2-40B4-BE49-F238E27FC236}">
                <a16:creationId xmlns:a16="http://schemas.microsoft.com/office/drawing/2014/main" id="{297B97EB-872B-4147-86BC-EE8B9E5240DB}"/>
              </a:ext>
            </a:extLst>
          </p:cNvPr>
          <p:cNvSpPr>
            <a:spLocks noGrp="1"/>
          </p:cNvSpPr>
          <p:nvPr>
            <p:ph sz="half" idx="2"/>
          </p:nvPr>
        </p:nvSpPr>
        <p:spPr>
          <a:xfrm>
            <a:off x="2397071" y="1095555"/>
            <a:ext cx="6118279" cy="5195915"/>
          </a:xfrm>
          <a:ln w="19050">
            <a:solidFill>
              <a:srgbClr val="0070C0"/>
            </a:solidFill>
          </a:ln>
        </p:spPr>
        <p:txBody>
          <a:bodyPr>
            <a:normAutofit/>
          </a:bodyPr>
          <a:lstStyle/>
          <a:p>
            <a:endParaRPr lang="en-US" dirty="0"/>
          </a:p>
          <a:p>
            <a:r>
              <a:rPr lang="en-US" dirty="0"/>
              <a:t>Certification of Professional Qualification in Psychology (CPQ)</a:t>
            </a:r>
          </a:p>
          <a:p>
            <a:pPr lvl="1"/>
            <a:r>
              <a:rPr lang="en-US" u="sng" dirty="0">
                <a:solidFill>
                  <a:schemeClr val="bg2"/>
                </a:solidFill>
              </a:rPr>
              <a:t>https://www.asppb.net/page/CPQ</a:t>
            </a:r>
          </a:p>
          <a:p>
            <a:pPr marL="457200" lvl="1" indent="0">
              <a:buNone/>
            </a:pPr>
            <a:endParaRPr lang="en-US" dirty="0">
              <a:solidFill>
                <a:schemeClr val="bg2"/>
              </a:solidFill>
            </a:endParaRPr>
          </a:p>
          <a:p>
            <a:r>
              <a:rPr lang="en-US" dirty="0"/>
              <a:t>Psychopharmacology Examination for Psychologists (PEP)</a:t>
            </a:r>
          </a:p>
          <a:p>
            <a:pPr lvl="1"/>
            <a:r>
              <a:rPr lang="en-US" u="sng" dirty="0">
                <a:solidFill>
                  <a:schemeClr val="bg2"/>
                </a:solidFill>
              </a:rPr>
              <a:t>https://www.asppb.net/page/PEPExam</a:t>
            </a:r>
          </a:p>
          <a:p>
            <a:pPr lvl="1"/>
            <a:endParaRPr lang="en-US" dirty="0">
              <a:solidFill>
                <a:schemeClr val="bg2"/>
              </a:solidFill>
            </a:endParaRPr>
          </a:p>
          <a:p>
            <a:r>
              <a:rPr lang="en-US" dirty="0"/>
              <a:t>E. Passport and IPC Application Process</a:t>
            </a:r>
          </a:p>
          <a:p>
            <a:pPr lvl="1"/>
            <a:r>
              <a:rPr lang="en-US" u="sng" dirty="0">
                <a:solidFill>
                  <a:schemeClr val="bg2"/>
                </a:solidFill>
              </a:rPr>
              <a:t>https://www.asppb.net/page/PSYPACT</a:t>
            </a:r>
          </a:p>
          <a:p>
            <a:endParaRPr lang="en-US" dirty="0">
              <a:solidFill>
                <a:schemeClr val="bg2"/>
              </a:solidFill>
            </a:endParaRPr>
          </a:p>
          <a:p>
            <a:endParaRPr lang="en-US" dirty="0"/>
          </a:p>
          <a:p>
            <a:pPr marL="914400" lvl="2" indent="0">
              <a:buNone/>
            </a:pPr>
            <a:endParaRPr lang="en-US" dirty="0"/>
          </a:p>
        </p:txBody>
      </p:sp>
      <p:sp>
        <p:nvSpPr>
          <p:cNvPr id="4" name="Title 3">
            <a:extLst>
              <a:ext uri="{FF2B5EF4-FFF2-40B4-BE49-F238E27FC236}">
                <a16:creationId xmlns:a16="http://schemas.microsoft.com/office/drawing/2014/main" id="{C258C6A5-7304-45E8-AF62-D2791D9E00B2}"/>
              </a:ext>
            </a:extLst>
          </p:cNvPr>
          <p:cNvSpPr>
            <a:spLocks noGrp="1"/>
          </p:cNvSpPr>
          <p:nvPr>
            <p:ph type="title"/>
          </p:nvPr>
        </p:nvSpPr>
        <p:spPr/>
        <p:txBody>
          <a:bodyPr/>
          <a:lstStyle/>
          <a:p>
            <a:r>
              <a:rPr lang="en-US" dirty="0"/>
              <a:t>News You Can Use</a:t>
            </a:r>
          </a:p>
        </p:txBody>
      </p:sp>
    </p:spTree>
    <p:extLst>
      <p:ext uri="{BB962C8B-B14F-4D97-AF65-F5344CB8AC3E}">
        <p14:creationId xmlns:p14="http://schemas.microsoft.com/office/powerpoint/2010/main" val="20325732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EEECD3B-28DF-4754-8428-62ED0E95AEB8}"/>
              </a:ext>
            </a:extLst>
          </p:cNvPr>
          <p:cNvSpPr>
            <a:spLocks noGrp="1"/>
          </p:cNvSpPr>
          <p:nvPr>
            <p:ph sz="half" idx="1"/>
          </p:nvPr>
        </p:nvSpPr>
        <p:spPr>
          <a:xfrm>
            <a:off x="247974" y="1015999"/>
            <a:ext cx="2929180" cy="4746446"/>
          </a:xfrm>
        </p:spPr>
        <p:txBody>
          <a:bodyPr/>
          <a:lstStyle/>
          <a:p>
            <a:endParaRPr lang="en-US" dirty="0"/>
          </a:p>
          <a:p>
            <a:endParaRPr lang="en-US" dirty="0"/>
          </a:p>
          <a:p>
            <a:pPr marL="0" indent="0">
              <a:buNone/>
            </a:pPr>
            <a:endParaRPr lang="en-US" dirty="0"/>
          </a:p>
          <a:p>
            <a:endParaRPr lang="en-US" dirty="0"/>
          </a:p>
          <a:p>
            <a:pPr marL="0" indent="0">
              <a:spcBef>
                <a:spcPts val="0"/>
              </a:spcBef>
              <a:buNone/>
            </a:pPr>
            <a:r>
              <a:rPr lang="en-US" b="1" dirty="0"/>
              <a:t>Student </a:t>
            </a:r>
          </a:p>
          <a:p>
            <a:pPr marL="0" indent="0">
              <a:spcBef>
                <a:spcPts val="0"/>
              </a:spcBef>
              <a:buNone/>
            </a:pPr>
            <a:r>
              <a:rPr lang="en-US" b="1" dirty="0"/>
              <a:t>Resources</a:t>
            </a:r>
          </a:p>
        </p:txBody>
      </p:sp>
      <p:sp>
        <p:nvSpPr>
          <p:cNvPr id="3" name="Content Placeholder 2">
            <a:extLst>
              <a:ext uri="{FF2B5EF4-FFF2-40B4-BE49-F238E27FC236}">
                <a16:creationId xmlns:a16="http://schemas.microsoft.com/office/drawing/2014/main" id="{297B97EB-872B-4147-86BC-EE8B9E5240DB}"/>
              </a:ext>
            </a:extLst>
          </p:cNvPr>
          <p:cNvSpPr>
            <a:spLocks noGrp="1"/>
          </p:cNvSpPr>
          <p:nvPr>
            <p:ph sz="half" idx="2"/>
          </p:nvPr>
        </p:nvSpPr>
        <p:spPr>
          <a:xfrm>
            <a:off x="2397071" y="1095555"/>
            <a:ext cx="6118279" cy="5195915"/>
          </a:xfrm>
          <a:ln w="19050">
            <a:solidFill>
              <a:srgbClr val="0070C0"/>
            </a:solidFill>
          </a:ln>
        </p:spPr>
        <p:txBody>
          <a:bodyPr>
            <a:normAutofit lnSpcReduction="10000"/>
          </a:bodyPr>
          <a:lstStyle/>
          <a:p>
            <a:r>
              <a:rPr lang="en-US" dirty="0"/>
              <a:t>PSY|PRO </a:t>
            </a:r>
            <a:r>
              <a:rPr lang="en-US" dirty="0">
                <a:solidFill>
                  <a:schemeClr val="bg2"/>
                </a:solidFill>
              </a:rPr>
              <a:t> </a:t>
            </a:r>
          </a:p>
          <a:p>
            <a:pPr lvl="1"/>
            <a:r>
              <a:rPr lang="en-US" sz="2000" dirty="0">
                <a:solidFill>
                  <a:schemeClr val="bg2"/>
                </a:solidFill>
                <a:hlinkClick r:id="rId3">
                  <a:extLst>
                    <a:ext uri="{A12FA001-AC4F-418D-AE19-62706E023703}">
                      <ahyp:hlinkClr xmlns:ahyp="http://schemas.microsoft.com/office/drawing/2018/hyperlinkcolor" val="tx"/>
                    </a:ext>
                  </a:extLst>
                </a:hlinkClick>
              </a:rPr>
              <a:t>https://www.psypro.org</a:t>
            </a:r>
            <a:endParaRPr lang="en-US" sz="2000" dirty="0">
              <a:solidFill>
                <a:schemeClr val="bg2"/>
              </a:solidFill>
            </a:endParaRPr>
          </a:p>
          <a:p>
            <a:endParaRPr lang="en-US" dirty="0"/>
          </a:p>
          <a:p>
            <a:r>
              <a:rPr lang="en-US" dirty="0"/>
              <a:t> Score Transfer</a:t>
            </a:r>
          </a:p>
          <a:p>
            <a:pPr lvl="1"/>
            <a:r>
              <a:rPr lang="en-US" sz="2000" u="sng" dirty="0">
                <a:solidFill>
                  <a:schemeClr val="bg2"/>
                </a:solidFill>
              </a:rPr>
              <a:t>https://www.asppb.net/page/ScoreTransfer</a:t>
            </a:r>
          </a:p>
          <a:p>
            <a:pPr marL="0" indent="0">
              <a:buNone/>
            </a:pPr>
            <a:endParaRPr lang="en-US" dirty="0"/>
          </a:p>
          <a:p>
            <a:r>
              <a:rPr lang="en-US" dirty="0"/>
              <a:t>Closed Record Verification Service (CRVS)</a:t>
            </a:r>
          </a:p>
          <a:p>
            <a:pPr lvl="1"/>
            <a:r>
              <a:rPr lang="en-US" sz="2000" u="sng" dirty="0">
                <a:solidFill>
                  <a:schemeClr val="bg2"/>
                </a:solidFill>
              </a:rPr>
              <a:t>https://www.asppb.net/page/ClosedRecord</a:t>
            </a:r>
          </a:p>
          <a:p>
            <a:pPr marL="0" indent="0">
              <a:buNone/>
            </a:pPr>
            <a:endParaRPr lang="en-US" dirty="0"/>
          </a:p>
          <a:p>
            <a:r>
              <a:rPr lang="en-US" dirty="0"/>
              <a:t>ASPPB Website</a:t>
            </a:r>
          </a:p>
          <a:p>
            <a:pPr lvl="1"/>
            <a:r>
              <a:rPr lang="en-US" sz="2000" u="sng" dirty="0">
                <a:solidFill>
                  <a:schemeClr val="bg2"/>
                </a:solidFill>
              </a:rPr>
              <a:t>https://www.asppb.net</a:t>
            </a:r>
          </a:p>
        </p:txBody>
      </p:sp>
      <p:sp>
        <p:nvSpPr>
          <p:cNvPr id="4" name="Title 3">
            <a:extLst>
              <a:ext uri="{FF2B5EF4-FFF2-40B4-BE49-F238E27FC236}">
                <a16:creationId xmlns:a16="http://schemas.microsoft.com/office/drawing/2014/main" id="{C258C6A5-7304-45E8-AF62-D2791D9E00B2}"/>
              </a:ext>
            </a:extLst>
          </p:cNvPr>
          <p:cNvSpPr>
            <a:spLocks noGrp="1"/>
          </p:cNvSpPr>
          <p:nvPr>
            <p:ph type="title"/>
          </p:nvPr>
        </p:nvSpPr>
        <p:spPr/>
        <p:txBody>
          <a:bodyPr/>
          <a:lstStyle/>
          <a:p>
            <a:r>
              <a:rPr lang="en-US" dirty="0"/>
              <a:t>News You Can Use</a:t>
            </a:r>
          </a:p>
        </p:txBody>
      </p:sp>
    </p:spTree>
    <p:extLst>
      <p:ext uri="{BB962C8B-B14F-4D97-AF65-F5344CB8AC3E}">
        <p14:creationId xmlns:p14="http://schemas.microsoft.com/office/powerpoint/2010/main" val="16891904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Questions? Contact Information</a:t>
            </a:r>
          </a:p>
        </p:txBody>
      </p:sp>
      <p:sp>
        <p:nvSpPr>
          <p:cNvPr id="7" name="Content Placeholder 6"/>
          <p:cNvSpPr>
            <a:spLocks noGrp="1"/>
          </p:cNvSpPr>
          <p:nvPr>
            <p:ph idx="1"/>
          </p:nvPr>
        </p:nvSpPr>
        <p:spPr/>
        <p:txBody>
          <a:bodyPr/>
          <a:lstStyle/>
          <a:p>
            <a:pPr algn="ctr"/>
            <a:endParaRPr lang="en-US" dirty="0"/>
          </a:p>
          <a:p>
            <a:pPr marL="0" indent="0" algn="ctr">
              <a:buNone/>
            </a:pPr>
            <a:endParaRPr lang="en-US" dirty="0"/>
          </a:p>
          <a:p>
            <a:pPr marL="0" indent="0" algn="ctr">
              <a:buNone/>
            </a:pPr>
            <a:r>
              <a:rPr lang="en-US" dirty="0"/>
              <a:t>Ramona Mellott, PhD</a:t>
            </a:r>
          </a:p>
          <a:p>
            <a:pPr marL="0" indent="0" algn="ctr">
              <a:buNone/>
            </a:pPr>
            <a:r>
              <a:rPr lang="en-US" u="sng" dirty="0">
                <a:solidFill>
                  <a:schemeClr val="bg1"/>
                </a:solidFill>
              </a:rPr>
              <a:t>rmellott@asppb.org </a:t>
            </a:r>
          </a:p>
          <a:p>
            <a:pPr marL="0" indent="0" algn="ctr">
              <a:buNone/>
            </a:pPr>
            <a:endParaRPr lang="en-US" dirty="0"/>
          </a:p>
          <a:p>
            <a:pPr marL="0" indent="0" algn="ctr">
              <a:buNone/>
            </a:pPr>
            <a:endParaRPr lang="en-US" dirty="0"/>
          </a:p>
          <a:p>
            <a:pPr marL="0" indent="0">
              <a:buNone/>
            </a:pPr>
            <a:endParaRPr lang="en-US" dirty="0"/>
          </a:p>
        </p:txBody>
      </p:sp>
    </p:spTree>
    <p:extLst>
      <p:ext uri="{BB962C8B-B14F-4D97-AF65-F5344CB8AC3E}">
        <p14:creationId xmlns:p14="http://schemas.microsoft.com/office/powerpoint/2010/main" val="3481954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5FFF8-06C2-0843-9FE0-77201F40BCB7}"/>
              </a:ext>
            </a:extLst>
          </p:cNvPr>
          <p:cNvSpPr>
            <a:spLocks noGrp="1"/>
          </p:cNvSpPr>
          <p:nvPr>
            <p:ph type="title"/>
          </p:nvPr>
        </p:nvSpPr>
        <p:spPr/>
        <p:txBody>
          <a:bodyPr/>
          <a:lstStyle/>
          <a:p>
            <a:r>
              <a:rPr lang="en-US" dirty="0"/>
              <a:t>Membership, Mission, Values &amp; Vision</a:t>
            </a:r>
          </a:p>
        </p:txBody>
      </p:sp>
      <p:sp>
        <p:nvSpPr>
          <p:cNvPr id="3" name="Content Placeholder 2"/>
          <p:cNvSpPr>
            <a:spLocks noGrp="1"/>
          </p:cNvSpPr>
          <p:nvPr>
            <p:ph idx="1"/>
          </p:nvPr>
        </p:nvSpPr>
        <p:spPr/>
        <p:txBody>
          <a:bodyPr/>
          <a:lstStyle/>
          <a:p>
            <a:endParaRPr lang="en-US" dirty="0"/>
          </a:p>
          <a:p>
            <a:pPr marL="0" indent="0" algn="ctr">
              <a:spcBef>
                <a:spcPts val="0"/>
              </a:spcBef>
              <a:buNone/>
            </a:pPr>
            <a:r>
              <a:rPr lang="en-US" dirty="0"/>
              <a:t>Non-profit alliance of Psychology licensing boards in the U.S., Canada, and the U.S. territories </a:t>
            </a:r>
          </a:p>
          <a:p>
            <a:pPr marL="0" indent="0" algn="ctr">
              <a:spcBef>
                <a:spcPts val="0"/>
              </a:spcBef>
              <a:buNone/>
            </a:pPr>
            <a:r>
              <a:rPr lang="en-US" dirty="0"/>
              <a:t>(66 member jurisdictions)</a:t>
            </a:r>
          </a:p>
          <a:p>
            <a:pPr marL="0" indent="0" algn="ctr">
              <a:spcBef>
                <a:spcPts val="0"/>
              </a:spcBef>
              <a:buNone/>
            </a:pPr>
            <a:endParaRPr lang="en-US" dirty="0"/>
          </a:p>
          <a:p>
            <a:r>
              <a:rPr lang="en-US" b="1" dirty="0"/>
              <a:t>Mission</a:t>
            </a:r>
            <a:r>
              <a:rPr lang="en-US" dirty="0"/>
              <a:t> – support member jurisdictions in fulfilling their responsibility of public protection</a:t>
            </a:r>
          </a:p>
          <a:p>
            <a:r>
              <a:rPr lang="en-US" b="1" dirty="0"/>
              <a:t>Values</a:t>
            </a:r>
            <a:r>
              <a:rPr lang="en-US" dirty="0"/>
              <a:t> – quality, respect, responsiveness, accountability and transparency</a:t>
            </a:r>
          </a:p>
          <a:p>
            <a:r>
              <a:rPr lang="en-US" b="1" dirty="0"/>
              <a:t>Vision</a:t>
            </a:r>
            <a:r>
              <a:rPr lang="en-US" dirty="0"/>
              <a:t> – consistent standards that ensure competent practice</a:t>
            </a:r>
          </a:p>
          <a:p>
            <a:pPr marL="0" indent="0">
              <a:buNone/>
            </a:pPr>
            <a:endParaRPr lang="en-US" dirty="0"/>
          </a:p>
        </p:txBody>
      </p:sp>
      <p:sp>
        <p:nvSpPr>
          <p:cNvPr id="4" name="Slide Number Placeholder 3">
            <a:extLst>
              <a:ext uri="{FF2B5EF4-FFF2-40B4-BE49-F238E27FC236}">
                <a16:creationId xmlns:a16="http://schemas.microsoft.com/office/drawing/2014/main" id="{B6390C0F-E093-C241-AD6C-1A2F94F5E628}"/>
              </a:ext>
            </a:extLst>
          </p:cNvPr>
          <p:cNvSpPr>
            <a:spLocks noGrp="1"/>
          </p:cNvSpPr>
          <p:nvPr>
            <p:ph type="sldNum" sz="quarter" idx="4"/>
          </p:nvPr>
        </p:nvSpPr>
        <p:spPr/>
        <p:txBody>
          <a:bodyPr/>
          <a:lstStyle/>
          <a:p>
            <a:pPr marL="22225">
              <a:spcBef>
                <a:spcPts val="130"/>
              </a:spcBef>
            </a:pPr>
            <a:fld id="{81D60167-4931-47E6-BA6A-407CBD079E47}" type="slidenum">
              <a:rPr lang="en-US" spc="10" smtClean="0"/>
              <a:pPr marL="22225">
                <a:spcBef>
                  <a:spcPts val="130"/>
                </a:spcBef>
              </a:pPr>
              <a:t>2</a:t>
            </a:fld>
            <a:endParaRPr lang="en-US" spc="10" dirty="0"/>
          </a:p>
        </p:txBody>
      </p:sp>
    </p:spTree>
    <p:extLst>
      <p:ext uri="{BB962C8B-B14F-4D97-AF65-F5344CB8AC3E}">
        <p14:creationId xmlns:p14="http://schemas.microsoft.com/office/powerpoint/2010/main" val="889582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EEECD3B-28DF-4754-8428-62ED0E95AEB8}"/>
              </a:ext>
            </a:extLst>
          </p:cNvPr>
          <p:cNvSpPr>
            <a:spLocks noGrp="1"/>
          </p:cNvSpPr>
          <p:nvPr>
            <p:ph sz="half" idx="1"/>
          </p:nvPr>
        </p:nvSpPr>
        <p:spPr>
          <a:xfrm>
            <a:off x="247974" y="1015999"/>
            <a:ext cx="2929180" cy="4746446"/>
          </a:xfrm>
        </p:spPr>
        <p:txBody>
          <a:bodyPr/>
          <a:lstStyle/>
          <a:p>
            <a:endParaRPr lang="en-US" dirty="0"/>
          </a:p>
          <a:p>
            <a:endParaRPr lang="en-US" dirty="0"/>
          </a:p>
          <a:p>
            <a:endParaRPr lang="en-US" dirty="0"/>
          </a:p>
          <a:p>
            <a:pPr marL="0" indent="0">
              <a:buNone/>
            </a:pPr>
            <a:endParaRPr lang="en-US" dirty="0"/>
          </a:p>
          <a:p>
            <a:pPr marL="0" indent="0">
              <a:buNone/>
            </a:pPr>
            <a:r>
              <a:rPr lang="en-US" b="1" dirty="0"/>
              <a:t>Helpful Assistance</a:t>
            </a:r>
          </a:p>
        </p:txBody>
      </p:sp>
      <p:sp>
        <p:nvSpPr>
          <p:cNvPr id="3" name="Content Placeholder 2">
            <a:extLst>
              <a:ext uri="{FF2B5EF4-FFF2-40B4-BE49-F238E27FC236}">
                <a16:creationId xmlns:a16="http://schemas.microsoft.com/office/drawing/2014/main" id="{297B97EB-872B-4147-86BC-EE8B9E5240DB}"/>
              </a:ext>
            </a:extLst>
          </p:cNvPr>
          <p:cNvSpPr>
            <a:spLocks noGrp="1"/>
          </p:cNvSpPr>
          <p:nvPr>
            <p:ph sz="half" idx="2"/>
          </p:nvPr>
        </p:nvSpPr>
        <p:spPr>
          <a:xfrm>
            <a:off x="3290807" y="1015998"/>
            <a:ext cx="5383078" cy="5317643"/>
          </a:xfrm>
          <a:ln w="19050">
            <a:solidFill>
              <a:srgbClr val="0070C0"/>
            </a:solidFill>
          </a:ln>
        </p:spPr>
        <p:txBody>
          <a:bodyPr>
            <a:normAutofit/>
          </a:bodyPr>
          <a:lstStyle/>
          <a:p>
            <a:r>
              <a:rPr lang="en-US" dirty="0"/>
              <a:t>ASPPB InFocus 2023, Third Edition</a:t>
            </a:r>
          </a:p>
          <a:p>
            <a:pPr lvl="1"/>
            <a:r>
              <a:rPr lang="en-US" u="sng" dirty="0">
                <a:solidFill>
                  <a:schemeClr val="bg1"/>
                </a:solidFill>
              </a:rPr>
              <a:t>https://www.asppbcentre.org</a:t>
            </a:r>
          </a:p>
          <a:p>
            <a:pPr lvl="1"/>
            <a:r>
              <a:rPr lang="en-US" dirty="0"/>
              <a:t>Number of licenses</a:t>
            </a:r>
          </a:p>
          <a:p>
            <a:pPr lvl="1"/>
            <a:r>
              <a:rPr lang="en-US" dirty="0"/>
              <a:t>Jurisdictional requirements</a:t>
            </a:r>
          </a:p>
          <a:p>
            <a:pPr lvl="1"/>
            <a:r>
              <a:rPr lang="en-US" dirty="0"/>
              <a:t>Licensure portability and the untraditional utilization of telepsychology</a:t>
            </a:r>
          </a:p>
          <a:p>
            <a:pPr marL="457200" lvl="1" indent="0">
              <a:buNone/>
            </a:pPr>
            <a:endParaRPr lang="en-US" dirty="0"/>
          </a:p>
          <a:p>
            <a:r>
              <a:rPr lang="en-US" dirty="0"/>
              <a:t>Consumer Disclosure Requirements</a:t>
            </a:r>
          </a:p>
          <a:p>
            <a:pPr marL="0" indent="0">
              <a:buNone/>
            </a:pPr>
            <a:r>
              <a:rPr lang="en-US" sz="2400" dirty="0">
                <a:solidFill>
                  <a:schemeClr val="bg1"/>
                </a:solidFill>
              </a:rPr>
              <a:t>      </a:t>
            </a:r>
            <a:r>
              <a:rPr lang="en-US" sz="2400" u="sng" dirty="0">
                <a:solidFill>
                  <a:schemeClr val="bg1"/>
                </a:solidFill>
              </a:rPr>
              <a:t>https://www.asppb.net/page/psybook</a:t>
            </a:r>
          </a:p>
        </p:txBody>
      </p:sp>
      <p:sp>
        <p:nvSpPr>
          <p:cNvPr id="4" name="Title 3">
            <a:extLst>
              <a:ext uri="{FF2B5EF4-FFF2-40B4-BE49-F238E27FC236}">
                <a16:creationId xmlns:a16="http://schemas.microsoft.com/office/drawing/2014/main" id="{C258C6A5-7304-45E8-AF62-D2791D9E00B2}"/>
              </a:ext>
            </a:extLst>
          </p:cNvPr>
          <p:cNvSpPr>
            <a:spLocks noGrp="1"/>
          </p:cNvSpPr>
          <p:nvPr>
            <p:ph type="title"/>
          </p:nvPr>
        </p:nvSpPr>
        <p:spPr/>
        <p:txBody>
          <a:bodyPr/>
          <a:lstStyle/>
          <a:p>
            <a:r>
              <a:rPr lang="en-US" dirty="0"/>
              <a:t>News You Can Use</a:t>
            </a:r>
          </a:p>
        </p:txBody>
      </p:sp>
    </p:spTree>
    <p:extLst>
      <p:ext uri="{BB962C8B-B14F-4D97-AF65-F5344CB8AC3E}">
        <p14:creationId xmlns:p14="http://schemas.microsoft.com/office/powerpoint/2010/main" val="2175434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EEECD3B-28DF-4754-8428-62ED0E95AEB8}"/>
              </a:ext>
            </a:extLst>
          </p:cNvPr>
          <p:cNvSpPr>
            <a:spLocks noGrp="1"/>
          </p:cNvSpPr>
          <p:nvPr>
            <p:ph sz="half" idx="1"/>
          </p:nvPr>
        </p:nvSpPr>
        <p:spPr>
          <a:xfrm>
            <a:off x="247974" y="1015999"/>
            <a:ext cx="2929180" cy="4746446"/>
          </a:xfrm>
        </p:spPr>
        <p:txBody>
          <a:bodyPr/>
          <a:lstStyle/>
          <a:p>
            <a:endParaRPr lang="en-US" dirty="0"/>
          </a:p>
          <a:p>
            <a:endParaRPr lang="en-US" dirty="0"/>
          </a:p>
          <a:p>
            <a:endParaRPr lang="en-US" dirty="0"/>
          </a:p>
          <a:p>
            <a:pPr marL="0" indent="0">
              <a:buNone/>
            </a:pPr>
            <a:endParaRPr lang="en-US" dirty="0"/>
          </a:p>
          <a:p>
            <a:pPr marL="0" indent="0">
              <a:buNone/>
            </a:pPr>
            <a:r>
              <a:rPr lang="en-US" b="1" dirty="0"/>
              <a:t>Helpful Assistance</a:t>
            </a:r>
          </a:p>
        </p:txBody>
      </p:sp>
      <p:sp>
        <p:nvSpPr>
          <p:cNvPr id="3" name="Content Placeholder 2">
            <a:extLst>
              <a:ext uri="{FF2B5EF4-FFF2-40B4-BE49-F238E27FC236}">
                <a16:creationId xmlns:a16="http://schemas.microsoft.com/office/drawing/2014/main" id="{297B97EB-872B-4147-86BC-EE8B9E5240DB}"/>
              </a:ext>
            </a:extLst>
          </p:cNvPr>
          <p:cNvSpPr>
            <a:spLocks noGrp="1"/>
          </p:cNvSpPr>
          <p:nvPr>
            <p:ph sz="half" idx="2"/>
          </p:nvPr>
        </p:nvSpPr>
        <p:spPr>
          <a:xfrm>
            <a:off x="3290807" y="1015998"/>
            <a:ext cx="5383078" cy="5317643"/>
          </a:xfrm>
          <a:ln w="19050">
            <a:solidFill>
              <a:srgbClr val="0070C0"/>
            </a:solidFill>
          </a:ln>
        </p:spPr>
        <p:txBody>
          <a:bodyPr>
            <a:normAutofit fontScale="92500" lnSpcReduction="10000"/>
          </a:bodyPr>
          <a:lstStyle/>
          <a:p>
            <a:r>
              <a:rPr lang="en-US" dirty="0"/>
              <a:t>PSYPACT</a:t>
            </a:r>
          </a:p>
          <a:p>
            <a:pPr lvl="1"/>
            <a:r>
              <a:rPr lang="en-US" dirty="0"/>
              <a:t>Active in </a:t>
            </a:r>
            <a:r>
              <a:rPr lang="en-US" b="1" dirty="0"/>
              <a:t>40</a:t>
            </a:r>
            <a:r>
              <a:rPr lang="en-US" dirty="0"/>
              <a:t> states enacted with </a:t>
            </a:r>
            <a:r>
              <a:rPr lang="en-US" b="1" dirty="0"/>
              <a:t>39 </a:t>
            </a:r>
            <a:r>
              <a:rPr lang="en-US" dirty="0"/>
              <a:t> effective.</a:t>
            </a:r>
          </a:p>
          <a:p>
            <a:pPr lvl="2"/>
            <a:r>
              <a:rPr lang="en-US" dirty="0"/>
              <a:t>Vermont - effective July 2024</a:t>
            </a:r>
          </a:p>
          <a:p>
            <a:pPr lvl="2"/>
            <a:r>
              <a:rPr lang="en-US" dirty="0"/>
              <a:t>Active legislation:  Massachusetts, New York and South Dakota</a:t>
            </a:r>
          </a:p>
          <a:p>
            <a:pPr lvl="1"/>
            <a:r>
              <a:rPr lang="en-US" dirty="0"/>
              <a:t>PSYPACT Registry</a:t>
            </a:r>
          </a:p>
          <a:p>
            <a:pPr lvl="2"/>
            <a:r>
              <a:rPr lang="en-US" u="sng" dirty="0">
                <a:solidFill>
                  <a:schemeClr val="bg1"/>
                </a:solidFill>
              </a:rPr>
              <a:t>https://www.verifypsypact.org/PsypactDirectory </a:t>
            </a:r>
          </a:p>
          <a:p>
            <a:pPr lvl="2"/>
            <a:r>
              <a:rPr lang="en-US" dirty="0">
                <a:solidFill>
                  <a:srgbClr val="FFFFFF"/>
                </a:solidFill>
                <a:hlinkClick r:id="rId3">
                  <a:extLst>
                    <a:ext uri="{A12FA001-AC4F-418D-AE19-62706E023703}">
                      <ahyp:hlinkClr xmlns:ahyp="http://schemas.microsoft.com/office/drawing/2018/hyperlinkcolor" val="tx"/>
                    </a:ext>
                  </a:extLst>
                </a:hlinkClick>
              </a:rPr>
              <a:t>https://www.info@psypact.</a:t>
            </a:r>
            <a:r>
              <a:rPr lang="en-US" dirty="0">
                <a:solidFill>
                  <a:schemeClr val="bg1"/>
                </a:solidFill>
                <a:hlinkClick r:id="rId3">
                  <a:extLst>
                    <a:ext uri="{A12FA001-AC4F-418D-AE19-62706E023703}">
                      <ahyp:hlinkClr xmlns:ahyp="http://schemas.microsoft.com/office/drawing/2018/hyperlinkcolor" val="tx"/>
                    </a:ext>
                  </a:extLst>
                </a:hlinkClick>
              </a:rPr>
              <a:t>or</a:t>
            </a:r>
            <a:r>
              <a:rPr lang="en-US" dirty="0">
                <a:solidFill>
                  <a:schemeClr val="bg1"/>
                </a:solidFill>
              </a:rPr>
              <a:t>g</a:t>
            </a:r>
          </a:p>
          <a:p>
            <a:pPr marL="457200" lvl="1" indent="0">
              <a:buNone/>
            </a:pPr>
            <a:endParaRPr lang="en-US" dirty="0">
              <a:solidFill>
                <a:schemeClr val="bg1"/>
              </a:solidFill>
            </a:endParaRPr>
          </a:p>
          <a:p>
            <a:r>
              <a:rPr lang="en-US" dirty="0"/>
              <a:t>The PSYPACT Commission as of December 2023 has granted:</a:t>
            </a:r>
          </a:p>
          <a:p>
            <a:pPr lvl="1"/>
            <a:r>
              <a:rPr lang="en-US" dirty="0"/>
              <a:t>Authority to Practice Interjurisdictional Telepsychology (APITs) – </a:t>
            </a:r>
            <a:r>
              <a:rPr lang="en-US" b="1" dirty="0"/>
              <a:t>11,859</a:t>
            </a:r>
          </a:p>
          <a:p>
            <a:pPr lvl="1"/>
            <a:r>
              <a:rPr lang="en-US" dirty="0"/>
              <a:t>Temporary Authorization to Practice (TAPs) - </a:t>
            </a:r>
            <a:r>
              <a:rPr lang="en-US" b="1" dirty="0"/>
              <a:t>650</a:t>
            </a:r>
          </a:p>
          <a:p>
            <a:pPr lvl="1"/>
            <a:endParaRPr lang="en-US" dirty="0"/>
          </a:p>
        </p:txBody>
      </p:sp>
      <p:sp>
        <p:nvSpPr>
          <p:cNvPr id="4" name="Title 3">
            <a:extLst>
              <a:ext uri="{FF2B5EF4-FFF2-40B4-BE49-F238E27FC236}">
                <a16:creationId xmlns:a16="http://schemas.microsoft.com/office/drawing/2014/main" id="{C258C6A5-7304-45E8-AF62-D2791D9E00B2}"/>
              </a:ext>
            </a:extLst>
          </p:cNvPr>
          <p:cNvSpPr>
            <a:spLocks noGrp="1"/>
          </p:cNvSpPr>
          <p:nvPr>
            <p:ph type="title"/>
          </p:nvPr>
        </p:nvSpPr>
        <p:spPr/>
        <p:txBody>
          <a:bodyPr/>
          <a:lstStyle/>
          <a:p>
            <a:r>
              <a:rPr lang="en-US" dirty="0"/>
              <a:t>News You Can Use</a:t>
            </a:r>
          </a:p>
        </p:txBody>
      </p:sp>
    </p:spTree>
    <p:extLst>
      <p:ext uri="{BB962C8B-B14F-4D97-AF65-F5344CB8AC3E}">
        <p14:creationId xmlns:p14="http://schemas.microsoft.com/office/powerpoint/2010/main" val="904557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EEECD3B-28DF-4754-8428-62ED0E95AEB8}"/>
              </a:ext>
            </a:extLst>
          </p:cNvPr>
          <p:cNvSpPr>
            <a:spLocks noGrp="1"/>
          </p:cNvSpPr>
          <p:nvPr>
            <p:ph sz="half" idx="1"/>
          </p:nvPr>
        </p:nvSpPr>
        <p:spPr>
          <a:xfrm>
            <a:off x="247974" y="1015999"/>
            <a:ext cx="2067843" cy="4746446"/>
          </a:xfrm>
        </p:spPr>
        <p:txBody>
          <a:bodyPr/>
          <a:lstStyle/>
          <a:p>
            <a:endParaRPr lang="en-US" dirty="0"/>
          </a:p>
          <a:p>
            <a:endParaRPr lang="en-US" dirty="0"/>
          </a:p>
          <a:p>
            <a:pPr marL="0" indent="0">
              <a:buNone/>
            </a:pPr>
            <a:endParaRPr lang="en-US" dirty="0"/>
          </a:p>
          <a:p>
            <a:pPr marL="0" indent="0">
              <a:buNone/>
            </a:pPr>
            <a:endParaRPr lang="en-US" dirty="0"/>
          </a:p>
          <a:p>
            <a:pPr marL="0" indent="0">
              <a:buNone/>
            </a:pPr>
            <a:r>
              <a:rPr lang="en-US" b="1" dirty="0"/>
              <a:t>Exam Updates</a:t>
            </a:r>
          </a:p>
        </p:txBody>
      </p:sp>
      <p:sp>
        <p:nvSpPr>
          <p:cNvPr id="3" name="Content Placeholder 2">
            <a:extLst>
              <a:ext uri="{FF2B5EF4-FFF2-40B4-BE49-F238E27FC236}">
                <a16:creationId xmlns:a16="http://schemas.microsoft.com/office/drawing/2014/main" id="{297B97EB-872B-4147-86BC-EE8B9E5240DB}"/>
              </a:ext>
            </a:extLst>
          </p:cNvPr>
          <p:cNvSpPr>
            <a:spLocks noGrp="1"/>
          </p:cNvSpPr>
          <p:nvPr>
            <p:ph sz="half" idx="2"/>
          </p:nvPr>
        </p:nvSpPr>
        <p:spPr>
          <a:xfrm>
            <a:off x="2397071" y="1095555"/>
            <a:ext cx="6118279" cy="5195915"/>
          </a:xfrm>
          <a:ln w="19050">
            <a:solidFill>
              <a:srgbClr val="0070C0"/>
            </a:solidFill>
          </a:ln>
        </p:spPr>
        <p:txBody>
          <a:bodyPr>
            <a:normAutofit/>
          </a:bodyPr>
          <a:lstStyle/>
          <a:p>
            <a:pPr marL="0" indent="0">
              <a:buNone/>
            </a:pPr>
            <a:endParaRPr lang="en-CA" b="0" i="0" u="none" strike="noStrike" dirty="0">
              <a:solidFill>
                <a:srgbClr val="212121"/>
              </a:solidFill>
              <a:effectLst/>
              <a:latin typeface="Calibri" panose="020F0502020204030204" pitchFamily="34" charset="0"/>
            </a:endParaRPr>
          </a:p>
          <a:p>
            <a:r>
              <a:rPr lang="en-CA" b="0" i="0" u="none" strike="noStrike" dirty="0">
                <a:solidFill>
                  <a:srgbClr val="212121"/>
                </a:solidFill>
                <a:effectLst/>
                <a:latin typeface="Calibri" panose="020F0502020204030204" pitchFamily="34" charset="0"/>
              </a:rPr>
              <a:t>In 2023, over </a:t>
            </a:r>
            <a:r>
              <a:rPr lang="en-CA" b="1" i="0" u="none" strike="noStrike" dirty="0">
                <a:solidFill>
                  <a:srgbClr val="212121"/>
                </a:solidFill>
                <a:effectLst/>
                <a:latin typeface="Calibri" panose="020F0502020204030204" pitchFamily="34" charset="0"/>
              </a:rPr>
              <a:t>8,100</a:t>
            </a:r>
            <a:r>
              <a:rPr lang="en-CA" b="0" i="0" u="none" strike="noStrike" dirty="0">
                <a:solidFill>
                  <a:srgbClr val="212121"/>
                </a:solidFill>
                <a:effectLst/>
                <a:latin typeface="Calibri" panose="020F0502020204030204" pitchFamily="34" charset="0"/>
              </a:rPr>
              <a:t> EPPP (Part 1-Knowledge) exams were delivered, the EPPP (Part 2-Skills) reached a milestone of </a:t>
            </a:r>
            <a:r>
              <a:rPr lang="en-CA" b="1" i="0" u="none" strike="noStrike" dirty="0">
                <a:solidFill>
                  <a:srgbClr val="212121"/>
                </a:solidFill>
                <a:effectLst/>
                <a:latin typeface="Calibri" panose="020F0502020204030204" pitchFamily="34" charset="0"/>
              </a:rPr>
              <a:t>400</a:t>
            </a:r>
            <a:r>
              <a:rPr lang="en-CA" b="0" i="0" u="none" strike="noStrike" dirty="0">
                <a:solidFill>
                  <a:srgbClr val="212121"/>
                </a:solidFill>
                <a:effectLst/>
                <a:latin typeface="Calibri" panose="020F0502020204030204" pitchFamily="34" charset="0"/>
              </a:rPr>
              <a:t> administrations since its launching in August 2021, and there were </a:t>
            </a:r>
            <a:r>
              <a:rPr lang="en-CA" b="1" i="0" u="none" strike="noStrike" dirty="0">
                <a:solidFill>
                  <a:srgbClr val="212121"/>
                </a:solidFill>
                <a:effectLst/>
                <a:latin typeface="Calibri" panose="020F0502020204030204" pitchFamily="34" charset="0"/>
              </a:rPr>
              <a:t>21</a:t>
            </a:r>
            <a:r>
              <a:rPr lang="en-CA" b="0" i="0" u="none" strike="noStrike" dirty="0">
                <a:solidFill>
                  <a:srgbClr val="212121"/>
                </a:solidFill>
                <a:effectLst/>
                <a:latin typeface="Calibri" panose="020F0502020204030204" pitchFamily="34" charset="0"/>
              </a:rPr>
              <a:t> deliveries of the Psychopharmacology Examination for Psychologists (PEP)</a:t>
            </a:r>
          </a:p>
          <a:p>
            <a:endParaRPr lang="en-US" dirty="0"/>
          </a:p>
          <a:p>
            <a:pPr marL="0" indent="0">
              <a:buNone/>
            </a:pPr>
            <a:endParaRPr lang="en-US" dirty="0"/>
          </a:p>
          <a:p>
            <a:pPr marL="914400" lvl="2" indent="0">
              <a:buNone/>
            </a:pPr>
            <a:endParaRPr lang="en-US" dirty="0"/>
          </a:p>
        </p:txBody>
      </p:sp>
      <p:sp>
        <p:nvSpPr>
          <p:cNvPr id="4" name="Title 3">
            <a:extLst>
              <a:ext uri="{FF2B5EF4-FFF2-40B4-BE49-F238E27FC236}">
                <a16:creationId xmlns:a16="http://schemas.microsoft.com/office/drawing/2014/main" id="{C258C6A5-7304-45E8-AF62-D2791D9E00B2}"/>
              </a:ext>
            </a:extLst>
          </p:cNvPr>
          <p:cNvSpPr>
            <a:spLocks noGrp="1"/>
          </p:cNvSpPr>
          <p:nvPr>
            <p:ph type="title"/>
          </p:nvPr>
        </p:nvSpPr>
        <p:spPr/>
        <p:txBody>
          <a:bodyPr/>
          <a:lstStyle/>
          <a:p>
            <a:r>
              <a:rPr lang="en-US" dirty="0"/>
              <a:t>News You Can Use</a:t>
            </a:r>
          </a:p>
        </p:txBody>
      </p:sp>
    </p:spTree>
    <p:extLst>
      <p:ext uri="{BB962C8B-B14F-4D97-AF65-F5344CB8AC3E}">
        <p14:creationId xmlns:p14="http://schemas.microsoft.com/office/powerpoint/2010/main" val="15100883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EEECD3B-28DF-4754-8428-62ED0E95AEB8}"/>
              </a:ext>
            </a:extLst>
          </p:cNvPr>
          <p:cNvSpPr>
            <a:spLocks noGrp="1"/>
          </p:cNvSpPr>
          <p:nvPr>
            <p:ph sz="half" idx="1"/>
          </p:nvPr>
        </p:nvSpPr>
        <p:spPr>
          <a:xfrm>
            <a:off x="247974" y="1015999"/>
            <a:ext cx="2929180" cy="4746446"/>
          </a:xfrm>
        </p:spPr>
        <p:txBody>
          <a:bodyPr/>
          <a:lstStyle/>
          <a:p>
            <a:endParaRPr lang="en-US" dirty="0"/>
          </a:p>
          <a:p>
            <a:endParaRPr lang="en-US" dirty="0"/>
          </a:p>
          <a:p>
            <a:endParaRPr lang="en-US" dirty="0"/>
          </a:p>
          <a:p>
            <a:endParaRPr lang="en-US" dirty="0"/>
          </a:p>
          <a:p>
            <a:pPr marL="0" indent="0">
              <a:spcBef>
                <a:spcPts val="0"/>
              </a:spcBef>
              <a:buNone/>
            </a:pPr>
            <a:r>
              <a:rPr lang="en-US" b="1" dirty="0"/>
              <a:t>Exam </a:t>
            </a:r>
          </a:p>
          <a:p>
            <a:pPr marL="0" indent="0">
              <a:spcBef>
                <a:spcPts val="0"/>
              </a:spcBef>
              <a:buNone/>
            </a:pPr>
            <a:r>
              <a:rPr lang="en-US" b="1" dirty="0"/>
              <a:t>Updates</a:t>
            </a:r>
          </a:p>
        </p:txBody>
      </p:sp>
      <p:sp>
        <p:nvSpPr>
          <p:cNvPr id="3" name="Content Placeholder 2">
            <a:extLst>
              <a:ext uri="{FF2B5EF4-FFF2-40B4-BE49-F238E27FC236}">
                <a16:creationId xmlns:a16="http://schemas.microsoft.com/office/drawing/2014/main" id="{297B97EB-872B-4147-86BC-EE8B9E5240DB}"/>
              </a:ext>
            </a:extLst>
          </p:cNvPr>
          <p:cNvSpPr>
            <a:spLocks noGrp="1"/>
          </p:cNvSpPr>
          <p:nvPr>
            <p:ph sz="half" idx="2"/>
          </p:nvPr>
        </p:nvSpPr>
        <p:spPr>
          <a:xfrm>
            <a:off x="2397071" y="1095555"/>
            <a:ext cx="6118279" cy="5195915"/>
          </a:xfrm>
          <a:ln w="19050">
            <a:solidFill>
              <a:srgbClr val="0070C0"/>
            </a:solidFill>
          </a:ln>
        </p:spPr>
        <p:txBody>
          <a:bodyPr>
            <a:normAutofit/>
          </a:bodyPr>
          <a:lstStyle/>
          <a:p>
            <a:r>
              <a:rPr lang="en-US" b="0" i="0" u="none" strike="noStrike" dirty="0">
                <a:solidFill>
                  <a:srgbClr val="212121"/>
                </a:solidFill>
                <a:effectLst/>
                <a:latin typeface="Calibri" panose="020F0502020204030204" pitchFamily="34" charset="0"/>
              </a:rPr>
              <a:t>Two new sample exams for the EPPP1 and one sample exam for the EPPP2 are available for both testing center and online delivery since Spring 2023</a:t>
            </a:r>
            <a:endParaRPr lang="en-US" dirty="0"/>
          </a:p>
          <a:p>
            <a:endParaRPr lang="en-US" dirty="0"/>
          </a:p>
          <a:p>
            <a:r>
              <a:rPr lang="en-US" dirty="0"/>
              <a:t>Sample exams have shown a positive impact in scores received on the actual EPPP:</a:t>
            </a:r>
          </a:p>
          <a:p>
            <a:pPr lvl="1"/>
            <a:r>
              <a:rPr lang="en-US" dirty="0"/>
              <a:t> An increase by 20% for minority candidates </a:t>
            </a:r>
          </a:p>
          <a:p>
            <a:pPr lvl="1"/>
            <a:r>
              <a:rPr lang="en-US" dirty="0"/>
              <a:t> An increase by 5% for caucasian candidates</a:t>
            </a:r>
          </a:p>
          <a:p>
            <a:pPr marL="0" indent="0">
              <a:buNone/>
            </a:pPr>
            <a:endParaRPr lang="en-US" dirty="0"/>
          </a:p>
          <a:p>
            <a:pPr marL="914400" lvl="2" indent="0">
              <a:buNone/>
            </a:pPr>
            <a:endParaRPr lang="en-US" dirty="0"/>
          </a:p>
        </p:txBody>
      </p:sp>
      <p:sp>
        <p:nvSpPr>
          <p:cNvPr id="4" name="Title 3">
            <a:extLst>
              <a:ext uri="{FF2B5EF4-FFF2-40B4-BE49-F238E27FC236}">
                <a16:creationId xmlns:a16="http://schemas.microsoft.com/office/drawing/2014/main" id="{C258C6A5-7304-45E8-AF62-D2791D9E00B2}"/>
              </a:ext>
            </a:extLst>
          </p:cNvPr>
          <p:cNvSpPr>
            <a:spLocks noGrp="1"/>
          </p:cNvSpPr>
          <p:nvPr>
            <p:ph type="title"/>
          </p:nvPr>
        </p:nvSpPr>
        <p:spPr/>
        <p:txBody>
          <a:bodyPr/>
          <a:lstStyle/>
          <a:p>
            <a:r>
              <a:rPr lang="en-US" dirty="0"/>
              <a:t>News You Can Use</a:t>
            </a:r>
          </a:p>
        </p:txBody>
      </p:sp>
    </p:spTree>
    <p:extLst>
      <p:ext uri="{BB962C8B-B14F-4D97-AF65-F5344CB8AC3E}">
        <p14:creationId xmlns:p14="http://schemas.microsoft.com/office/powerpoint/2010/main" val="18876294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EEECD3B-28DF-4754-8428-62ED0E95AEB8}"/>
              </a:ext>
            </a:extLst>
          </p:cNvPr>
          <p:cNvSpPr>
            <a:spLocks noGrp="1"/>
          </p:cNvSpPr>
          <p:nvPr>
            <p:ph sz="half" idx="1"/>
          </p:nvPr>
        </p:nvSpPr>
        <p:spPr>
          <a:xfrm>
            <a:off x="247974" y="1015999"/>
            <a:ext cx="2929180" cy="4746446"/>
          </a:xfrm>
        </p:spPr>
        <p:txBody>
          <a:bodyPr/>
          <a:lstStyle/>
          <a:p>
            <a:endParaRPr lang="en-US" dirty="0"/>
          </a:p>
          <a:p>
            <a:endParaRPr lang="en-US" dirty="0"/>
          </a:p>
          <a:p>
            <a:endParaRPr lang="en-US" dirty="0"/>
          </a:p>
          <a:p>
            <a:endParaRPr lang="en-US" dirty="0"/>
          </a:p>
          <a:p>
            <a:pPr marL="0" indent="0">
              <a:spcBef>
                <a:spcPts val="0"/>
              </a:spcBef>
              <a:buNone/>
            </a:pPr>
            <a:r>
              <a:rPr lang="en-US" b="1" dirty="0"/>
              <a:t>Exam</a:t>
            </a:r>
          </a:p>
          <a:p>
            <a:pPr marL="0" indent="0">
              <a:spcBef>
                <a:spcPts val="0"/>
              </a:spcBef>
              <a:buNone/>
            </a:pPr>
            <a:r>
              <a:rPr lang="en-US" b="1" dirty="0"/>
              <a:t>Updates</a:t>
            </a:r>
          </a:p>
        </p:txBody>
      </p:sp>
      <p:sp>
        <p:nvSpPr>
          <p:cNvPr id="3" name="Content Placeholder 2">
            <a:extLst>
              <a:ext uri="{FF2B5EF4-FFF2-40B4-BE49-F238E27FC236}">
                <a16:creationId xmlns:a16="http://schemas.microsoft.com/office/drawing/2014/main" id="{297B97EB-872B-4147-86BC-EE8B9E5240DB}"/>
              </a:ext>
            </a:extLst>
          </p:cNvPr>
          <p:cNvSpPr>
            <a:spLocks noGrp="1"/>
          </p:cNvSpPr>
          <p:nvPr>
            <p:ph sz="half" idx="2"/>
          </p:nvPr>
        </p:nvSpPr>
        <p:spPr>
          <a:xfrm>
            <a:off x="2397071" y="1095555"/>
            <a:ext cx="6118279" cy="5195915"/>
          </a:xfrm>
          <a:ln w="19050">
            <a:solidFill>
              <a:srgbClr val="0070C0"/>
            </a:solidFill>
          </a:ln>
        </p:spPr>
        <p:txBody>
          <a:bodyPr>
            <a:normAutofit/>
          </a:bodyPr>
          <a:lstStyle/>
          <a:p>
            <a:endParaRPr lang="en-US" dirty="0"/>
          </a:p>
          <a:p>
            <a:endParaRPr lang="en-US" dirty="0"/>
          </a:p>
          <a:p>
            <a:r>
              <a:rPr lang="en-US" dirty="0"/>
              <a:t>2024 planned exam activities:</a:t>
            </a:r>
          </a:p>
          <a:p>
            <a:pPr lvl="1"/>
            <a:r>
              <a:rPr lang="en-US" dirty="0"/>
              <a:t>Ongoing work of </a:t>
            </a:r>
            <a:r>
              <a:rPr lang="en-US" b="1" dirty="0"/>
              <a:t>10</a:t>
            </a:r>
            <a:r>
              <a:rPr lang="en-US" dirty="0"/>
              <a:t> exam related committees</a:t>
            </a:r>
          </a:p>
          <a:p>
            <a:pPr lvl="1"/>
            <a:r>
              <a:rPr lang="en-US" dirty="0"/>
              <a:t>Initiation of a new Job Task Analysis for the EPPP Part 1 </a:t>
            </a:r>
            <a:r>
              <a:rPr lang="en-US"/>
              <a:t>– Knowledge</a:t>
            </a:r>
            <a:endParaRPr lang="en-US" dirty="0"/>
          </a:p>
          <a:p>
            <a:pPr lvl="1"/>
            <a:r>
              <a:rPr lang="en-US" dirty="0"/>
              <a:t>Ongoing review and oversight of the EPPP and PEP exams and sample exams</a:t>
            </a:r>
          </a:p>
          <a:p>
            <a:pPr marL="457200" lvl="1" indent="0">
              <a:buNone/>
            </a:pPr>
            <a:endParaRPr lang="en-US" dirty="0"/>
          </a:p>
        </p:txBody>
      </p:sp>
      <p:sp>
        <p:nvSpPr>
          <p:cNvPr id="4" name="Title 3">
            <a:extLst>
              <a:ext uri="{FF2B5EF4-FFF2-40B4-BE49-F238E27FC236}">
                <a16:creationId xmlns:a16="http://schemas.microsoft.com/office/drawing/2014/main" id="{C258C6A5-7304-45E8-AF62-D2791D9E00B2}"/>
              </a:ext>
            </a:extLst>
          </p:cNvPr>
          <p:cNvSpPr>
            <a:spLocks noGrp="1"/>
          </p:cNvSpPr>
          <p:nvPr>
            <p:ph type="title"/>
          </p:nvPr>
        </p:nvSpPr>
        <p:spPr/>
        <p:txBody>
          <a:bodyPr/>
          <a:lstStyle/>
          <a:p>
            <a:r>
              <a:rPr lang="en-US" dirty="0"/>
              <a:t>News You Can Use</a:t>
            </a:r>
          </a:p>
        </p:txBody>
      </p:sp>
    </p:spTree>
    <p:extLst>
      <p:ext uri="{BB962C8B-B14F-4D97-AF65-F5344CB8AC3E}">
        <p14:creationId xmlns:p14="http://schemas.microsoft.com/office/powerpoint/2010/main" val="3426205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EEECD3B-28DF-4754-8428-62ED0E95AEB8}"/>
              </a:ext>
            </a:extLst>
          </p:cNvPr>
          <p:cNvSpPr>
            <a:spLocks noGrp="1"/>
          </p:cNvSpPr>
          <p:nvPr>
            <p:ph sz="half" idx="1"/>
          </p:nvPr>
        </p:nvSpPr>
        <p:spPr>
          <a:xfrm>
            <a:off x="247974" y="1015999"/>
            <a:ext cx="2929180" cy="4746446"/>
          </a:xfrm>
        </p:spPr>
        <p:txBody>
          <a:bodyPr/>
          <a:lstStyle/>
          <a:p>
            <a:endParaRPr lang="en-US" dirty="0"/>
          </a:p>
          <a:p>
            <a:endParaRPr lang="en-US" dirty="0"/>
          </a:p>
          <a:p>
            <a:endParaRPr lang="en-US" dirty="0"/>
          </a:p>
          <a:p>
            <a:endParaRPr lang="en-US" dirty="0"/>
          </a:p>
          <a:p>
            <a:pPr marL="0" indent="0">
              <a:spcBef>
                <a:spcPts val="0"/>
              </a:spcBef>
              <a:buNone/>
            </a:pPr>
            <a:r>
              <a:rPr lang="en-US" b="1" dirty="0"/>
              <a:t>Exam </a:t>
            </a:r>
          </a:p>
          <a:p>
            <a:pPr marL="0" indent="0">
              <a:spcBef>
                <a:spcPts val="0"/>
              </a:spcBef>
              <a:buNone/>
            </a:pPr>
            <a:r>
              <a:rPr lang="en-US" b="1" dirty="0"/>
              <a:t>Updates</a:t>
            </a:r>
          </a:p>
        </p:txBody>
      </p:sp>
      <p:sp>
        <p:nvSpPr>
          <p:cNvPr id="3" name="Content Placeholder 2">
            <a:extLst>
              <a:ext uri="{FF2B5EF4-FFF2-40B4-BE49-F238E27FC236}">
                <a16:creationId xmlns:a16="http://schemas.microsoft.com/office/drawing/2014/main" id="{297B97EB-872B-4147-86BC-EE8B9E5240DB}"/>
              </a:ext>
            </a:extLst>
          </p:cNvPr>
          <p:cNvSpPr>
            <a:spLocks noGrp="1"/>
          </p:cNvSpPr>
          <p:nvPr>
            <p:ph sz="half" idx="2"/>
          </p:nvPr>
        </p:nvSpPr>
        <p:spPr>
          <a:xfrm>
            <a:off x="2397071" y="1095555"/>
            <a:ext cx="6118279" cy="5195915"/>
          </a:xfrm>
          <a:ln w="19050">
            <a:solidFill>
              <a:srgbClr val="0070C0"/>
            </a:solidFill>
          </a:ln>
        </p:spPr>
        <p:txBody>
          <a:bodyPr>
            <a:normAutofit lnSpcReduction="10000"/>
          </a:bodyPr>
          <a:lstStyle/>
          <a:p>
            <a:r>
              <a:rPr lang="en-US" dirty="0"/>
              <a:t>Collaborations with stakeholders</a:t>
            </a:r>
          </a:p>
          <a:p>
            <a:pPr lvl="1"/>
            <a:r>
              <a:rPr lang="en-US" dirty="0"/>
              <a:t>Examination Stakeholder Technical Advisory Group (ESTAG)</a:t>
            </a:r>
          </a:p>
          <a:p>
            <a:pPr lvl="2"/>
            <a:r>
              <a:rPr lang="en-US" dirty="0"/>
              <a:t>12-member group</a:t>
            </a:r>
          </a:p>
          <a:p>
            <a:pPr lvl="2"/>
            <a:r>
              <a:rPr lang="en-US" dirty="0"/>
              <a:t>5 representatives from training community</a:t>
            </a:r>
          </a:p>
          <a:p>
            <a:pPr marL="457200" lvl="1" indent="0">
              <a:buNone/>
            </a:pPr>
            <a:endParaRPr lang="en-US" dirty="0"/>
          </a:p>
          <a:p>
            <a:pPr lvl="1"/>
            <a:r>
              <a:rPr lang="en-US" dirty="0"/>
              <a:t>Item Review Committee</a:t>
            </a:r>
          </a:p>
          <a:p>
            <a:pPr lvl="2"/>
            <a:r>
              <a:rPr lang="en-US" dirty="0"/>
              <a:t>Review items identified as potentially performing differentially across demographic groups</a:t>
            </a:r>
          </a:p>
          <a:p>
            <a:pPr lvl="2"/>
            <a:r>
              <a:rPr lang="en-US" dirty="0"/>
              <a:t>Review of all exams in field – </a:t>
            </a:r>
            <a:r>
              <a:rPr lang="en-US" b="1" dirty="0"/>
              <a:t>2000</a:t>
            </a:r>
            <a:r>
              <a:rPr lang="en-US" dirty="0"/>
              <a:t> items </a:t>
            </a:r>
          </a:p>
          <a:p>
            <a:pPr lvl="2"/>
            <a:r>
              <a:rPr lang="en-US" b="1" dirty="0"/>
              <a:t>57</a:t>
            </a:r>
            <a:r>
              <a:rPr lang="en-US" dirty="0"/>
              <a:t> items flagged due to differential item functioning </a:t>
            </a:r>
          </a:p>
          <a:p>
            <a:pPr lvl="2"/>
            <a:r>
              <a:rPr lang="en-US" dirty="0"/>
              <a:t>A review of the items resulted in </a:t>
            </a:r>
            <a:r>
              <a:rPr lang="en-US" b="1" dirty="0"/>
              <a:t>8</a:t>
            </a:r>
            <a:r>
              <a:rPr lang="en-US" dirty="0"/>
              <a:t> items being removed from the exam bank due to issues with language or wording within the question</a:t>
            </a:r>
            <a:endParaRPr lang="en-US" b="1" dirty="0"/>
          </a:p>
          <a:p>
            <a:pPr marL="914400" lvl="2" indent="0">
              <a:buNone/>
            </a:pPr>
            <a:endParaRPr lang="en-US" dirty="0"/>
          </a:p>
        </p:txBody>
      </p:sp>
      <p:sp>
        <p:nvSpPr>
          <p:cNvPr id="4" name="Title 3">
            <a:extLst>
              <a:ext uri="{FF2B5EF4-FFF2-40B4-BE49-F238E27FC236}">
                <a16:creationId xmlns:a16="http://schemas.microsoft.com/office/drawing/2014/main" id="{C258C6A5-7304-45E8-AF62-D2791D9E00B2}"/>
              </a:ext>
            </a:extLst>
          </p:cNvPr>
          <p:cNvSpPr>
            <a:spLocks noGrp="1"/>
          </p:cNvSpPr>
          <p:nvPr>
            <p:ph type="title"/>
          </p:nvPr>
        </p:nvSpPr>
        <p:spPr/>
        <p:txBody>
          <a:bodyPr/>
          <a:lstStyle/>
          <a:p>
            <a:r>
              <a:rPr lang="en-US" dirty="0"/>
              <a:t>News You Can Use</a:t>
            </a:r>
          </a:p>
        </p:txBody>
      </p:sp>
    </p:spTree>
    <p:extLst>
      <p:ext uri="{BB962C8B-B14F-4D97-AF65-F5344CB8AC3E}">
        <p14:creationId xmlns:p14="http://schemas.microsoft.com/office/powerpoint/2010/main" val="144295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EEECD3B-28DF-4754-8428-62ED0E95AEB8}"/>
              </a:ext>
            </a:extLst>
          </p:cNvPr>
          <p:cNvSpPr>
            <a:spLocks noGrp="1"/>
          </p:cNvSpPr>
          <p:nvPr>
            <p:ph sz="half" idx="1"/>
          </p:nvPr>
        </p:nvSpPr>
        <p:spPr>
          <a:xfrm>
            <a:off x="247974" y="1015999"/>
            <a:ext cx="2929180" cy="4746446"/>
          </a:xfrm>
        </p:spPr>
        <p:txBody>
          <a:bodyPr/>
          <a:lstStyle/>
          <a:p>
            <a:endParaRPr lang="en-US" dirty="0"/>
          </a:p>
          <a:p>
            <a:pPr marL="0" indent="0">
              <a:buNone/>
            </a:pPr>
            <a:endParaRPr lang="en-US" dirty="0"/>
          </a:p>
          <a:p>
            <a:pPr marL="0" indent="0">
              <a:buNone/>
            </a:pPr>
            <a:endParaRPr lang="en-US" dirty="0"/>
          </a:p>
          <a:p>
            <a:pPr marL="0" indent="0">
              <a:buNone/>
            </a:pPr>
            <a:endParaRPr lang="en-US" dirty="0"/>
          </a:p>
          <a:p>
            <a:pPr marL="0" indent="0">
              <a:spcBef>
                <a:spcPts val="0"/>
              </a:spcBef>
              <a:buNone/>
            </a:pPr>
            <a:r>
              <a:rPr lang="en-US" b="1" dirty="0"/>
              <a:t>Student </a:t>
            </a:r>
          </a:p>
          <a:p>
            <a:pPr marL="0" indent="0">
              <a:spcBef>
                <a:spcPts val="0"/>
              </a:spcBef>
              <a:buNone/>
            </a:pPr>
            <a:r>
              <a:rPr lang="en-US" b="1" dirty="0"/>
              <a:t>Resources</a:t>
            </a:r>
          </a:p>
        </p:txBody>
      </p:sp>
      <p:sp>
        <p:nvSpPr>
          <p:cNvPr id="3" name="Content Placeholder 2">
            <a:extLst>
              <a:ext uri="{FF2B5EF4-FFF2-40B4-BE49-F238E27FC236}">
                <a16:creationId xmlns:a16="http://schemas.microsoft.com/office/drawing/2014/main" id="{297B97EB-872B-4147-86BC-EE8B9E5240DB}"/>
              </a:ext>
            </a:extLst>
          </p:cNvPr>
          <p:cNvSpPr>
            <a:spLocks noGrp="1"/>
          </p:cNvSpPr>
          <p:nvPr>
            <p:ph sz="half" idx="2"/>
          </p:nvPr>
        </p:nvSpPr>
        <p:spPr>
          <a:xfrm>
            <a:off x="2397071" y="1095555"/>
            <a:ext cx="6118279" cy="5195915"/>
          </a:xfrm>
          <a:ln w="19050">
            <a:solidFill>
              <a:srgbClr val="0070C0"/>
            </a:solidFill>
          </a:ln>
        </p:spPr>
        <p:txBody>
          <a:bodyPr>
            <a:normAutofit/>
          </a:bodyPr>
          <a:lstStyle/>
          <a:p>
            <a:pPr>
              <a:lnSpc>
                <a:spcPct val="100000"/>
              </a:lnSpc>
            </a:pPr>
            <a:r>
              <a:rPr lang="en-US" dirty="0"/>
              <a:t>Free Credentials Bank</a:t>
            </a:r>
          </a:p>
          <a:p>
            <a:pPr lvl="1">
              <a:lnSpc>
                <a:spcPct val="100000"/>
              </a:lnSpc>
            </a:pPr>
            <a:r>
              <a:rPr lang="en-US" sz="2000" u="sng" dirty="0">
                <a:solidFill>
                  <a:schemeClr val="bg2"/>
                </a:solidFill>
              </a:rPr>
              <a:t>https://www.asppb.net/page/TheBank</a:t>
            </a:r>
          </a:p>
          <a:p>
            <a:pPr marL="457200" lvl="1" indent="0">
              <a:lnSpc>
                <a:spcPct val="100000"/>
              </a:lnSpc>
              <a:buNone/>
            </a:pPr>
            <a:endParaRPr lang="en-US" dirty="0">
              <a:solidFill>
                <a:schemeClr val="accent2">
                  <a:lumMod val="60000"/>
                  <a:lumOff val="40000"/>
                </a:schemeClr>
              </a:solidFill>
            </a:endParaRPr>
          </a:p>
          <a:p>
            <a:r>
              <a:rPr lang="en-US" dirty="0"/>
              <a:t>Examination for Professional Practice in Psychology (EPPP)</a:t>
            </a:r>
          </a:p>
          <a:p>
            <a:pPr lvl="1"/>
            <a:r>
              <a:rPr lang="en-US" dirty="0">
                <a:solidFill>
                  <a:schemeClr val="bg2"/>
                </a:solidFill>
              </a:rPr>
              <a:t>EPPP Candidate Handbook: </a:t>
            </a:r>
            <a:r>
              <a:rPr lang="en-US" sz="2000" u="sng" dirty="0">
                <a:solidFill>
                  <a:schemeClr val="bg2"/>
                </a:solidFill>
              </a:rPr>
              <a:t>https://www.asppb.net/page/CandHandbook</a:t>
            </a:r>
          </a:p>
          <a:p>
            <a:pPr marL="457200" lvl="1" indent="0">
              <a:buNone/>
            </a:pPr>
            <a:endParaRPr lang="en-US" dirty="0">
              <a:solidFill>
                <a:schemeClr val="accent2">
                  <a:lumMod val="60000"/>
                  <a:lumOff val="40000"/>
                </a:schemeClr>
              </a:solidFill>
            </a:endParaRPr>
          </a:p>
          <a:p>
            <a:r>
              <a:rPr lang="en-US" dirty="0"/>
              <a:t>Psychology Licensure Universal System (PLUS)</a:t>
            </a:r>
          </a:p>
          <a:p>
            <a:pPr lvl="1"/>
            <a:r>
              <a:rPr lang="en-US" sz="2000" u="sng" dirty="0">
                <a:solidFill>
                  <a:schemeClr val="bg2"/>
                </a:solidFill>
              </a:rPr>
              <a:t>https://www.asppb.net/page/PLUS</a:t>
            </a:r>
          </a:p>
          <a:p>
            <a:endParaRPr lang="en-US" sz="2000" u="sng" dirty="0"/>
          </a:p>
          <a:p>
            <a:pPr marL="914400" lvl="2" indent="0">
              <a:buNone/>
            </a:pPr>
            <a:endParaRPr lang="en-US" dirty="0"/>
          </a:p>
        </p:txBody>
      </p:sp>
      <p:sp>
        <p:nvSpPr>
          <p:cNvPr id="4" name="Title 3">
            <a:extLst>
              <a:ext uri="{FF2B5EF4-FFF2-40B4-BE49-F238E27FC236}">
                <a16:creationId xmlns:a16="http://schemas.microsoft.com/office/drawing/2014/main" id="{C258C6A5-7304-45E8-AF62-D2791D9E00B2}"/>
              </a:ext>
            </a:extLst>
          </p:cNvPr>
          <p:cNvSpPr>
            <a:spLocks noGrp="1"/>
          </p:cNvSpPr>
          <p:nvPr>
            <p:ph type="title"/>
          </p:nvPr>
        </p:nvSpPr>
        <p:spPr/>
        <p:txBody>
          <a:bodyPr/>
          <a:lstStyle/>
          <a:p>
            <a:r>
              <a:rPr lang="en-US" dirty="0"/>
              <a:t>News You Can Use</a:t>
            </a:r>
          </a:p>
        </p:txBody>
      </p:sp>
    </p:spTree>
    <p:extLst>
      <p:ext uri="{BB962C8B-B14F-4D97-AF65-F5344CB8AC3E}">
        <p14:creationId xmlns:p14="http://schemas.microsoft.com/office/powerpoint/2010/main" val="2209336210"/>
      </p:ext>
    </p:extLst>
  </p:cSld>
  <p:clrMapOvr>
    <a:masterClrMapping/>
  </p:clrMapOvr>
</p:sld>
</file>

<file path=ppt/theme/theme1.xml><?xml version="1.0" encoding="utf-8"?>
<a:theme xmlns:a="http://schemas.openxmlformats.org/drawingml/2006/main" name="Office Theme">
  <a:themeElements>
    <a:clrScheme name="Custom 24">
      <a:dk1>
        <a:srgbClr val="1A1818"/>
      </a:dk1>
      <a:lt1>
        <a:srgbClr val="FFFFFF"/>
      </a:lt1>
      <a:dk2>
        <a:srgbClr val="1A1818"/>
      </a:dk2>
      <a:lt2>
        <a:srgbClr val="FFFFFF"/>
      </a:lt2>
      <a:accent1>
        <a:srgbClr val="417B1C"/>
      </a:accent1>
      <a:accent2>
        <a:srgbClr val="39607C"/>
      </a:accent2>
      <a:accent3>
        <a:srgbClr val="E97715"/>
      </a:accent3>
      <a:accent4>
        <a:srgbClr val="76777B"/>
      </a:accent4>
      <a:accent5>
        <a:srgbClr val="1A1818"/>
      </a:accent5>
      <a:accent6>
        <a:srgbClr val="FFFFFF"/>
      </a:accent6>
      <a:hlink>
        <a:srgbClr val="FFFFFF"/>
      </a:hlink>
      <a:folHlink>
        <a:srgbClr val="FFFFFF"/>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1481</TotalTime>
  <Words>886</Words>
  <Application>Microsoft Macintosh PowerPoint</Application>
  <PresentationFormat>On-screen Show (4:3)</PresentationFormat>
  <Paragraphs>173</Paragraphs>
  <Slides>12</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Verdana</vt:lpstr>
      <vt:lpstr>Office Theme</vt:lpstr>
      <vt:lpstr>PowerPoint Presentation</vt:lpstr>
      <vt:lpstr>Membership, Mission, Values &amp; Vision</vt:lpstr>
      <vt:lpstr>News You Can Use</vt:lpstr>
      <vt:lpstr>News You Can Use</vt:lpstr>
      <vt:lpstr>News You Can Use</vt:lpstr>
      <vt:lpstr>News You Can Use</vt:lpstr>
      <vt:lpstr>News You Can Use</vt:lpstr>
      <vt:lpstr>News You Can Use</vt:lpstr>
      <vt:lpstr>News You Can Use</vt:lpstr>
      <vt:lpstr>News You Can Use</vt:lpstr>
      <vt:lpstr>News You Can Use</vt:lpstr>
      <vt:lpstr>Questions? Contact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Lombrozo</dc:creator>
  <cp:lastModifiedBy>Wright, Stephen</cp:lastModifiedBy>
  <cp:revision>77</cp:revision>
  <cp:lastPrinted>2024-01-09T22:12:03Z</cp:lastPrinted>
  <dcterms:created xsi:type="dcterms:W3CDTF">2018-07-19T18:32:40Z</dcterms:created>
  <dcterms:modified xsi:type="dcterms:W3CDTF">2024-01-20T21:05:00Z</dcterms:modified>
</cp:coreProperties>
</file>