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5.xml" ContentType="application/vnd.openxmlformats-officedocument.drawingml.chart+xml"/>
  <Override PartName="/ppt/charts/style45.xml" ContentType="application/vnd.ms-office.chartstyle+xml"/>
  <Override PartName="/ppt/charts/colors45.xml" ContentType="application/vnd.ms-office.chartcolorstyle+xml"/>
  <Override PartName="/ppt/charts/chart46.xml" ContentType="application/vnd.openxmlformats-officedocument.drawingml.chart+xml"/>
  <Override PartName="/ppt/charts/style46.xml" ContentType="application/vnd.ms-office.chartstyle+xml"/>
  <Override PartName="/ppt/charts/colors46.xml" ContentType="application/vnd.ms-office.chartcolorstyle+xml"/>
  <Override PartName="/ppt/charts/chart47.xml" ContentType="application/vnd.openxmlformats-officedocument.drawingml.chart+xml"/>
  <Override PartName="/ppt/charts/style47.xml" ContentType="application/vnd.ms-office.chartstyle+xml"/>
  <Override PartName="/ppt/charts/colors47.xml" ContentType="application/vnd.ms-office.chartcolorstyle+xml"/>
  <Override PartName="/ppt/charts/chart48.xml" ContentType="application/vnd.openxmlformats-officedocument.drawingml.chart+xml"/>
  <Override PartName="/ppt/charts/style48.xml" ContentType="application/vnd.ms-office.chartstyle+xml"/>
  <Override PartName="/ppt/charts/colors48.xml" ContentType="application/vnd.ms-office.chartcolorstyle+xml"/>
  <Override PartName="/ppt/charts/chart49.xml" ContentType="application/vnd.openxmlformats-officedocument.drawingml.chart+xml"/>
  <Override PartName="/ppt/charts/style49.xml" ContentType="application/vnd.ms-office.chartstyle+xml"/>
  <Override PartName="/ppt/charts/colors49.xml" ContentType="application/vnd.ms-office.chartcolorstyle+xml"/>
  <Override PartName="/ppt/charts/chart50.xml" ContentType="application/vnd.openxmlformats-officedocument.drawingml.chart+xml"/>
  <Override PartName="/ppt/charts/style50.xml" ContentType="application/vnd.ms-office.chartstyle+xml"/>
  <Override PartName="/ppt/charts/colors50.xml" ContentType="application/vnd.ms-office.chartcolorstyle+xml"/>
  <Override PartName="/ppt/charts/chart51.xml" ContentType="application/vnd.openxmlformats-officedocument.drawingml.chart+xml"/>
  <Override PartName="/ppt/charts/style51.xml" ContentType="application/vnd.ms-office.chartstyle+xml"/>
  <Override PartName="/ppt/charts/colors51.xml" ContentType="application/vnd.ms-office.chartcolorstyle+xml"/>
  <Override PartName="/ppt/charts/chart52.xml" ContentType="application/vnd.openxmlformats-officedocument.drawingml.chart+xml"/>
  <Override PartName="/ppt/charts/style52.xml" ContentType="application/vnd.ms-office.chartstyle+xml"/>
  <Override PartName="/ppt/charts/colors52.xml" ContentType="application/vnd.ms-office.chartcolorstyle+xml"/>
  <Override PartName="/ppt/charts/chart53.xml" ContentType="application/vnd.openxmlformats-officedocument.drawingml.chart+xml"/>
  <Override PartName="/ppt/charts/style53.xml" ContentType="application/vnd.ms-office.chartstyle+xml"/>
  <Override PartName="/ppt/charts/colors53.xml" ContentType="application/vnd.ms-office.chartcolorstyle+xml"/>
  <Override PartName="/ppt/charts/chart54.xml" ContentType="application/vnd.openxmlformats-officedocument.drawingml.chart+xml"/>
  <Override PartName="/ppt/charts/style54.xml" ContentType="application/vnd.ms-office.chartstyle+xml"/>
  <Override PartName="/ppt/charts/colors54.xml" ContentType="application/vnd.ms-office.chartcolorstyle+xml"/>
  <Override PartName="/ppt/charts/chart55.xml" ContentType="application/vnd.openxmlformats-officedocument.drawingml.chart+xml"/>
  <Override PartName="/ppt/charts/style55.xml" ContentType="application/vnd.ms-office.chartstyle+xml"/>
  <Override PartName="/ppt/charts/colors55.xml" ContentType="application/vnd.ms-office.chartcolorstyle+xml"/>
  <Override PartName="/ppt/charts/chart56.xml" ContentType="application/vnd.openxmlformats-officedocument.drawingml.chart+xml"/>
  <Override PartName="/ppt/charts/style56.xml" ContentType="application/vnd.ms-office.chartstyle+xml"/>
  <Override PartName="/ppt/charts/colors56.xml" ContentType="application/vnd.ms-office.chartcolorstyle+xml"/>
  <Override PartName="/ppt/charts/chart57.xml" ContentType="application/vnd.openxmlformats-officedocument.drawingml.chart+xml"/>
  <Override PartName="/ppt/charts/style57.xml" ContentType="application/vnd.ms-office.chartstyle+xml"/>
  <Override PartName="/ppt/charts/colors57.xml" ContentType="application/vnd.ms-office.chartcolorstyle+xml"/>
  <Override PartName="/ppt/charts/chart58.xml" ContentType="application/vnd.openxmlformats-officedocument.drawingml.chart+xml"/>
  <Override PartName="/ppt/charts/style58.xml" ContentType="application/vnd.ms-office.chartstyle+xml"/>
  <Override PartName="/ppt/charts/colors58.xml" ContentType="application/vnd.ms-office.chartcolorstyle+xml"/>
  <Override PartName="/ppt/charts/chart59.xml" ContentType="application/vnd.openxmlformats-officedocument.drawingml.chart+xml"/>
  <Override PartName="/ppt/charts/style59.xml" ContentType="application/vnd.ms-office.chartstyle+xml"/>
  <Override PartName="/ppt/charts/colors59.xml" ContentType="application/vnd.ms-office.chartcolorstyle+xml"/>
  <Override PartName="/ppt/charts/chart60.xml" ContentType="application/vnd.openxmlformats-officedocument.drawingml.chart+xml"/>
  <Override PartName="/ppt/charts/style60.xml" ContentType="application/vnd.ms-office.chartstyle+xml"/>
  <Override PartName="/ppt/charts/colors60.xml" ContentType="application/vnd.ms-office.chartcolorstyle+xml"/>
  <Override PartName="/ppt/charts/chart61.xml" ContentType="application/vnd.openxmlformats-officedocument.drawingml.chart+xml"/>
  <Override PartName="/ppt/charts/style61.xml" ContentType="application/vnd.ms-office.chartstyle+xml"/>
  <Override PartName="/ppt/charts/colors61.xml" ContentType="application/vnd.ms-office.chartcolorstyle+xml"/>
  <Override PartName="/ppt/charts/chart62.xml" ContentType="application/vnd.openxmlformats-officedocument.drawingml.chart+xml"/>
  <Override PartName="/ppt/charts/style62.xml" ContentType="application/vnd.ms-office.chartstyle+xml"/>
  <Override PartName="/ppt/charts/colors62.xml" ContentType="application/vnd.ms-office.chartcolorstyle+xml"/>
  <Override PartName="/ppt/charts/chart63.xml" ContentType="application/vnd.openxmlformats-officedocument.drawingml.chart+xml"/>
  <Override PartName="/ppt/charts/style63.xml" ContentType="application/vnd.ms-office.chartstyle+xml"/>
  <Override PartName="/ppt/charts/colors63.xml" ContentType="application/vnd.ms-office.chartcolorstyle+xml"/>
  <Override PartName="/ppt/charts/chart64.xml" ContentType="application/vnd.openxmlformats-officedocument.drawingml.chart+xml"/>
  <Override PartName="/ppt/charts/style64.xml" ContentType="application/vnd.ms-office.chartstyle+xml"/>
  <Override PartName="/ppt/charts/colors64.xml" ContentType="application/vnd.ms-office.chartcolorstyle+xml"/>
  <Override PartName="/ppt/charts/chart65.xml" ContentType="application/vnd.openxmlformats-officedocument.drawingml.chart+xml"/>
  <Override PartName="/ppt/charts/style65.xml" ContentType="application/vnd.ms-office.chartstyle+xml"/>
  <Override PartName="/ppt/charts/colors65.xml" ContentType="application/vnd.ms-office.chartcolorstyle+xml"/>
  <Override PartName="/ppt/charts/chart66.xml" ContentType="application/vnd.openxmlformats-officedocument.drawingml.chart+xml"/>
  <Override PartName="/ppt/charts/style66.xml" ContentType="application/vnd.ms-office.chartstyle+xml"/>
  <Override PartName="/ppt/charts/colors66.xml" ContentType="application/vnd.ms-office.chartcolorstyle+xml"/>
  <Override PartName="/ppt/charts/chart67.xml" ContentType="application/vnd.openxmlformats-officedocument.drawingml.chart+xml"/>
  <Override PartName="/ppt/charts/style67.xml" ContentType="application/vnd.ms-office.chartstyle+xml"/>
  <Override PartName="/ppt/charts/colors67.xml" ContentType="application/vnd.ms-office.chartcolorstyle+xml"/>
  <Override PartName="/ppt/charts/chart68.xml" ContentType="application/vnd.openxmlformats-officedocument.drawingml.chart+xml"/>
  <Override PartName="/ppt/charts/style68.xml" ContentType="application/vnd.ms-office.chartstyle+xml"/>
  <Override PartName="/ppt/charts/colors68.xml" ContentType="application/vnd.ms-office.chartcolorstyle+xml"/>
  <Override PartName="/ppt/charts/chart69.xml" ContentType="application/vnd.openxmlformats-officedocument.drawingml.chart+xml"/>
  <Override PartName="/ppt/charts/style69.xml" ContentType="application/vnd.ms-office.chartstyle+xml"/>
  <Override PartName="/ppt/charts/colors69.xml" ContentType="application/vnd.ms-office.chartcolorstyle+xml"/>
  <Override PartName="/ppt/charts/chart70.xml" ContentType="application/vnd.openxmlformats-officedocument.drawingml.chart+xml"/>
  <Override PartName="/ppt/charts/style70.xml" ContentType="application/vnd.ms-office.chartstyle+xml"/>
  <Override PartName="/ppt/charts/colors70.xml" ContentType="application/vnd.ms-office.chartcolorstyle+xml"/>
  <Override PartName="/ppt/charts/chart71.xml" ContentType="application/vnd.openxmlformats-officedocument.drawingml.chart+xml"/>
  <Override PartName="/ppt/charts/style71.xml" ContentType="application/vnd.ms-office.chartstyle+xml"/>
  <Override PartName="/ppt/charts/colors71.xml" ContentType="application/vnd.ms-office.chartcolorstyle+xml"/>
  <Override PartName="/ppt/charts/chart72.xml" ContentType="application/vnd.openxmlformats-officedocument.drawingml.chart+xml"/>
  <Override PartName="/ppt/charts/style72.xml" ContentType="application/vnd.ms-office.chartstyle+xml"/>
  <Override PartName="/ppt/charts/colors72.xml" ContentType="application/vnd.ms-office.chartcolorstyle+xml"/>
  <Override PartName="/ppt/charts/chart73.xml" ContentType="application/vnd.openxmlformats-officedocument.drawingml.chart+xml"/>
  <Override PartName="/ppt/charts/style73.xml" ContentType="application/vnd.ms-office.chartstyle+xml"/>
  <Override PartName="/ppt/charts/colors7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 id="261" r:id="rId3"/>
    <p:sldId id="262" r:id="rId4"/>
    <p:sldId id="257" r:id="rId5"/>
    <p:sldId id="258" r:id="rId6"/>
    <p:sldId id="259" r:id="rId7"/>
    <p:sldId id="260" r:id="rId8"/>
    <p:sldId id="272" r:id="rId9"/>
    <p:sldId id="273" r:id="rId10"/>
    <p:sldId id="274" r:id="rId11"/>
    <p:sldId id="275" r:id="rId12"/>
    <p:sldId id="276" r:id="rId13"/>
    <p:sldId id="277" r:id="rId14"/>
    <p:sldId id="278" r:id="rId15"/>
    <p:sldId id="279" r:id="rId16"/>
    <p:sldId id="293" r:id="rId17"/>
    <p:sldId id="291" r:id="rId18"/>
    <p:sldId id="292" r:id="rId19"/>
    <p:sldId id="294" r:id="rId20"/>
    <p:sldId id="295" r:id="rId21"/>
    <p:sldId id="296" r:id="rId22"/>
    <p:sldId id="297" r:id="rId23"/>
    <p:sldId id="299" r:id="rId24"/>
    <p:sldId id="300" r:id="rId25"/>
    <p:sldId id="298" r:id="rId26"/>
    <p:sldId id="301" r:id="rId27"/>
    <p:sldId id="302" r:id="rId28"/>
    <p:sldId id="303" r:id="rId29"/>
    <p:sldId id="305" r:id="rId30"/>
    <p:sldId id="306" r:id="rId31"/>
    <p:sldId id="304" r:id="rId32"/>
    <p:sldId id="307" r:id="rId33"/>
    <p:sldId id="308" r:id="rId34"/>
    <p:sldId id="309" r:id="rId35"/>
    <p:sldId id="310" r:id="rId36"/>
    <p:sldId id="263" r:id="rId37"/>
    <p:sldId id="311" r:id="rId38"/>
    <p:sldId id="266" r:id="rId39"/>
    <p:sldId id="314" r:id="rId40"/>
    <p:sldId id="315" r:id="rId41"/>
    <p:sldId id="321" r:id="rId42"/>
    <p:sldId id="322" r:id="rId43"/>
    <p:sldId id="316" r:id="rId44"/>
    <p:sldId id="317" r:id="rId45"/>
    <p:sldId id="318" r:id="rId46"/>
    <p:sldId id="319" r:id="rId47"/>
    <p:sldId id="329" r:id="rId48"/>
    <p:sldId id="330" r:id="rId49"/>
    <p:sldId id="331" r:id="rId50"/>
    <p:sldId id="320" r:id="rId51"/>
    <p:sldId id="332" r:id="rId52"/>
    <p:sldId id="333" r:id="rId53"/>
    <p:sldId id="334" r:id="rId54"/>
    <p:sldId id="336" r:id="rId55"/>
    <p:sldId id="337" r:id="rId56"/>
    <p:sldId id="338" r:id="rId57"/>
    <p:sldId id="339" r:id="rId58"/>
    <p:sldId id="340" r:id="rId59"/>
    <p:sldId id="341" r:id="rId60"/>
    <p:sldId id="342" r:id="rId61"/>
    <p:sldId id="380" r:id="rId62"/>
    <p:sldId id="381" r:id="rId63"/>
    <p:sldId id="343" r:id="rId64"/>
    <p:sldId id="264" r:id="rId65"/>
    <p:sldId id="312" r:id="rId66"/>
    <p:sldId id="313" r:id="rId67"/>
    <p:sldId id="382" r:id="rId68"/>
    <p:sldId id="383" r:id="rId69"/>
    <p:sldId id="384" r:id="rId70"/>
    <p:sldId id="353" r:id="rId71"/>
    <p:sldId id="354" r:id="rId72"/>
    <p:sldId id="356" r:id="rId73"/>
    <p:sldId id="357" r:id="rId74"/>
    <p:sldId id="358" r:id="rId75"/>
    <p:sldId id="359" r:id="rId76"/>
    <p:sldId id="360" r:id="rId77"/>
    <p:sldId id="361" r:id="rId78"/>
    <p:sldId id="362" r:id="rId79"/>
    <p:sldId id="363" r:id="rId80"/>
    <p:sldId id="364" r:id="rId81"/>
    <p:sldId id="365" r:id="rId82"/>
    <p:sldId id="366" r:id="rId83"/>
    <p:sldId id="367" r:id="rId84"/>
    <p:sldId id="368" r:id="rId85"/>
    <p:sldId id="369" r:id="rId86"/>
    <p:sldId id="370" r:id="rId87"/>
    <p:sldId id="371" r:id="rId88"/>
    <p:sldId id="372" r:id="rId89"/>
    <p:sldId id="373" r:id="rId90"/>
    <p:sldId id="374" r:id="rId91"/>
    <p:sldId id="375" r:id="rId92"/>
    <p:sldId id="376" r:id="rId93"/>
    <p:sldId id="377" r:id="rId94"/>
    <p:sldId id="378" r:id="rId95"/>
    <p:sldId id="379" r:id="rId96"/>
    <p:sldId id="265" r:id="rId97"/>
    <p:sldId id="268" r:id="rId98"/>
    <p:sldId id="271" r:id="rId99"/>
    <p:sldId id="286" r:id="rId100"/>
    <p:sldId id="287" r:id="rId101"/>
    <p:sldId id="345" r:id="rId102"/>
    <p:sldId id="346" r:id="rId103"/>
    <p:sldId id="347" r:id="rId104"/>
    <p:sldId id="348" r:id="rId105"/>
    <p:sldId id="349" r:id="rId106"/>
    <p:sldId id="350" r:id="rId107"/>
    <p:sldId id="351" r:id="rId108"/>
    <p:sldId id="352" r:id="rId109"/>
    <p:sldId id="385" r:id="rId110"/>
    <p:sldId id="386" r:id="rId111"/>
    <p:sldId id="388" r:id="rId1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Hwang" initials="HH" lastIdx="1" clrIdx="0">
    <p:extLst>
      <p:ext uri="{19B8F6BF-5375-455C-9EA6-DF929625EA0E}">
        <p15:presenceInfo xmlns:p15="http://schemas.microsoft.com/office/powerpoint/2012/main" userId="Hannah Hw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18"/>
    <p:restoredTop sz="95884"/>
  </p:normalViewPr>
  <p:slideViewPr>
    <p:cSldViewPr snapToGrid="0" snapToObjects="1">
      <p:cViewPr>
        <p:scale>
          <a:sx n="50" d="100"/>
          <a:sy n="50" d="100"/>
        </p:scale>
        <p:origin x="536" y="1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commentAuthors" Target="commentAuthor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4.xml"/><Relationship Id="rId1" Type="http://schemas.microsoft.com/office/2011/relationships/chartStyle" Target="style44.xml"/></Relationships>
</file>

<file path=ppt/charts/_rels/chart45.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5.xml"/><Relationship Id="rId1" Type="http://schemas.microsoft.com/office/2011/relationships/chartStyle" Target="style45.xml"/></Relationships>
</file>

<file path=ppt/charts/_rels/chart46.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6.xml"/><Relationship Id="rId1" Type="http://schemas.microsoft.com/office/2011/relationships/chartStyle" Target="style46.xml"/></Relationships>
</file>

<file path=ppt/charts/_rels/chart47.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7.xml"/><Relationship Id="rId1" Type="http://schemas.microsoft.com/office/2011/relationships/chartStyle" Target="style47.xml"/></Relationships>
</file>

<file path=ppt/charts/_rels/chart48.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8.xml"/><Relationship Id="rId1" Type="http://schemas.microsoft.com/office/2011/relationships/chartStyle" Target="style48.xml"/></Relationships>
</file>

<file path=ppt/charts/_rels/chart49.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49.xml"/><Relationship Id="rId1" Type="http://schemas.microsoft.com/office/2011/relationships/chartStyle" Target="style49.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50.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0.xml"/><Relationship Id="rId1" Type="http://schemas.microsoft.com/office/2011/relationships/chartStyle" Target="style50.xml"/></Relationships>
</file>

<file path=ppt/charts/_rels/chart51.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1.xml"/><Relationship Id="rId1" Type="http://schemas.microsoft.com/office/2011/relationships/chartStyle" Target="style51.xml"/></Relationships>
</file>

<file path=ppt/charts/_rels/chart52.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2.xml"/><Relationship Id="rId1" Type="http://schemas.microsoft.com/office/2011/relationships/chartStyle" Target="style52.xml"/></Relationships>
</file>

<file path=ppt/charts/_rels/chart53.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3.xml"/><Relationship Id="rId1" Type="http://schemas.microsoft.com/office/2011/relationships/chartStyle" Target="style53.xml"/></Relationships>
</file>

<file path=ppt/charts/_rels/chart54.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4.xml"/><Relationship Id="rId1" Type="http://schemas.microsoft.com/office/2011/relationships/chartStyle" Target="style54.xml"/></Relationships>
</file>

<file path=ppt/charts/_rels/chart55.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5.xml"/><Relationship Id="rId1" Type="http://schemas.microsoft.com/office/2011/relationships/chartStyle" Target="style55.xml"/></Relationships>
</file>

<file path=ppt/charts/_rels/chart56.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6.xml"/><Relationship Id="rId1" Type="http://schemas.microsoft.com/office/2011/relationships/chartStyle" Target="style56.xml"/></Relationships>
</file>

<file path=ppt/charts/_rels/chart57.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7.xml"/><Relationship Id="rId1" Type="http://schemas.microsoft.com/office/2011/relationships/chartStyle" Target="style57.xml"/></Relationships>
</file>

<file path=ppt/charts/_rels/chart58.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8.xml"/><Relationship Id="rId1" Type="http://schemas.microsoft.com/office/2011/relationships/chartStyle" Target="style58.xml"/></Relationships>
</file>

<file path=ppt/charts/_rels/chart59.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59.xml"/><Relationship Id="rId1" Type="http://schemas.microsoft.com/office/2011/relationships/chartStyle" Target="style59.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60.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0.xml"/><Relationship Id="rId1" Type="http://schemas.microsoft.com/office/2011/relationships/chartStyle" Target="style60.xml"/></Relationships>
</file>

<file path=ppt/charts/_rels/chart61.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1.xml"/><Relationship Id="rId1" Type="http://schemas.microsoft.com/office/2011/relationships/chartStyle" Target="style61.xml"/></Relationships>
</file>

<file path=ppt/charts/_rels/chart62.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2.xml"/><Relationship Id="rId1" Type="http://schemas.microsoft.com/office/2011/relationships/chartStyle" Target="style62.xml"/></Relationships>
</file>

<file path=ppt/charts/_rels/chart63.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3.xml"/><Relationship Id="rId1" Type="http://schemas.microsoft.com/office/2011/relationships/chartStyle" Target="style63.xml"/></Relationships>
</file>

<file path=ppt/charts/_rels/chart64.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4.xml"/><Relationship Id="rId1" Type="http://schemas.microsoft.com/office/2011/relationships/chartStyle" Target="style64.xml"/></Relationships>
</file>

<file path=ppt/charts/_rels/chart65.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5.xml"/><Relationship Id="rId1" Type="http://schemas.microsoft.com/office/2011/relationships/chartStyle" Target="style65.xml"/></Relationships>
</file>

<file path=ppt/charts/_rels/chart66.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6.xml"/><Relationship Id="rId1" Type="http://schemas.microsoft.com/office/2011/relationships/chartStyle" Target="style66.xml"/></Relationships>
</file>

<file path=ppt/charts/_rels/chart67.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7.xml"/><Relationship Id="rId1" Type="http://schemas.microsoft.com/office/2011/relationships/chartStyle" Target="style67.xml"/></Relationships>
</file>

<file path=ppt/charts/_rels/chart68.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8.xml"/><Relationship Id="rId1" Type="http://schemas.microsoft.com/office/2011/relationships/chartStyle" Target="style68.xml"/></Relationships>
</file>

<file path=ppt/charts/_rels/chart69.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69.xml"/><Relationship Id="rId1" Type="http://schemas.microsoft.com/office/2011/relationships/chartStyle" Target="style69.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70.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70.xml"/><Relationship Id="rId1" Type="http://schemas.microsoft.com/office/2011/relationships/chartStyle" Target="style70.xml"/></Relationships>
</file>

<file path=ppt/charts/_rels/chart71.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71.xml"/><Relationship Id="rId1" Type="http://schemas.microsoft.com/office/2011/relationships/chartStyle" Target="style71.xml"/></Relationships>
</file>

<file path=ppt/charts/_rels/chart72.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72.xml"/><Relationship Id="rId1" Type="http://schemas.microsoft.com/office/2011/relationships/chartStyle" Target="style72.xml"/></Relationships>
</file>

<file path=ppt/charts/_rels/chart73.xml.rels><?xml version="1.0" encoding="UTF-8" standalone="yes"?>
<Relationships xmlns="http://schemas.openxmlformats.org/package/2006/relationships"><Relationship Id="rId3" Type="http://schemas.openxmlformats.org/officeDocument/2006/relationships/oleObject" Target="file:////Users/hnnhhwng/Desktop/CCPTP%20Survey%20Workbook_11282021.xlsx" TargetMode="External"/><Relationship Id="rId2" Type="http://schemas.microsoft.com/office/2011/relationships/chartColorStyle" Target="colors73.xml"/><Relationship Id="rId1" Type="http://schemas.microsoft.com/office/2011/relationships/chartStyle" Target="style73.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Sheet1!$A$1:$A$7</c:f>
              <c:strCache>
                <c:ptCount val="7"/>
                <c:pt idx="0">
                  <c:v>1 Year</c:v>
                </c:pt>
                <c:pt idx="1">
                  <c:v>2 Years</c:v>
                </c:pt>
                <c:pt idx="2">
                  <c:v>3 Years</c:v>
                </c:pt>
                <c:pt idx="3">
                  <c:v>5 Years</c:v>
                </c:pt>
                <c:pt idx="4">
                  <c:v>6 Years</c:v>
                </c:pt>
                <c:pt idx="5">
                  <c:v>7 Years</c:v>
                </c:pt>
                <c:pt idx="6">
                  <c:v>10 Years</c:v>
                </c:pt>
              </c:strCache>
            </c:strRef>
          </c:cat>
          <c:val>
            <c:numRef>
              <c:f>Sheet1!$B$1:$B$7</c:f>
              <c:numCache>
                <c:formatCode>General</c:formatCode>
                <c:ptCount val="7"/>
                <c:pt idx="0">
                  <c:v>1</c:v>
                </c:pt>
                <c:pt idx="1">
                  <c:v>4</c:v>
                </c:pt>
                <c:pt idx="2">
                  <c:v>1</c:v>
                </c:pt>
                <c:pt idx="3">
                  <c:v>4</c:v>
                </c:pt>
                <c:pt idx="4">
                  <c:v>2</c:v>
                </c:pt>
                <c:pt idx="5">
                  <c:v>27</c:v>
                </c:pt>
                <c:pt idx="6">
                  <c:v>29</c:v>
                </c:pt>
              </c:numCache>
            </c:numRef>
          </c:val>
          <c:extLst>
            <c:ext xmlns:c16="http://schemas.microsoft.com/office/drawing/2014/chart" uri="{C3380CC4-5D6E-409C-BE32-E72D297353CC}">
              <c16:uniqueId val="{00000000-28E0-F041-9939-1A969EFE57E4}"/>
            </c:ext>
          </c:extLst>
        </c:ser>
        <c:dLbls>
          <c:dLblPos val="outEnd"/>
          <c:showLegendKey val="0"/>
          <c:showVal val="1"/>
          <c:showCatName val="0"/>
          <c:showSerName val="0"/>
          <c:showPercent val="0"/>
          <c:showBubbleSize val="0"/>
        </c:dLbls>
        <c:gapWidth val="100"/>
        <c:overlap val="-24"/>
        <c:axId val="1447612896"/>
        <c:axId val="1447614576"/>
      </c:barChart>
      <c:catAx>
        <c:axId val="144761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447614576"/>
        <c:crosses val="autoZero"/>
        <c:auto val="1"/>
        <c:lblAlgn val="ctr"/>
        <c:lblOffset val="100"/>
        <c:noMultiLvlLbl val="0"/>
      </c:catAx>
      <c:valAx>
        <c:axId val="1447614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4476128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Sheet1!$B$73</c:f>
              <c:strCache>
                <c:ptCount val="1"/>
                <c:pt idx="0">
                  <c:v>Two or more dedicated courses (not including practicum courses)</c:v>
                </c:pt>
              </c:strCache>
            </c:strRef>
          </c:tx>
          <c:spPr>
            <a:solidFill>
              <a:schemeClr val="accent1"/>
            </a:solidFill>
            <a:ln>
              <a:noFill/>
            </a:ln>
            <a:effectLst/>
          </c:spPr>
          <c:invertIfNegative val="0"/>
          <c:cat>
            <c:strRef>
              <c:f>Sheet1!$A$74:$A$79</c:f>
              <c:strCache>
                <c:ptCount val="6"/>
                <c:pt idx="0">
                  <c:v>Psychological assessment</c:v>
                </c:pt>
                <c:pt idx="1">
                  <c:v>Counseling methods/interventions</c:v>
                </c:pt>
                <c:pt idx="2">
                  <c:v>Evidence-based practice</c:v>
                </c:pt>
                <c:pt idx="3">
                  <c:v>Vocational/career counseling</c:v>
                </c:pt>
                <c:pt idx="4">
                  <c:v>Supervision</c:v>
                </c:pt>
                <c:pt idx="5">
                  <c:v>Consultation &amp; interdisciplinary skills</c:v>
                </c:pt>
              </c:strCache>
            </c:strRef>
          </c:cat>
          <c:val>
            <c:numRef>
              <c:f>Sheet1!$B$74:$B$79</c:f>
              <c:numCache>
                <c:formatCode>General</c:formatCode>
                <c:ptCount val="6"/>
                <c:pt idx="0">
                  <c:v>48</c:v>
                </c:pt>
                <c:pt idx="1">
                  <c:v>42</c:v>
                </c:pt>
                <c:pt idx="2">
                  <c:v>20</c:v>
                </c:pt>
                <c:pt idx="3">
                  <c:v>7</c:v>
                </c:pt>
                <c:pt idx="4">
                  <c:v>6</c:v>
                </c:pt>
                <c:pt idx="5">
                  <c:v>2</c:v>
                </c:pt>
              </c:numCache>
            </c:numRef>
          </c:val>
          <c:extLst>
            <c:ext xmlns:c16="http://schemas.microsoft.com/office/drawing/2014/chart" uri="{C3380CC4-5D6E-409C-BE32-E72D297353CC}">
              <c16:uniqueId val="{00000000-1F2F-9442-B0D1-940DBECF4890}"/>
            </c:ext>
          </c:extLst>
        </c:ser>
        <c:ser>
          <c:idx val="1"/>
          <c:order val="1"/>
          <c:tx>
            <c:strRef>
              <c:f>Sheet1!$C$73</c:f>
              <c:strCache>
                <c:ptCount val="1"/>
                <c:pt idx="0">
                  <c:v>Single dedicated course (not including practicum courses)</c:v>
                </c:pt>
              </c:strCache>
            </c:strRef>
          </c:tx>
          <c:spPr>
            <a:solidFill>
              <a:schemeClr val="accent2"/>
            </a:solidFill>
            <a:ln>
              <a:noFill/>
            </a:ln>
            <a:effectLst/>
          </c:spPr>
          <c:invertIfNegative val="0"/>
          <c:cat>
            <c:strRef>
              <c:f>Sheet1!$A$74:$A$79</c:f>
              <c:strCache>
                <c:ptCount val="6"/>
                <c:pt idx="0">
                  <c:v>Psychological assessment</c:v>
                </c:pt>
                <c:pt idx="1">
                  <c:v>Counseling methods/interventions</c:v>
                </c:pt>
                <c:pt idx="2">
                  <c:v>Evidence-based practice</c:v>
                </c:pt>
                <c:pt idx="3">
                  <c:v>Vocational/career counseling</c:v>
                </c:pt>
                <c:pt idx="4">
                  <c:v>Supervision</c:v>
                </c:pt>
                <c:pt idx="5">
                  <c:v>Consultation &amp; interdisciplinary skills</c:v>
                </c:pt>
              </c:strCache>
            </c:strRef>
          </c:cat>
          <c:val>
            <c:numRef>
              <c:f>Sheet1!$C$74:$C$79</c:f>
              <c:numCache>
                <c:formatCode>General</c:formatCode>
                <c:ptCount val="6"/>
                <c:pt idx="0">
                  <c:v>17</c:v>
                </c:pt>
                <c:pt idx="1">
                  <c:v>17</c:v>
                </c:pt>
                <c:pt idx="2">
                  <c:v>14</c:v>
                </c:pt>
                <c:pt idx="3">
                  <c:v>54</c:v>
                </c:pt>
                <c:pt idx="4">
                  <c:v>50</c:v>
                </c:pt>
                <c:pt idx="5">
                  <c:v>40</c:v>
                </c:pt>
              </c:numCache>
            </c:numRef>
          </c:val>
          <c:extLst>
            <c:ext xmlns:c16="http://schemas.microsoft.com/office/drawing/2014/chart" uri="{C3380CC4-5D6E-409C-BE32-E72D297353CC}">
              <c16:uniqueId val="{00000001-1F2F-9442-B0D1-940DBECF4890}"/>
            </c:ext>
          </c:extLst>
        </c:ser>
        <c:ser>
          <c:idx val="2"/>
          <c:order val="2"/>
          <c:tx>
            <c:strRef>
              <c:f>Sheet1!$D$73</c:f>
              <c:strCache>
                <c:ptCount val="1"/>
                <c:pt idx="0">
                  <c:v>No dedicated course but a major section of required courses (not including practicum courses)</c:v>
                </c:pt>
              </c:strCache>
            </c:strRef>
          </c:tx>
          <c:spPr>
            <a:solidFill>
              <a:schemeClr val="accent3"/>
            </a:solidFill>
            <a:ln>
              <a:noFill/>
            </a:ln>
            <a:effectLst/>
          </c:spPr>
          <c:invertIfNegative val="0"/>
          <c:cat>
            <c:strRef>
              <c:f>Sheet1!$A$74:$A$79</c:f>
              <c:strCache>
                <c:ptCount val="6"/>
                <c:pt idx="0">
                  <c:v>Psychological assessment</c:v>
                </c:pt>
                <c:pt idx="1">
                  <c:v>Counseling methods/interventions</c:v>
                </c:pt>
                <c:pt idx="2">
                  <c:v>Evidence-based practice</c:v>
                </c:pt>
                <c:pt idx="3">
                  <c:v>Vocational/career counseling</c:v>
                </c:pt>
                <c:pt idx="4">
                  <c:v>Supervision</c:v>
                </c:pt>
                <c:pt idx="5">
                  <c:v>Consultation &amp; interdisciplinary skills</c:v>
                </c:pt>
              </c:strCache>
            </c:strRef>
          </c:cat>
          <c:val>
            <c:numRef>
              <c:f>Sheet1!$D$74:$D$79</c:f>
              <c:numCache>
                <c:formatCode>General</c:formatCode>
                <c:ptCount val="6"/>
                <c:pt idx="0">
                  <c:v>0</c:v>
                </c:pt>
                <c:pt idx="1">
                  <c:v>4</c:v>
                </c:pt>
                <c:pt idx="2">
                  <c:v>20</c:v>
                </c:pt>
                <c:pt idx="3">
                  <c:v>2</c:v>
                </c:pt>
                <c:pt idx="4">
                  <c:v>9</c:v>
                </c:pt>
                <c:pt idx="5">
                  <c:v>19</c:v>
                </c:pt>
              </c:numCache>
            </c:numRef>
          </c:val>
          <c:extLst>
            <c:ext xmlns:c16="http://schemas.microsoft.com/office/drawing/2014/chart" uri="{C3380CC4-5D6E-409C-BE32-E72D297353CC}">
              <c16:uniqueId val="{00000002-1F2F-9442-B0D1-940DBECF4890}"/>
            </c:ext>
          </c:extLst>
        </c:ser>
        <c:ser>
          <c:idx val="3"/>
          <c:order val="3"/>
          <c:tx>
            <c:strRef>
              <c:f>Sheet1!$E$73</c:f>
              <c:strCache>
                <c:ptCount val="1"/>
                <c:pt idx="0">
                  <c:v>No dedicated course but required readings or online training</c:v>
                </c:pt>
              </c:strCache>
            </c:strRef>
          </c:tx>
          <c:spPr>
            <a:solidFill>
              <a:schemeClr val="accent4"/>
            </a:solidFill>
            <a:ln>
              <a:noFill/>
            </a:ln>
            <a:effectLst/>
          </c:spPr>
          <c:invertIfNegative val="0"/>
          <c:cat>
            <c:strRef>
              <c:f>Sheet1!$A$74:$A$79</c:f>
              <c:strCache>
                <c:ptCount val="6"/>
                <c:pt idx="0">
                  <c:v>Psychological assessment</c:v>
                </c:pt>
                <c:pt idx="1">
                  <c:v>Counseling methods/interventions</c:v>
                </c:pt>
                <c:pt idx="2">
                  <c:v>Evidence-based practice</c:v>
                </c:pt>
                <c:pt idx="3">
                  <c:v>Vocational/career counseling</c:v>
                </c:pt>
                <c:pt idx="4">
                  <c:v>Supervision</c:v>
                </c:pt>
                <c:pt idx="5">
                  <c:v>Consultation &amp; interdisciplinary skills</c:v>
                </c:pt>
              </c:strCache>
            </c:strRef>
          </c:cat>
          <c:val>
            <c:numRef>
              <c:f>Sheet1!$E$74:$E$79</c:f>
              <c:numCache>
                <c:formatCode>General</c:formatCode>
                <c:ptCount val="6"/>
                <c:pt idx="0">
                  <c:v>0</c:v>
                </c:pt>
                <c:pt idx="1">
                  <c:v>0</c:v>
                </c:pt>
                <c:pt idx="2">
                  <c:v>8</c:v>
                </c:pt>
                <c:pt idx="3">
                  <c:v>0</c:v>
                </c:pt>
                <c:pt idx="4">
                  <c:v>0</c:v>
                </c:pt>
                <c:pt idx="5">
                  <c:v>2</c:v>
                </c:pt>
              </c:numCache>
            </c:numRef>
          </c:val>
          <c:extLst>
            <c:ext xmlns:c16="http://schemas.microsoft.com/office/drawing/2014/chart" uri="{C3380CC4-5D6E-409C-BE32-E72D297353CC}">
              <c16:uniqueId val="{00000003-1F2F-9442-B0D1-940DBECF4890}"/>
            </c:ext>
          </c:extLst>
        </c:ser>
        <c:ser>
          <c:idx val="4"/>
          <c:order val="4"/>
          <c:tx>
            <c:strRef>
              <c:f>Sheet1!$F$73</c:f>
              <c:strCache>
                <c:ptCount val="1"/>
                <c:pt idx="0">
                  <c:v>Other</c:v>
                </c:pt>
              </c:strCache>
            </c:strRef>
          </c:tx>
          <c:spPr>
            <a:solidFill>
              <a:schemeClr val="accent5"/>
            </a:solidFill>
            <a:ln>
              <a:noFill/>
            </a:ln>
            <a:effectLst/>
          </c:spPr>
          <c:invertIfNegative val="0"/>
          <c:cat>
            <c:strRef>
              <c:f>Sheet1!$A$74:$A$79</c:f>
              <c:strCache>
                <c:ptCount val="6"/>
                <c:pt idx="0">
                  <c:v>Psychological assessment</c:v>
                </c:pt>
                <c:pt idx="1">
                  <c:v>Counseling methods/interventions</c:v>
                </c:pt>
                <c:pt idx="2">
                  <c:v>Evidence-based practice</c:v>
                </c:pt>
                <c:pt idx="3">
                  <c:v>Vocational/career counseling</c:v>
                </c:pt>
                <c:pt idx="4">
                  <c:v>Supervision</c:v>
                </c:pt>
                <c:pt idx="5">
                  <c:v>Consultation &amp; interdisciplinary skills</c:v>
                </c:pt>
              </c:strCache>
            </c:strRef>
          </c:cat>
          <c:val>
            <c:numRef>
              <c:f>Sheet1!$F$74:$F$79</c:f>
              <c:numCache>
                <c:formatCode>General</c:formatCode>
                <c:ptCount val="6"/>
                <c:pt idx="0">
                  <c:v>1</c:v>
                </c:pt>
                <c:pt idx="1">
                  <c:v>3</c:v>
                </c:pt>
                <c:pt idx="2">
                  <c:v>3</c:v>
                </c:pt>
                <c:pt idx="3">
                  <c:v>3</c:v>
                </c:pt>
                <c:pt idx="4">
                  <c:v>1</c:v>
                </c:pt>
                <c:pt idx="5">
                  <c:v>3</c:v>
                </c:pt>
              </c:numCache>
            </c:numRef>
          </c:val>
          <c:extLst>
            <c:ext xmlns:c16="http://schemas.microsoft.com/office/drawing/2014/chart" uri="{C3380CC4-5D6E-409C-BE32-E72D297353CC}">
              <c16:uniqueId val="{00000004-1F2F-9442-B0D1-940DBECF4890}"/>
            </c:ext>
          </c:extLst>
        </c:ser>
        <c:dLbls>
          <c:showLegendKey val="0"/>
          <c:showVal val="0"/>
          <c:showCatName val="0"/>
          <c:showSerName val="0"/>
          <c:showPercent val="0"/>
          <c:showBubbleSize val="0"/>
        </c:dLbls>
        <c:gapWidth val="150"/>
        <c:overlap val="100"/>
        <c:axId val="447795360"/>
        <c:axId val="447797040"/>
      </c:barChart>
      <c:catAx>
        <c:axId val="44779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7797040"/>
        <c:crosses val="autoZero"/>
        <c:auto val="1"/>
        <c:lblAlgn val="ctr"/>
        <c:lblOffset val="100"/>
        <c:noMultiLvlLbl val="0"/>
      </c:catAx>
      <c:valAx>
        <c:axId val="447797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779536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Sheet1!$A$84:$A$87</c:f>
              <c:strCache>
                <c:ptCount val="4"/>
                <c:pt idx="0">
                  <c:v>Some but less than 50% of our required courses are delivered online</c:v>
                </c:pt>
                <c:pt idx="1">
                  <c:v>Few courses (less than 20%) of our required courses are delivered online</c:v>
                </c:pt>
                <c:pt idx="2">
                  <c:v>Some required courses are delivered in a "hybrid" format but not course is fully online</c:v>
                </c:pt>
                <c:pt idx="3">
                  <c:v>All required courses are delivered in a face-to-face format</c:v>
                </c:pt>
              </c:strCache>
            </c:strRef>
          </c:cat>
          <c:val>
            <c:numRef>
              <c:f>Sheet1!$B$84:$B$87</c:f>
              <c:numCache>
                <c:formatCode>General</c:formatCode>
                <c:ptCount val="4"/>
                <c:pt idx="0">
                  <c:v>1</c:v>
                </c:pt>
                <c:pt idx="1">
                  <c:v>15</c:v>
                </c:pt>
                <c:pt idx="2">
                  <c:v>6</c:v>
                </c:pt>
                <c:pt idx="3">
                  <c:v>43</c:v>
                </c:pt>
              </c:numCache>
            </c:numRef>
          </c:val>
          <c:extLst>
            <c:ext xmlns:c16="http://schemas.microsoft.com/office/drawing/2014/chart" uri="{C3380CC4-5D6E-409C-BE32-E72D297353CC}">
              <c16:uniqueId val="{00000000-D0B6-F246-B48D-159C0B1148B8}"/>
            </c:ext>
          </c:extLst>
        </c:ser>
        <c:dLbls>
          <c:showLegendKey val="0"/>
          <c:showVal val="1"/>
          <c:showCatName val="0"/>
          <c:showSerName val="0"/>
          <c:showPercent val="0"/>
          <c:showBubbleSize val="0"/>
        </c:dLbls>
        <c:gapWidth val="150"/>
        <c:overlap val="-25"/>
        <c:axId val="515497472"/>
        <c:axId val="450679104"/>
      </c:barChart>
      <c:valAx>
        <c:axId val="450679104"/>
        <c:scaling>
          <c:orientation val="minMax"/>
        </c:scaling>
        <c:delete val="1"/>
        <c:axPos val="b"/>
        <c:numFmt formatCode="General" sourceLinked="1"/>
        <c:majorTickMark val="none"/>
        <c:minorTickMark val="none"/>
        <c:tickLblPos val="nextTo"/>
        <c:crossAx val="515497472"/>
        <c:crosses val="autoZero"/>
        <c:crossBetween val="between"/>
      </c:valAx>
      <c:catAx>
        <c:axId val="515497472"/>
        <c:scaling>
          <c:orientation val="minMax"/>
        </c:scaling>
        <c:delete val="0"/>
        <c:axPos val="l"/>
        <c:numFmt formatCode="#,##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0679104"/>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Sheet1!$A$92:$A$98</c:f>
              <c:strCache>
                <c:ptCount val="7"/>
                <c:pt idx="0">
                  <c:v>Literature review</c:v>
                </c:pt>
                <c:pt idx="1">
                  <c:v>Essay-style written exam</c:v>
                </c:pt>
                <c:pt idx="2">
                  <c:v>Clinical case presentation</c:v>
                </c:pt>
                <c:pt idx="3">
                  <c:v>Portfolio of the students' professional development</c:v>
                </c:pt>
                <c:pt idx="4">
                  <c:v>Mock-EPPP or EPPP</c:v>
                </c:pt>
                <c:pt idx="5">
                  <c:v>Using multiple formats (specified)</c:v>
                </c:pt>
                <c:pt idx="6">
                  <c:v>Other (specified)</c:v>
                </c:pt>
              </c:strCache>
            </c:strRef>
          </c:cat>
          <c:val>
            <c:numRef>
              <c:f>Sheet1!$B$92:$B$98</c:f>
              <c:numCache>
                <c:formatCode>General</c:formatCode>
                <c:ptCount val="7"/>
                <c:pt idx="0">
                  <c:v>2</c:v>
                </c:pt>
                <c:pt idx="1">
                  <c:v>17</c:v>
                </c:pt>
                <c:pt idx="2">
                  <c:v>5</c:v>
                </c:pt>
                <c:pt idx="3">
                  <c:v>8</c:v>
                </c:pt>
                <c:pt idx="4">
                  <c:v>2</c:v>
                </c:pt>
                <c:pt idx="5">
                  <c:v>30</c:v>
                </c:pt>
                <c:pt idx="6">
                  <c:v>1</c:v>
                </c:pt>
              </c:numCache>
            </c:numRef>
          </c:val>
          <c:extLst>
            <c:ext xmlns:c16="http://schemas.microsoft.com/office/drawing/2014/chart" uri="{C3380CC4-5D6E-409C-BE32-E72D297353CC}">
              <c16:uniqueId val="{00000000-64DD-5A4F-9C30-56466AB637F9}"/>
            </c:ext>
          </c:extLst>
        </c:ser>
        <c:dLbls>
          <c:dLblPos val="outEnd"/>
          <c:showLegendKey val="0"/>
          <c:showVal val="1"/>
          <c:showCatName val="0"/>
          <c:showSerName val="0"/>
          <c:showPercent val="0"/>
          <c:showBubbleSize val="0"/>
        </c:dLbls>
        <c:gapWidth val="100"/>
        <c:overlap val="-24"/>
        <c:axId val="650067264"/>
        <c:axId val="650068944"/>
      </c:barChart>
      <c:catAx>
        <c:axId val="650067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650068944"/>
        <c:crosses val="autoZero"/>
        <c:auto val="1"/>
        <c:lblAlgn val="ctr"/>
        <c:lblOffset val="100"/>
        <c:noMultiLvlLbl val="0"/>
      </c:catAx>
      <c:valAx>
        <c:axId val="650068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650067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Sheet1!$A$102:$A$112</c:f>
              <c:strCache>
                <c:ptCount val="11"/>
                <c:pt idx="0">
                  <c:v>The DCT</c:v>
                </c:pt>
                <c:pt idx="1">
                  <c:v>The DCT &amp; A designated program faculty (e.g., internship coordinator)</c:v>
                </c:pt>
                <c:pt idx="2">
                  <c:v>The DCT &amp; No faculty is responsible for it but some may volunteer</c:v>
                </c:pt>
                <c:pt idx="3">
                  <c:v>The DCT &amp; The student's primary faculty advisor</c:v>
                </c:pt>
                <c:pt idx="4">
                  <c:v>The DCT &amp; The student's primary faculty advisor &amp; A designated program faculty (e.g., internship coordinator)</c:v>
                </c:pt>
                <c:pt idx="5">
                  <c:v>The DCT &amp; The student's primary faculty advisor &amp; No faculty is responsible for it but some may volunteer</c:v>
                </c:pt>
                <c:pt idx="6">
                  <c:v>The student's primary faculty advisor</c:v>
                </c:pt>
                <c:pt idx="7">
                  <c:v>The student's primary faculty advisor &amp; A designated program faculty (e.g., internship coordinator)</c:v>
                </c:pt>
                <c:pt idx="8">
                  <c:v>The student's primary faculty advisor &amp; No faculty is responsible for it but some may volunteer</c:v>
                </c:pt>
                <c:pt idx="9">
                  <c:v>A designated program faculty (e.g., internship coordinator)</c:v>
                </c:pt>
                <c:pt idx="10">
                  <c:v>No faculty is responsible for it but some may volunteer</c:v>
                </c:pt>
              </c:strCache>
            </c:strRef>
          </c:cat>
          <c:val>
            <c:numRef>
              <c:f>Sheet1!$B$102:$B$112</c:f>
              <c:numCache>
                <c:formatCode>General</c:formatCode>
                <c:ptCount val="11"/>
                <c:pt idx="0">
                  <c:v>17</c:v>
                </c:pt>
                <c:pt idx="1">
                  <c:v>5</c:v>
                </c:pt>
                <c:pt idx="2">
                  <c:v>3</c:v>
                </c:pt>
                <c:pt idx="3">
                  <c:v>16</c:v>
                </c:pt>
                <c:pt idx="4">
                  <c:v>7</c:v>
                </c:pt>
                <c:pt idx="5">
                  <c:v>2</c:v>
                </c:pt>
                <c:pt idx="6">
                  <c:v>6</c:v>
                </c:pt>
                <c:pt idx="7">
                  <c:v>1</c:v>
                </c:pt>
                <c:pt idx="8">
                  <c:v>1</c:v>
                </c:pt>
                <c:pt idx="9">
                  <c:v>6</c:v>
                </c:pt>
                <c:pt idx="10">
                  <c:v>1</c:v>
                </c:pt>
              </c:numCache>
            </c:numRef>
          </c:val>
          <c:extLst>
            <c:ext xmlns:c16="http://schemas.microsoft.com/office/drawing/2014/chart" uri="{C3380CC4-5D6E-409C-BE32-E72D297353CC}">
              <c16:uniqueId val="{00000000-BE20-A84B-B5B8-41D54A603D8F}"/>
            </c:ext>
          </c:extLst>
        </c:ser>
        <c:dLbls>
          <c:dLblPos val="outEnd"/>
          <c:showLegendKey val="0"/>
          <c:showVal val="1"/>
          <c:showCatName val="0"/>
          <c:showSerName val="0"/>
          <c:showPercent val="0"/>
          <c:showBubbleSize val="0"/>
        </c:dLbls>
        <c:gapWidth val="100"/>
        <c:overlap val="-24"/>
        <c:axId val="296060512"/>
        <c:axId val="296062336"/>
      </c:barChart>
      <c:catAx>
        <c:axId val="296060512"/>
        <c:scaling>
          <c:orientation val="minMax"/>
        </c:scaling>
        <c:delete val="0"/>
        <c:axPos val="b"/>
        <c:title>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50000"/>
                      <a:lumOff val="50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96062336"/>
        <c:crosses val="autoZero"/>
        <c:auto val="1"/>
        <c:lblAlgn val="ctr"/>
        <c:lblOffset val="100"/>
        <c:noMultiLvlLbl val="0"/>
      </c:catAx>
      <c:valAx>
        <c:axId val="296062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96060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74947098492277253"/>
          <c:y val="0.11694571753471186"/>
          <c:w val="0.23400516064121019"/>
          <c:h val="0.73419407269293979"/>
        </c:manualLayout>
      </c:layout>
      <c:barChart>
        <c:barDir val="bar"/>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Sheet1!$A$118:$A$132</c:f>
              <c:strCache>
                <c:ptCount val="15"/>
                <c:pt idx="0">
                  <c:v>Supported by department/university budget</c:v>
                </c:pt>
                <c:pt idx="1">
                  <c:v>Supported by department/university budget &amp; Contracts with the community</c:v>
                </c:pt>
                <c:pt idx="2">
                  <c:v>Supported by department/university budget &amp; Contracts with the community &amp; Fees collected from clients</c:v>
                </c:pt>
                <c:pt idx="3">
                  <c:v>Supported by department/university budget &amp; Contracts with the community &amp; Tuition/fee from practicum students</c:v>
                </c:pt>
                <c:pt idx="4">
                  <c:v>Supported by department/university budget &amp; External grants &amp; Contracts with the community</c:v>
                </c:pt>
                <c:pt idx="5">
                  <c:v>Supported by department/university budget &amp; External grants &amp; Contracts with the community &amp; Fees collected from clients</c:v>
                </c:pt>
                <c:pt idx="6">
                  <c:v>Supported by department/university budget &amp; External grants &amp; Fees collected from clients</c:v>
                </c:pt>
                <c:pt idx="7">
                  <c:v>Supported by department/university budget &amp; Fees collected from clients</c:v>
                </c:pt>
                <c:pt idx="8">
                  <c:v>Supported by department/university budget &amp; Fees collected from clients &amp; Tuition/fee from practicum students</c:v>
                </c:pt>
                <c:pt idx="9">
                  <c:v>Supported by department/university budget &amp; Tuition/fee from practicum students</c:v>
                </c:pt>
                <c:pt idx="10">
                  <c:v>External grants</c:v>
                </c:pt>
                <c:pt idx="11">
                  <c:v>Contracts with the community</c:v>
                </c:pt>
                <c:pt idx="12">
                  <c:v>Fees collected from clients</c:v>
                </c:pt>
                <c:pt idx="13">
                  <c:v>Tuition/fee from practicum students</c:v>
                </c:pt>
                <c:pt idx="14">
                  <c:v>Other (specified)</c:v>
                </c:pt>
              </c:strCache>
            </c:strRef>
          </c:cat>
          <c:val>
            <c:numRef>
              <c:f>Sheet1!$B$118:$B$132</c:f>
              <c:numCache>
                <c:formatCode>General</c:formatCode>
                <c:ptCount val="15"/>
                <c:pt idx="0">
                  <c:v>8</c:v>
                </c:pt>
                <c:pt idx="1">
                  <c:v>1</c:v>
                </c:pt>
                <c:pt idx="2">
                  <c:v>2</c:v>
                </c:pt>
                <c:pt idx="3">
                  <c:v>1</c:v>
                </c:pt>
                <c:pt idx="4">
                  <c:v>1</c:v>
                </c:pt>
                <c:pt idx="5">
                  <c:v>3</c:v>
                </c:pt>
                <c:pt idx="6">
                  <c:v>5</c:v>
                </c:pt>
                <c:pt idx="7">
                  <c:v>8</c:v>
                </c:pt>
                <c:pt idx="8">
                  <c:v>3</c:v>
                </c:pt>
                <c:pt idx="9">
                  <c:v>1</c:v>
                </c:pt>
                <c:pt idx="10">
                  <c:v>1</c:v>
                </c:pt>
                <c:pt idx="11">
                  <c:v>0</c:v>
                </c:pt>
                <c:pt idx="12">
                  <c:v>1</c:v>
                </c:pt>
                <c:pt idx="13">
                  <c:v>0</c:v>
                </c:pt>
                <c:pt idx="14">
                  <c:v>1</c:v>
                </c:pt>
              </c:numCache>
            </c:numRef>
          </c:val>
          <c:extLst>
            <c:ext xmlns:c16="http://schemas.microsoft.com/office/drawing/2014/chart" uri="{C3380CC4-5D6E-409C-BE32-E72D297353CC}">
              <c16:uniqueId val="{00000000-20F9-5A40-B33A-DC4DF75F8340}"/>
            </c:ext>
          </c:extLst>
        </c:ser>
        <c:dLbls>
          <c:dLblPos val="outEnd"/>
          <c:showLegendKey val="0"/>
          <c:showVal val="1"/>
          <c:showCatName val="0"/>
          <c:showSerName val="0"/>
          <c:showPercent val="0"/>
          <c:showBubbleSize val="0"/>
        </c:dLbls>
        <c:gapWidth val="100"/>
        <c:axId val="2047319231"/>
        <c:axId val="2047320911"/>
      </c:barChart>
      <c:catAx>
        <c:axId val="204731923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47320911"/>
        <c:crosses val="autoZero"/>
        <c:auto val="0"/>
        <c:lblAlgn val="ctr"/>
        <c:lblOffset val="100"/>
        <c:tickLblSkip val="1"/>
        <c:noMultiLvlLbl val="0"/>
      </c:catAx>
      <c:valAx>
        <c:axId val="20473209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473192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Sheet1!$A$138:$A$141</c:f>
              <c:strCache>
                <c:ptCount val="4"/>
                <c:pt idx="0">
                  <c:v>Yes, it is part of the required training and all of our students complete this practicum experience</c:v>
                </c:pt>
                <c:pt idx="1">
                  <c:v>Most students but not all complete practicum training at our university counseling center</c:v>
                </c:pt>
                <c:pt idx="2">
                  <c:v>Only some (less than 50%) of our students complete practicum traning at our university counseling center</c:v>
                </c:pt>
                <c:pt idx="3">
                  <c:v>No, our students usually do not complete practicum training at our university counseling center</c:v>
                </c:pt>
              </c:strCache>
            </c:strRef>
          </c:cat>
          <c:val>
            <c:numRef>
              <c:f>Sheet1!$B$138:$B$141</c:f>
              <c:numCache>
                <c:formatCode>General</c:formatCode>
                <c:ptCount val="4"/>
                <c:pt idx="0">
                  <c:v>15</c:v>
                </c:pt>
                <c:pt idx="1">
                  <c:v>11</c:v>
                </c:pt>
                <c:pt idx="2">
                  <c:v>27</c:v>
                </c:pt>
                <c:pt idx="3">
                  <c:v>11</c:v>
                </c:pt>
              </c:numCache>
            </c:numRef>
          </c:val>
          <c:extLst>
            <c:ext xmlns:c16="http://schemas.microsoft.com/office/drawing/2014/chart" uri="{C3380CC4-5D6E-409C-BE32-E72D297353CC}">
              <c16:uniqueId val="{00000000-E26B-8F48-9FE8-1E1AA5D5DA00}"/>
            </c:ext>
          </c:extLst>
        </c:ser>
        <c:dLbls>
          <c:dLblPos val="outEnd"/>
          <c:showLegendKey val="0"/>
          <c:showVal val="1"/>
          <c:showCatName val="0"/>
          <c:showSerName val="0"/>
          <c:showPercent val="0"/>
          <c:showBubbleSize val="0"/>
        </c:dLbls>
        <c:gapWidth val="100"/>
        <c:overlap val="-24"/>
        <c:axId val="2047887647"/>
        <c:axId val="2047889327"/>
      </c:barChart>
      <c:catAx>
        <c:axId val="2047887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47889327"/>
        <c:crosses val="autoZero"/>
        <c:auto val="1"/>
        <c:lblAlgn val="ctr"/>
        <c:lblOffset val="100"/>
        <c:noMultiLvlLbl val="0"/>
      </c:catAx>
      <c:valAx>
        <c:axId val="20478893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47887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Sheet1!$A$149:$A$154</c:f>
              <c:strCache>
                <c:ptCount val="6"/>
                <c:pt idx="0">
                  <c:v>No administrative support</c:v>
                </c:pt>
                <c:pt idx="1">
                  <c:v>No administrative support staff is dedicated to the program but administrative support is provided from several people within the department or college</c:v>
                </c:pt>
                <c:pt idx="2">
                  <c:v>One administrative support staff member who manages your program in addition to at least two other graduate programs within the department</c:v>
                </c:pt>
                <c:pt idx="3">
                  <c:v>One administrative support staff member who manages your program in addition to one other graduate program in the department</c:v>
                </c:pt>
                <c:pt idx="4">
                  <c:v>One administrative support staff member who is dedicated to manage your program only</c:v>
                </c:pt>
                <c:pt idx="5">
                  <c:v>More than one administrative support staff members who manage your program only</c:v>
                </c:pt>
              </c:strCache>
            </c:strRef>
          </c:cat>
          <c:val>
            <c:numRef>
              <c:f>Sheet1!$B$149:$B$154</c:f>
              <c:numCache>
                <c:formatCode>General</c:formatCode>
                <c:ptCount val="6"/>
                <c:pt idx="0">
                  <c:v>4</c:v>
                </c:pt>
                <c:pt idx="1">
                  <c:v>20</c:v>
                </c:pt>
                <c:pt idx="2">
                  <c:v>18</c:v>
                </c:pt>
                <c:pt idx="3">
                  <c:v>12</c:v>
                </c:pt>
                <c:pt idx="4">
                  <c:v>7</c:v>
                </c:pt>
                <c:pt idx="5">
                  <c:v>4</c:v>
                </c:pt>
              </c:numCache>
            </c:numRef>
          </c:val>
          <c:extLst>
            <c:ext xmlns:c16="http://schemas.microsoft.com/office/drawing/2014/chart" uri="{C3380CC4-5D6E-409C-BE32-E72D297353CC}">
              <c16:uniqueId val="{00000000-4EC3-5341-87FC-1D7359900DF0}"/>
            </c:ext>
          </c:extLst>
        </c:ser>
        <c:dLbls>
          <c:dLblPos val="outEnd"/>
          <c:showLegendKey val="0"/>
          <c:showVal val="1"/>
          <c:showCatName val="0"/>
          <c:showSerName val="0"/>
          <c:showPercent val="0"/>
          <c:showBubbleSize val="0"/>
        </c:dLbls>
        <c:gapWidth val="100"/>
        <c:overlap val="-24"/>
        <c:axId val="2063040431"/>
        <c:axId val="2063173967"/>
      </c:barChart>
      <c:catAx>
        <c:axId val="20630404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63173967"/>
        <c:crosses val="autoZero"/>
        <c:auto val="1"/>
        <c:lblAlgn val="ctr"/>
        <c:lblOffset val="100"/>
        <c:noMultiLvlLbl val="0"/>
      </c:catAx>
      <c:valAx>
        <c:axId val="20631739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630404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Sheet1!$A$159:$A$194</c:f>
              <c:strCache>
                <c:ptCount val="36"/>
                <c:pt idx="0">
                  <c:v>20 applications</c:v>
                </c:pt>
                <c:pt idx="1">
                  <c:v>25 applications</c:v>
                </c:pt>
                <c:pt idx="2">
                  <c:v>30-40  applications</c:v>
                </c:pt>
                <c:pt idx="3">
                  <c:v>30  applications</c:v>
                </c:pt>
                <c:pt idx="4">
                  <c:v>33  applications</c:v>
                </c:pt>
                <c:pt idx="5">
                  <c:v>40  applications</c:v>
                </c:pt>
                <c:pt idx="6">
                  <c:v>41  applications</c:v>
                </c:pt>
                <c:pt idx="7">
                  <c:v>48  applications</c:v>
                </c:pt>
                <c:pt idx="8">
                  <c:v>50  applications</c:v>
                </c:pt>
                <c:pt idx="9">
                  <c:v>51  applications</c:v>
                </c:pt>
                <c:pt idx="10">
                  <c:v>54  applications</c:v>
                </c:pt>
                <c:pt idx="11">
                  <c:v>55  applications</c:v>
                </c:pt>
                <c:pt idx="12">
                  <c:v>59.6  applications</c:v>
                </c:pt>
                <c:pt idx="13">
                  <c:v>60  applications</c:v>
                </c:pt>
                <c:pt idx="14">
                  <c:v>65  applications</c:v>
                </c:pt>
                <c:pt idx="15">
                  <c:v>70  applications</c:v>
                </c:pt>
                <c:pt idx="16">
                  <c:v>70-80  applications</c:v>
                </c:pt>
                <c:pt idx="17">
                  <c:v>75  applications</c:v>
                </c:pt>
                <c:pt idx="18">
                  <c:v>79  applications</c:v>
                </c:pt>
                <c:pt idx="19">
                  <c:v>80  applications</c:v>
                </c:pt>
                <c:pt idx="20">
                  <c:v>85  applications</c:v>
                </c:pt>
                <c:pt idx="21">
                  <c:v>97  applications</c:v>
                </c:pt>
                <c:pt idx="22">
                  <c:v>100  applications</c:v>
                </c:pt>
                <c:pt idx="23">
                  <c:v>110  applications</c:v>
                </c:pt>
                <c:pt idx="24">
                  <c:v>115  applications</c:v>
                </c:pt>
                <c:pt idx="25">
                  <c:v>120  applications</c:v>
                </c:pt>
                <c:pt idx="26">
                  <c:v>125  applications</c:v>
                </c:pt>
                <c:pt idx="27">
                  <c:v>130  applications</c:v>
                </c:pt>
                <c:pt idx="28">
                  <c:v>140  applications</c:v>
                </c:pt>
                <c:pt idx="29">
                  <c:v>143  applications</c:v>
                </c:pt>
                <c:pt idx="30">
                  <c:v>148  applications</c:v>
                </c:pt>
                <c:pt idx="31">
                  <c:v>150  applications</c:v>
                </c:pt>
                <c:pt idx="32">
                  <c:v>170  applications</c:v>
                </c:pt>
                <c:pt idx="33">
                  <c:v>200  applications</c:v>
                </c:pt>
                <c:pt idx="34">
                  <c:v>250  applications</c:v>
                </c:pt>
                <c:pt idx="35">
                  <c:v>400  applications</c:v>
                </c:pt>
              </c:strCache>
            </c:strRef>
          </c:cat>
          <c:val>
            <c:numRef>
              <c:f>Sheet1!$B$159:$B$194</c:f>
              <c:numCache>
                <c:formatCode>General</c:formatCode>
                <c:ptCount val="36"/>
                <c:pt idx="0">
                  <c:v>1</c:v>
                </c:pt>
                <c:pt idx="1">
                  <c:v>1</c:v>
                </c:pt>
                <c:pt idx="2">
                  <c:v>1</c:v>
                </c:pt>
                <c:pt idx="3">
                  <c:v>4</c:v>
                </c:pt>
                <c:pt idx="4">
                  <c:v>1</c:v>
                </c:pt>
                <c:pt idx="5">
                  <c:v>3</c:v>
                </c:pt>
                <c:pt idx="6">
                  <c:v>1</c:v>
                </c:pt>
                <c:pt idx="7">
                  <c:v>1</c:v>
                </c:pt>
                <c:pt idx="8">
                  <c:v>2</c:v>
                </c:pt>
                <c:pt idx="9">
                  <c:v>1</c:v>
                </c:pt>
                <c:pt idx="10">
                  <c:v>1</c:v>
                </c:pt>
                <c:pt idx="11">
                  <c:v>1</c:v>
                </c:pt>
                <c:pt idx="12">
                  <c:v>1</c:v>
                </c:pt>
                <c:pt idx="13">
                  <c:v>2</c:v>
                </c:pt>
                <c:pt idx="14">
                  <c:v>1</c:v>
                </c:pt>
                <c:pt idx="15">
                  <c:v>4</c:v>
                </c:pt>
                <c:pt idx="16">
                  <c:v>1</c:v>
                </c:pt>
                <c:pt idx="17">
                  <c:v>3</c:v>
                </c:pt>
                <c:pt idx="18">
                  <c:v>1</c:v>
                </c:pt>
                <c:pt idx="19">
                  <c:v>6</c:v>
                </c:pt>
                <c:pt idx="20">
                  <c:v>1</c:v>
                </c:pt>
                <c:pt idx="21">
                  <c:v>1</c:v>
                </c:pt>
                <c:pt idx="22">
                  <c:v>2</c:v>
                </c:pt>
                <c:pt idx="23">
                  <c:v>2</c:v>
                </c:pt>
                <c:pt idx="24">
                  <c:v>1</c:v>
                </c:pt>
                <c:pt idx="25">
                  <c:v>1</c:v>
                </c:pt>
                <c:pt idx="26">
                  <c:v>1</c:v>
                </c:pt>
                <c:pt idx="27">
                  <c:v>1</c:v>
                </c:pt>
                <c:pt idx="28">
                  <c:v>1</c:v>
                </c:pt>
                <c:pt idx="29">
                  <c:v>1</c:v>
                </c:pt>
                <c:pt idx="30">
                  <c:v>1</c:v>
                </c:pt>
                <c:pt idx="31">
                  <c:v>3</c:v>
                </c:pt>
                <c:pt idx="32">
                  <c:v>1</c:v>
                </c:pt>
                <c:pt idx="33">
                  <c:v>2</c:v>
                </c:pt>
                <c:pt idx="34">
                  <c:v>2</c:v>
                </c:pt>
                <c:pt idx="35">
                  <c:v>1</c:v>
                </c:pt>
              </c:numCache>
            </c:numRef>
          </c:val>
          <c:extLst>
            <c:ext xmlns:c16="http://schemas.microsoft.com/office/drawing/2014/chart" uri="{C3380CC4-5D6E-409C-BE32-E72D297353CC}">
              <c16:uniqueId val="{00000000-5B41-DF44-9EE5-5A2FA5DB3BC6}"/>
            </c:ext>
          </c:extLst>
        </c:ser>
        <c:dLbls>
          <c:dLblPos val="outEnd"/>
          <c:showLegendKey val="0"/>
          <c:showVal val="1"/>
          <c:showCatName val="0"/>
          <c:showSerName val="0"/>
          <c:showPercent val="0"/>
          <c:showBubbleSize val="0"/>
        </c:dLbls>
        <c:gapWidth val="100"/>
        <c:overlap val="-24"/>
        <c:axId val="1947876735"/>
        <c:axId val="1947878415"/>
      </c:barChart>
      <c:catAx>
        <c:axId val="1947876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947878415"/>
        <c:crosses val="autoZero"/>
        <c:auto val="1"/>
        <c:lblAlgn val="ctr"/>
        <c:lblOffset val="100"/>
        <c:noMultiLvlLbl val="0"/>
      </c:catAx>
      <c:valAx>
        <c:axId val="19478784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9478767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Sheet1!$A$201:$A$227</c:f>
              <c:strCache>
                <c:ptCount val="27"/>
                <c:pt idx="0">
                  <c:v>2 to 3 students</c:v>
                </c:pt>
                <c:pt idx="1">
                  <c:v>3 students</c:v>
                </c:pt>
                <c:pt idx="2">
                  <c:v>3 to 5 students</c:v>
                </c:pt>
                <c:pt idx="3">
                  <c:v>4 students</c:v>
                </c:pt>
                <c:pt idx="4">
                  <c:v>4 to 5 students</c:v>
                </c:pt>
                <c:pt idx="5">
                  <c:v>4 to 7 students</c:v>
                </c:pt>
                <c:pt idx="6">
                  <c:v>5 students</c:v>
                </c:pt>
                <c:pt idx="7">
                  <c:v>6 students</c:v>
                </c:pt>
                <c:pt idx="8">
                  <c:v>6 to 7 students</c:v>
                </c:pt>
                <c:pt idx="9">
                  <c:v>6 to 8 students</c:v>
                </c:pt>
                <c:pt idx="10">
                  <c:v>6 to 10 students</c:v>
                </c:pt>
                <c:pt idx="11">
                  <c:v>7 students</c:v>
                </c:pt>
                <c:pt idx="12">
                  <c:v>7 to 10 students</c:v>
                </c:pt>
                <c:pt idx="13">
                  <c:v>8 students</c:v>
                </c:pt>
                <c:pt idx="14">
                  <c:v>9 students</c:v>
                </c:pt>
                <c:pt idx="15">
                  <c:v>10 students</c:v>
                </c:pt>
                <c:pt idx="16">
                  <c:v>10 to 14 students</c:v>
                </c:pt>
                <c:pt idx="17">
                  <c:v>11 students</c:v>
                </c:pt>
                <c:pt idx="18">
                  <c:v>12 students</c:v>
                </c:pt>
                <c:pt idx="19">
                  <c:v>13 students</c:v>
                </c:pt>
                <c:pt idx="20">
                  <c:v>14 students</c:v>
                </c:pt>
                <c:pt idx="21">
                  <c:v>15 students</c:v>
                </c:pt>
                <c:pt idx="22">
                  <c:v>16 students</c:v>
                </c:pt>
                <c:pt idx="23">
                  <c:v>17 students</c:v>
                </c:pt>
                <c:pt idx="24">
                  <c:v>18 students</c:v>
                </c:pt>
                <c:pt idx="25">
                  <c:v>19 students</c:v>
                </c:pt>
                <c:pt idx="26">
                  <c:v>20 students</c:v>
                </c:pt>
              </c:strCache>
            </c:strRef>
          </c:cat>
          <c:val>
            <c:numRef>
              <c:f>Sheet1!$B$201:$B$227</c:f>
              <c:numCache>
                <c:formatCode>General</c:formatCode>
                <c:ptCount val="27"/>
                <c:pt idx="0">
                  <c:v>1</c:v>
                </c:pt>
                <c:pt idx="1">
                  <c:v>2</c:v>
                </c:pt>
                <c:pt idx="2">
                  <c:v>2</c:v>
                </c:pt>
                <c:pt idx="3">
                  <c:v>8</c:v>
                </c:pt>
                <c:pt idx="4">
                  <c:v>1</c:v>
                </c:pt>
                <c:pt idx="5">
                  <c:v>1</c:v>
                </c:pt>
                <c:pt idx="6">
                  <c:v>9</c:v>
                </c:pt>
                <c:pt idx="7">
                  <c:v>8</c:v>
                </c:pt>
                <c:pt idx="8">
                  <c:v>1</c:v>
                </c:pt>
                <c:pt idx="9">
                  <c:v>5</c:v>
                </c:pt>
                <c:pt idx="10">
                  <c:v>1</c:v>
                </c:pt>
                <c:pt idx="11">
                  <c:v>3</c:v>
                </c:pt>
                <c:pt idx="12">
                  <c:v>1</c:v>
                </c:pt>
                <c:pt idx="13">
                  <c:v>7</c:v>
                </c:pt>
                <c:pt idx="14">
                  <c:v>1</c:v>
                </c:pt>
                <c:pt idx="15">
                  <c:v>2</c:v>
                </c:pt>
                <c:pt idx="16">
                  <c:v>1</c:v>
                </c:pt>
                <c:pt idx="17">
                  <c:v>0</c:v>
                </c:pt>
                <c:pt idx="18">
                  <c:v>4</c:v>
                </c:pt>
                <c:pt idx="19">
                  <c:v>2</c:v>
                </c:pt>
                <c:pt idx="20">
                  <c:v>0</c:v>
                </c:pt>
                <c:pt idx="21">
                  <c:v>1</c:v>
                </c:pt>
                <c:pt idx="22">
                  <c:v>1</c:v>
                </c:pt>
                <c:pt idx="23">
                  <c:v>1</c:v>
                </c:pt>
                <c:pt idx="24">
                  <c:v>0</c:v>
                </c:pt>
                <c:pt idx="25">
                  <c:v>0</c:v>
                </c:pt>
                <c:pt idx="26">
                  <c:v>2</c:v>
                </c:pt>
              </c:numCache>
            </c:numRef>
          </c:val>
          <c:extLst>
            <c:ext xmlns:c16="http://schemas.microsoft.com/office/drawing/2014/chart" uri="{C3380CC4-5D6E-409C-BE32-E72D297353CC}">
              <c16:uniqueId val="{00000000-15F3-DA44-8244-C20D6F162D2B}"/>
            </c:ext>
          </c:extLst>
        </c:ser>
        <c:dLbls>
          <c:dLblPos val="outEnd"/>
          <c:showLegendKey val="0"/>
          <c:showVal val="1"/>
          <c:showCatName val="0"/>
          <c:showSerName val="0"/>
          <c:showPercent val="0"/>
          <c:showBubbleSize val="0"/>
        </c:dLbls>
        <c:gapWidth val="100"/>
        <c:overlap val="-24"/>
        <c:axId val="2135658975"/>
        <c:axId val="2135660655"/>
      </c:barChart>
      <c:catAx>
        <c:axId val="2135658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135660655"/>
        <c:crosses val="autoZero"/>
        <c:auto val="1"/>
        <c:lblAlgn val="ctr"/>
        <c:lblOffset val="100"/>
        <c:noMultiLvlLbl val="0"/>
      </c:catAx>
      <c:valAx>
        <c:axId val="21356606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135658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Sheet1!$A$232:$A$252</c:f>
              <c:strCache>
                <c:ptCount val="21"/>
                <c:pt idx="0">
                  <c:v>0 percent</c:v>
                </c:pt>
                <c:pt idx="1">
                  <c:v>6 percent</c:v>
                </c:pt>
                <c:pt idx="2">
                  <c:v>8 percent</c:v>
                </c:pt>
                <c:pt idx="3">
                  <c:v>10  percent</c:v>
                </c:pt>
                <c:pt idx="4">
                  <c:v>17 percent</c:v>
                </c:pt>
                <c:pt idx="5">
                  <c:v>20 percent</c:v>
                </c:pt>
                <c:pt idx="6">
                  <c:v>25 percent</c:v>
                </c:pt>
                <c:pt idx="7">
                  <c:v>30 percent</c:v>
                </c:pt>
                <c:pt idx="8">
                  <c:v>40 percent</c:v>
                </c:pt>
                <c:pt idx="9">
                  <c:v>45 percent</c:v>
                </c:pt>
                <c:pt idx="10">
                  <c:v>50 percent</c:v>
                </c:pt>
                <c:pt idx="11">
                  <c:v>55 percent</c:v>
                </c:pt>
                <c:pt idx="12">
                  <c:v>58 percent</c:v>
                </c:pt>
                <c:pt idx="13">
                  <c:v>60 percent</c:v>
                </c:pt>
                <c:pt idx="14">
                  <c:v>65 percent</c:v>
                </c:pt>
                <c:pt idx="15">
                  <c:v>66 percent</c:v>
                </c:pt>
                <c:pt idx="16">
                  <c:v>67 percent</c:v>
                </c:pt>
                <c:pt idx="17">
                  <c:v>70 percent</c:v>
                </c:pt>
                <c:pt idx="18">
                  <c:v>76 percent</c:v>
                </c:pt>
                <c:pt idx="19">
                  <c:v>80 percent</c:v>
                </c:pt>
                <c:pt idx="20">
                  <c:v>95 percent</c:v>
                </c:pt>
              </c:strCache>
            </c:strRef>
          </c:cat>
          <c:val>
            <c:numRef>
              <c:f>Sheet1!$B$232:$B$252</c:f>
              <c:numCache>
                <c:formatCode>General</c:formatCode>
                <c:ptCount val="21"/>
                <c:pt idx="0">
                  <c:v>18</c:v>
                </c:pt>
                <c:pt idx="1">
                  <c:v>1</c:v>
                </c:pt>
                <c:pt idx="2">
                  <c:v>1</c:v>
                </c:pt>
                <c:pt idx="3">
                  <c:v>1</c:v>
                </c:pt>
                <c:pt idx="4">
                  <c:v>1</c:v>
                </c:pt>
                <c:pt idx="5">
                  <c:v>5</c:v>
                </c:pt>
                <c:pt idx="6">
                  <c:v>2</c:v>
                </c:pt>
                <c:pt idx="7">
                  <c:v>3</c:v>
                </c:pt>
                <c:pt idx="8">
                  <c:v>7</c:v>
                </c:pt>
                <c:pt idx="9">
                  <c:v>2</c:v>
                </c:pt>
                <c:pt idx="10">
                  <c:v>12</c:v>
                </c:pt>
                <c:pt idx="11">
                  <c:v>2</c:v>
                </c:pt>
                <c:pt idx="12">
                  <c:v>1</c:v>
                </c:pt>
                <c:pt idx="13">
                  <c:v>5</c:v>
                </c:pt>
                <c:pt idx="14">
                  <c:v>2</c:v>
                </c:pt>
                <c:pt idx="15">
                  <c:v>1</c:v>
                </c:pt>
                <c:pt idx="16">
                  <c:v>1</c:v>
                </c:pt>
                <c:pt idx="17">
                  <c:v>2</c:v>
                </c:pt>
                <c:pt idx="18">
                  <c:v>1</c:v>
                </c:pt>
                <c:pt idx="19">
                  <c:v>1</c:v>
                </c:pt>
                <c:pt idx="20">
                  <c:v>1</c:v>
                </c:pt>
              </c:numCache>
            </c:numRef>
          </c:val>
          <c:extLst>
            <c:ext xmlns:c16="http://schemas.microsoft.com/office/drawing/2014/chart" uri="{C3380CC4-5D6E-409C-BE32-E72D297353CC}">
              <c16:uniqueId val="{00000000-33EC-1345-9605-3CD4AFBF61EE}"/>
            </c:ext>
          </c:extLst>
        </c:ser>
        <c:dLbls>
          <c:dLblPos val="outEnd"/>
          <c:showLegendKey val="0"/>
          <c:showVal val="1"/>
          <c:showCatName val="0"/>
          <c:showSerName val="0"/>
          <c:showPercent val="0"/>
          <c:showBubbleSize val="0"/>
        </c:dLbls>
        <c:gapWidth val="80"/>
        <c:overlap val="25"/>
        <c:axId val="1931094111"/>
        <c:axId val="1930753791"/>
      </c:barChart>
      <c:catAx>
        <c:axId val="1931094111"/>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930753791"/>
        <c:crosses val="autoZero"/>
        <c:auto val="1"/>
        <c:lblAlgn val="ctr"/>
        <c:lblOffset val="100"/>
        <c:noMultiLvlLbl val="0"/>
      </c:catAx>
      <c:valAx>
        <c:axId val="1930753791"/>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9310941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Sheet1!$A$10:$A$11</c:f>
              <c:strCache>
                <c:ptCount val="2"/>
                <c:pt idx="0">
                  <c:v>Yes</c:v>
                </c:pt>
                <c:pt idx="1">
                  <c:v>No</c:v>
                </c:pt>
              </c:strCache>
            </c:strRef>
          </c:cat>
          <c:val>
            <c:numRef>
              <c:f>Sheet1!$B$10:$B$11</c:f>
              <c:numCache>
                <c:formatCode>General</c:formatCode>
                <c:ptCount val="2"/>
                <c:pt idx="0">
                  <c:v>35</c:v>
                </c:pt>
                <c:pt idx="1">
                  <c:v>36</c:v>
                </c:pt>
              </c:numCache>
            </c:numRef>
          </c:val>
          <c:extLst>
            <c:ext xmlns:c16="http://schemas.microsoft.com/office/drawing/2014/chart" uri="{C3380CC4-5D6E-409C-BE32-E72D297353CC}">
              <c16:uniqueId val="{00000000-03EE-664E-82B0-520DC4C20723}"/>
            </c:ext>
          </c:extLst>
        </c:ser>
        <c:dLbls>
          <c:dLblPos val="outEnd"/>
          <c:showLegendKey val="0"/>
          <c:showVal val="1"/>
          <c:showCatName val="0"/>
          <c:showSerName val="0"/>
          <c:showPercent val="0"/>
          <c:showBubbleSize val="0"/>
        </c:dLbls>
        <c:gapWidth val="100"/>
        <c:overlap val="-24"/>
        <c:axId val="1435758672"/>
        <c:axId val="998938640"/>
      </c:barChart>
      <c:catAx>
        <c:axId val="143575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998938640"/>
        <c:crosses val="autoZero"/>
        <c:auto val="1"/>
        <c:lblAlgn val="ctr"/>
        <c:lblOffset val="100"/>
        <c:noMultiLvlLbl val="0"/>
      </c:catAx>
      <c:valAx>
        <c:axId val="998938640"/>
        <c:scaling>
          <c:orientation val="minMax"/>
          <c:max val="37"/>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4357586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Sheet1!$A$256:$A$277</c:f>
              <c:strCache>
                <c:ptCount val="22"/>
                <c:pt idx="0">
                  <c:v>0 percent</c:v>
                </c:pt>
                <c:pt idx="1">
                  <c:v>5  percent</c:v>
                </c:pt>
                <c:pt idx="2">
                  <c:v>12 percent</c:v>
                </c:pt>
                <c:pt idx="3">
                  <c:v>17 percent</c:v>
                </c:pt>
                <c:pt idx="4">
                  <c:v>20 percent</c:v>
                </c:pt>
                <c:pt idx="5">
                  <c:v>25 percent</c:v>
                </c:pt>
                <c:pt idx="6">
                  <c:v>30 percent</c:v>
                </c:pt>
                <c:pt idx="7">
                  <c:v>33 percent</c:v>
                </c:pt>
                <c:pt idx="8">
                  <c:v>35 percent</c:v>
                </c:pt>
                <c:pt idx="9">
                  <c:v>40 percent</c:v>
                </c:pt>
                <c:pt idx="10">
                  <c:v>42 percent</c:v>
                </c:pt>
                <c:pt idx="11">
                  <c:v>45 percent</c:v>
                </c:pt>
                <c:pt idx="12">
                  <c:v>50 percent</c:v>
                </c:pt>
                <c:pt idx="13">
                  <c:v>60 percent</c:v>
                </c:pt>
                <c:pt idx="14">
                  <c:v>68 percent</c:v>
                </c:pt>
                <c:pt idx="15">
                  <c:v>70 percent</c:v>
                </c:pt>
                <c:pt idx="16">
                  <c:v>73 percent</c:v>
                </c:pt>
                <c:pt idx="17">
                  <c:v>75 percent</c:v>
                </c:pt>
                <c:pt idx="18">
                  <c:v>80 percent</c:v>
                </c:pt>
                <c:pt idx="19">
                  <c:v>90 percent</c:v>
                </c:pt>
                <c:pt idx="20">
                  <c:v>91 percent</c:v>
                </c:pt>
                <c:pt idx="21">
                  <c:v>100 percent</c:v>
                </c:pt>
              </c:strCache>
            </c:strRef>
          </c:cat>
          <c:val>
            <c:numRef>
              <c:f>Sheet1!$B$256:$B$277</c:f>
              <c:numCache>
                <c:formatCode>General</c:formatCode>
                <c:ptCount val="22"/>
                <c:pt idx="0">
                  <c:v>10</c:v>
                </c:pt>
                <c:pt idx="1">
                  <c:v>1</c:v>
                </c:pt>
                <c:pt idx="2">
                  <c:v>1</c:v>
                </c:pt>
                <c:pt idx="3">
                  <c:v>1</c:v>
                </c:pt>
                <c:pt idx="4">
                  <c:v>4</c:v>
                </c:pt>
                <c:pt idx="5">
                  <c:v>3</c:v>
                </c:pt>
                <c:pt idx="6">
                  <c:v>6</c:v>
                </c:pt>
                <c:pt idx="7">
                  <c:v>1</c:v>
                </c:pt>
                <c:pt idx="8">
                  <c:v>1</c:v>
                </c:pt>
                <c:pt idx="9">
                  <c:v>6</c:v>
                </c:pt>
                <c:pt idx="10">
                  <c:v>1</c:v>
                </c:pt>
                <c:pt idx="11">
                  <c:v>2</c:v>
                </c:pt>
                <c:pt idx="12">
                  <c:v>11</c:v>
                </c:pt>
                <c:pt idx="13">
                  <c:v>2</c:v>
                </c:pt>
                <c:pt idx="14">
                  <c:v>1</c:v>
                </c:pt>
                <c:pt idx="15">
                  <c:v>3</c:v>
                </c:pt>
                <c:pt idx="16">
                  <c:v>1</c:v>
                </c:pt>
                <c:pt idx="17">
                  <c:v>2</c:v>
                </c:pt>
                <c:pt idx="18">
                  <c:v>4</c:v>
                </c:pt>
                <c:pt idx="19">
                  <c:v>2</c:v>
                </c:pt>
                <c:pt idx="20">
                  <c:v>1</c:v>
                </c:pt>
                <c:pt idx="21">
                  <c:v>7</c:v>
                </c:pt>
              </c:numCache>
            </c:numRef>
          </c:val>
          <c:extLst>
            <c:ext xmlns:c16="http://schemas.microsoft.com/office/drawing/2014/chart" uri="{C3380CC4-5D6E-409C-BE32-E72D297353CC}">
              <c16:uniqueId val="{00000000-3AB4-8945-A2DC-3FD48450B9CB}"/>
            </c:ext>
          </c:extLst>
        </c:ser>
        <c:dLbls>
          <c:dLblPos val="outEnd"/>
          <c:showLegendKey val="0"/>
          <c:showVal val="1"/>
          <c:showCatName val="0"/>
          <c:showSerName val="0"/>
          <c:showPercent val="0"/>
          <c:showBubbleSize val="0"/>
        </c:dLbls>
        <c:gapWidth val="80"/>
        <c:overlap val="25"/>
        <c:axId val="1562543295"/>
        <c:axId val="1562995311"/>
      </c:barChart>
      <c:catAx>
        <c:axId val="1562543295"/>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562995311"/>
        <c:crosses val="autoZero"/>
        <c:auto val="1"/>
        <c:lblAlgn val="ctr"/>
        <c:lblOffset val="100"/>
        <c:noMultiLvlLbl val="0"/>
      </c:catAx>
      <c:valAx>
        <c:axId val="1562995311"/>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5625432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Sheet1!$A$281:$A$290</c:f>
              <c:strCache>
                <c:ptCount val="10"/>
                <c:pt idx="0">
                  <c:v>0 percent</c:v>
                </c:pt>
                <c:pt idx="1">
                  <c:v>3 percent</c:v>
                </c:pt>
                <c:pt idx="2">
                  <c:v>5 percent</c:v>
                </c:pt>
                <c:pt idx="3">
                  <c:v>10  percent</c:v>
                </c:pt>
                <c:pt idx="4">
                  <c:v>17 percent</c:v>
                </c:pt>
                <c:pt idx="5">
                  <c:v>20  percent</c:v>
                </c:pt>
                <c:pt idx="6">
                  <c:v>24 percent</c:v>
                </c:pt>
                <c:pt idx="7">
                  <c:v>25 percent</c:v>
                </c:pt>
                <c:pt idx="8">
                  <c:v>30 percent</c:v>
                </c:pt>
                <c:pt idx="9">
                  <c:v>100 percent</c:v>
                </c:pt>
              </c:strCache>
            </c:strRef>
          </c:cat>
          <c:val>
            <c:numRef>
              <c:f>Sheet1!$B$281:$B$290</c:f>
              <c:numCache>
                <c:formatCode>General</c:formatCode>
                <c:ptCount val="10"/>
                <c:pt idx="0">
                  <c:v>35</c:v>
                </c:pt>
                <c:pt idx="1">
                  <c:v>1</c:v>
                </c:pt>
                <c:pt idx="2">
                  <c:v>2</c:v>
                </c:pt>
                <c:pt idx="3">
                  <c:v>16</c:v>
                </c:pt>
                <c:pt idx="4">
                  <c:v>1</c:v>
                </c:pt>
                <c:pt idx="5">
                  <c:v>5</c:v>
                </c:pt>
                <c:pt idx="6">
                  <c:v>1</c:v>
                </c:pt>
                <c:pt idx="7">
                  <c:v>4</c:v>
                </c:pt>
                <c:pt idx="8">
                  <c:v>1</c:v>
                </c:pt>
                <c:pt idx="9">
                  <c:v>1</c:v>
                </c:pt>
              </c:numCache>
            </c:numRef>
          </c:val>
          <c:extLst>
            <c:ext xmlns:c16="http://schemas.microsoft.com/office/drawing/2014/chart" uri="{C3380CC4-5D6E-409C-BE32-E72D297353CC}">
              <c16:uniqueId val="{00000000-F528-FF49-96AB-D6FB2B487C80}"/>
            </c:ext>
          </c:extLst>
        </c:ser>
        <c:dLbls>
          <c:dLblPos val="outEnd"/>
          <c:showLegendKey val="0"/>
          <c:showVal val="1"/>
          <c:showCatName val="0"/>
          <c:showSerName val="0"/>
          <c:showPercent val="0"/>
          <c:showBubbleSize val="0"/>
        </c:dLbls>
        <c:gapWidth val="80"/>
        <c:overlap val="25"/>
        <c:axId val="1566558687"/>
        <c:axId val="1566394447"/>
      </c:barChart>
      <c:catAx>
        <c:axId val="1566558687"/>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566394447"/>
        <c:crosses val="autoZero"/>
        <c:auto val="1"/>
        <c:lblAlgn val="ctr"/>
        <c:lblOffset val="100"/>
        <c:noMultiLvlLbl val="0"/>
      </c:catAx>
      <c:valAx>
        <c:axId val="1566394447"/>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5665586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Sheet1!$A$296:$A$300</c:f>
              <c:strCache>
                <c:ptCount val="5"/>
                <c:pt idx="0">
                  <c:v>Not required but recommended with a space in online application to enter the scores</c:v>
                </c:pt>
                <c:pt idx="1">
                  <c:v>Not required but option with a space in online application to enter the scores</c:v>
                </c:pt>
                <c:pt idx="2">
                  <c:v>Not required and the online application does not allow reporting of GRE scores</c:v>
                </c:pt>
                <c:pt idx="3">
                  <c:v>Yes, GRE scores are required</c:v>
                </c:pt>
                <c:pt idx="4">
                  <c:v>Yes, GRE scores are required but waived in the past year (2021 admission) due to the pandemic</c:v>
                </c:pt>
              </c:strCache>
            </c:strRef>
          </c:cat>
          <c:val>
            <c:numRef>
              <c:f>Sheet1!$B$296:$B$300</c:f>
              <c:numCache>
                <c:formatCode>General</c:formatCode>
                <c:ptCount val="5"/>
                <c:pt idx="0">
                  <c:v>0</c:v>
                </c:pt>
                <c:pt idx="1">
                  <c:v>9</c:v>
                </c:pt>
                <c:pt idx="2">
                  <c:v>15</c:v>
                </c:pt>
                <c:pt idx="3">
                  <c:v>13</c:v>
                </c:pt>
                <c:pt idx="4">
                  <c:v>27</c:v>
                </c:pt>
              </c:numCache>
            </c:numRef>
          </c:val>
          <c:extLst>
            <c:ext xmlns:c16="http://schemas.microsoft.com/office/drawing/2014/chart" uri="{C3380CC4-5D6E-409C-BE32-E72D297353CC}">
              <c16:uniqueId val="{00000000-0289-D146-ACC5-27CC3E24C4E5}"/>
            </c:ext>
          </c:extLst>
        </c:ser>
        <c:dLbls>
          <c:dLblPos val="outEnd"/>
          <c:showLegendKey val="0"/>
          <c:showVal val="1"/>
          <c:showCatName val="0"/>
          <c:showSerName val="0"/>
          <c:showPercent val="0"/>
          <c:showBubbleSize val="0"/>
        </c:dLbls>
        <c:gapWidth val="100"/>
        <c:overlap val="-24"/>
        <c:axId val="1621828655"/>
        <c:axId val="1621954079"/>
      </c:barChart>
      <c:catAx>
        <c:axId val="1621828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1954079"/>
        <c:crosses val="autoZero"/>
        <c:auto val="1"/>
        <c:lblAlgn val="ctr"/>
        <c:lblOffset val="100"/>
        <c:noMultiLvlLbl val="0"/>
      </c:catAx>
      <c:valAx>
        <c:axId val="16219540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18286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Sheet1!$A$307:$A$309</c:f>
              <c:strCache>
                <c:ptCount val="3"/>
                <c:pt idx="0">
                  <c:v>Yes, we will continue to waive it</c:v>
                </c:pt>
                <c:pt idx="1">
                  <c:v>No, we will require it in the 2022 admission cycle</c:v>
                </c:pt>
                <c:pt idx="2">
                  <c:v>Not sure for we have not decided it yet</c:v>
                </c:pt>
              </c:strCache>
            </c:strRef>
          </c:cat>
          <c:val>
            <c:numRef>
              <c:f>Sheet1!$B$307:$B$309</c:f>
              <c:numCache>
                <c:formatCode>General</c:formatCode>
                <c:ptCount val="3"/>
                <c:pt idx="0">
                  <c:v>8</c:v>
                </c:pt>
                <c:pt idx="1">
                  <c:v>6</c:v>
                </c:pt>
                <c:pt idx="2">
                  <c:v>11</c:v>
                </c:pt>
              </c:numCache>
            </c:numRef>
          </c:val>
          <c:extLst>
            <c:ext xmlns:c16="http://schemas.microsoft.com/office/drawing/2014/chart" uri="{C3380CC4-5D6E-409C-BE32-E72D297353CC}">
              <c16:uniqueId val="{00000000-F65B-6248-B874-3CC0C2EBF599}"/>
            </c:ext>
          </c:extLst>
        </c:ser>
        <c:dLbls>
          <c:dLblPos val="outEnd"/>
          <c:showLegendKey val="0"/>
          <c:showVal val="1"/>
          <c:showCatName val="0"/>
          <c:showSerName val="0"/>
          <c:showPercent val="0"/>
          <c:showBubbleSize val="0"/>
        </c:dLbls>
        <c:gapWidth val="100"/>
        <c:overlap val="-24"/>
        <c:axId val="1622831935"/>
        <c:axId val="1622843647"/>
      </c:barChart>
      <c:catAx>
        <c:axId val="1622831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2843647"/>
        <c:crosses val="autoZero"/>
        <c:auto val="1"/>
        <c:lblAlgn val="ctr"/>
        <c:lblOffset val="100"/>
        <c:noMultiLvlLbl val="0"/>
      </c:catAx>
      <c:valAx>
        <c:axId val="16228436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28319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Sheet1!$A$314:$A$316</c:f>
              <c:strCache>
                <c:ptCount val="3"/>
                <c:pt idx="0">
                  <c:v>No</c:v>
                </c:pt>
                <c:pt idx="1">
                  <c:v>Yes</c:v>
                </c:pt>
                <c:pt idx="2">
                  <c:v>Yes, but it was waived in the past year due to the pandemic</c:v>
                </c:pt>
              </c:strCache>
            </c:strRef>
          </c:cat>
          <c:val>
            <c:numRef>
              <c:f>Sheet1!$B$314:$B$316</c:f>
              <c:numCache>
                <c:formatCode>General</c:formatCode>
                <c:ptCount val="3"/>
                <c:pt idx="0">
                  <c:v>63</c:v>
                </c:pt>
                <c:pt idx="1">
                  <c:v>1</c:v>
                </c:pt>
                <c:pt idx="2">
                  <c:v>1</c:v>
                </c:pt>
              </c:numCache>
            </c:numRef>
          </c:val>
          <c:extLst>
            <c:ext xmlns:c16="http://schemas.microsoft.com/office/drawing/2014/chart" uri="{C3380CC4-5D6E-409C-BE32-E72D297353CC}">
              <c16:uniqueId val="{00000000-D7D9-514A-AA64-7D003F9BF949}"/>
            </c:ext>
          </c:extLst>
        </c:ser>
        <c:dLbls>
          <c:dLblPos val="outEnd"/>
          <c:showLegendKey val="0"/>
          <c:showVal val="1"/>
          <c:showCatName val="0"/>
          <c:showSerName val="0"/>
          <c:showPercent val="0"/>
          <c:showBubbleSize val="0"/>
        </c:dLbls>
        <c:gapWidth val="100"/>
        <c:overlap val="-24"/>
        <c:axId val="1622728015"/>
        <c:axId val="1623041359"/>
      </c:barChart>
      <c:catAx>
        <c:axId val="1622728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50000"/>
                    <a:lumOff val="50000"/>
                  </a:schemeClr>
                </a:solidFill>
                <a:latin typeface="+mn-lt"/>
                <a:ea typeface="+mn-ea"/>
                <a:cs typeface="+mn-cs"/>
              </a:defRPr>
            </a:pPr>
            <a:endParaRPr lang="en-US"/>
          </a:p>
        </c:txPr>
        <c:crossAx val="1623041359"/>
        <c:crosses val="autoZero"/>
        <c:auto val="1"/>
        <c:lblAlgn val="ctr"/>
        <c:lblOffset val="100"/>
        <c:noMultiLvlLbl val="0"/>
      </c:catAx>
      <c:valAx>
        <c:axId val="16230413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27280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Sheet1!$A$321:$A$334</c:f>
              <c:strCache>
                <c:ptCount val="14"/>
                <c:pt idx="0">
                  <c:v>0 percent</c:v>
                </c:pt>
                <c:pt idx="1">
                  <c:v>5 percent</c:v>
                </c:pt>
                <c:pt idx="2">
                  <c:v>10 percent</c:v>
                </c:pt>
                <c:pt idx="3">
                  <c:v>20 percent</c:v>
                </c:pt>
                <c:pt idx="4">
                  <c:v>50 percent</c:v>
                </c:pt>
                <c:pt idx="5">
                  <c:v>67 percent</c:v>
                </c:pt>
                <c:pt idx="6">
                  <c:v>70 percent</c:v>
                </c:pt>
                <c:pt idx="7">
                  <c:v>80 percent</c:v>
                </c:pt>
                <c:pt idx="8">
                  <c:v>85 percent</c:v>
                </c:pt>
                <c:pt idx="9">
                  <c:v>90 percent</c:v>
                </c:pt>
                <c:pt idx="10">
                  <c:v>95 percent</c:v>
                </c:pt>
                <c:pt idx="11">
                  <c:v>97 percent</c:v>
                </c:pt>
                <c:pt idx="12">
                  <c:v>98 percent</c:v>
                </c:pt>
                <c:pt idx="13">
                  <c:v>100 percent</c:v>
                </c:pt>
              </c:strCache>
            </c:strRef>
          </c:cat>
          <c:val>
            <c:numRef>
              <c:f>Sheet1!$B$321:$B$334</c:f>
              <c:numCache>
                <c:formatCode>General</c:formatCode>
                <c:ptCount val="14"/>
                <c:pt idx="0">
                  <c:v>27</c:v>
                </c:pt>
                <c:pt idx="1">
                  <c:v>1</c:v>
                </c:pt>
                <c:pt idx="2">
                  <c:v>2</c:v>
                </c:pt>
                <c:pt idx="3">
                  <c:v>1</c:v>
                </c:pt>
                <c:pt idx="4">
                  <c:v>1</c:v>
                </c:pt>
                <c:pt idx="5">
                  <c:v>1</c:v>
                </c:pt>
                <c:pt idx="6">
                  <c:v>1</c:v>
                </c:pt>
                <c:pt idx="7">
                  <c:v>1</c:v>
                </c:pt>
                <c:pt idx="8">
                  <c:v>2</c:v>
                </c:pt>
                <c:pt idx="9">
                  <c:v>1</c:v>
                </c:pt>
                <c:pt idx="10">
                  <c:v>3</c:v>
                </c:pt>
                <c:pt idx="11">
                  <c:v>1</c:v>
                </c:pt>
                <c:pt idx="12">
                  <c:v>1</c:v>
                </c:pt>
                <c:pt idx="13">
                  <c:v>24</c:v>
                </c:pt>
              </c:numCache>
            </c:numRef>
          </c:val>
          <c:extLst>
            <c:ext xmlns:c16="http://schemas.microsoft.com/office/drawing/2014/chart" uri="{C3380CC4-5D6E-409C-BE32-E72D297353CC}">
              <c16:uniqueId val="{00000000-CF7A-BE48-8567-93B8F348CBA1}"/>
            </c:ext>
          </c:extLst>
        </c:ser>
        <c:dLbls>
          <c:dLblPos val="outEnd"/>
          <c:showLegendKey val="0"/>
          <c:showVal val="1"/>
          <c:showCatName val="0"/>
          <c:showSerName val="0"/>
          <c:showPercent val="0"/>
          <c:showBubbleSize val="0"/>
        </c:dLbls>
        <c:gapWidth val="100"/>
        <c:overlap val="-24"/>
        <c:axId val="1621542639"/>
        <c:axId val="1687874511"/>
      </c:barChart>
      <c:catAx>
        <c:axId val="1621542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87874511"/>
        <c:crosses val="autoZero"/>
        <c:auto val="1"/>
        <c:lblAlgn val="ctr"/>
        <c:lblOffset val="100"/>
        <c:noMultiLvlLbl val="0"/>
      </c:catAx>
      <c:valAx>
        <c:axId val="16878745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1542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Sheet1!$A$338:$A$352</c:f>
              <c:strCache>
                <c:ptCount val="15"/>
                <c:pt idx="0">
                  <c:v>0 percent</c:v>
                </c:pt>
                <c:pt idx="1">
                  <c:v>1 percent</c:v>
                </c:pt>
                <c:pt idx="2">
                  <c:v>2 percent</c:v>
                </c:pt>
                <c:pt idx="3">
                  <c:v>5 percent</c:v>
                </c:pt>
                <c:pt idx="4">
                  <c:v>10 percent</c:v>
                </c:pt>
                <c:pt idx="5">
                  <c:v>20 percent</c:v>
                </c:pt>
                <c:pt idx="6">
                  <c:v>25 percent</c:v>
                </c:pt>
                <c:pt idx="7">
                  <c:v>30 percent</c:v>
                </c:pt>
                <c:pt idx="8">
                  <c:v>33 percent</c:v>
                </c:pt>
                <c:pt idx="9">
                  <c:v>60 percent</c:v>
                </c:pt>
                <c:pt idx="10">
                  <c:v>80 percent</c:v>
                </c:pt>
                <c:pt idx="11">
                  <c:v>85 percent</c:v>
                </c:pt>
                <c:pt idx="12">
                  <c:v>90 percent</c:v>
                </c:pt>
                <c:pt idx="13">
                  <c:v>98 percent</c:v>
                </c:pt>
                <c:pt idx="14">
                  <c:v>100 percent</c:v>
                </c:pt>
              </c:strCache>
            </c:strRef>
          </c:cat>
          <c:val>
            <c:numRef>
              <c:f>Sheet1!$B$338:$B$352</c:f>
              <c:numCache>
                <c:formatCode>General</c:formatCode>
                <c:ptCount val="15"/>
                <c:pt idx="0">
                  <c:v>42</c:v>
                </c:pt>
                <c:pt idx="1">
                  <c:v>1</c:v>
                </c:pt>
                <c:pt idx="2">
                  <c:v>1</c:v>
                </c:pt>
                <c:pt idx="3">
                  <c:v>3</c:v>
                </c:pt>
                <c:pt idx="4">
                  <c:v>3</c:v>
                </c:pt>
                <c:pt idx="5">
                  <c:v>1</c:v>
                </c:pt>
                <c:pt idx="6">
                  <c:v>1</c:v>
                </c:pt>
                <c:pt idx="7">
                  <c:v>2</c:v>
                </c:pt>
                <c:pt idx="8">
                  <c:v>1</c:v>
                </c:pt>
                <c:pt idx="9">
                  <c:v>1</c:v>
                </c:pt>
                <c:pt idx="10">
                  <c:v>1</c:v>
                </c:pt>
                <c:pt idx="11">
                  <c:v>2</c:v>
                </c:pt>
                <c:pt idx="12">
                  <c:v>1</c:v>
                </c:pt>
                <c:pt idx="13">
                  <c:v>1</c:v>
                </c:pt>
                <c:pt idx="14">
                  <c:v>5</c:v>
                </c:pt>
              </c:numCache>
            </c:numRef>
          </c:val>
          <c:extLst>
            <c:ext xmlns:c16="http://schemas.microsoft.com/office/drawing/2014/chart" uri="{C3380CC4-5D6E-409C-BE32-E72D297353CC}">
              <c16:uniqueId val="{00000000-F520-7845-B134-D13EF3DA938E}"/>
            </c:ext>
          </c:extLst>
        </c:ser>
        <c:dLbls>
          <c:dLblPos val="outEnd"/>
          <c:showLegendKey val="0"/>
          <c:showVal val="1"/>
          <c:showCatName val="0"/>
          <c:showSerName val="0"/>
          <c:showPercent val="0"/>
          <c:showBubbleSize val="0"/>
        </c:dLbls>
        <c:gapWidth val="100"/>
        <c:overlap val="-24"/>
        <c:axId val="1622059535"/>
        <c:axId val="1706790767"/>
      </c:barChart>
      <c:catAx>
        <c:axId val="1622059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706790767"/>
        <c:crosses val="autoZero"/>
        <c:auto val="1"/>
        <c:lblAlgn val="ctr"/>
        <c:lblOffset val="100"/>
        <c:noMultiLvlLbl val="0"/>
      </c:catAx>
      <c:valAx>
        <c:axId val="17067907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6220595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Sheet1!$A$355:$A$365</c:f>
              <c:strCache>
                <c:ptCount val="11"/>
                <c:pt idx="0">
                  <c:v>0 percent</c:v>
                </c:pt>
                <c:pt idx="1">
                  <c:v>2 percent</c:v>
                </c:pt>
                <c:pt idx="2">
                  <c:v>3 percent</c:v>
                </c:pt>
                <c:pt idx="3">
                  <c:v>5 percent</c:v>
                </c:pt>
                <c:pt idx="4">
                  <c:v>10 percent</c:v>
                </c:pt>
                <c:pt idx="5">
                  <c:v>20 percent</c:v>
                </c:pt>
                <c:pt idx="6">
                  <c:v>40 percent</c:v>
                </c:pt>
                <c:pt idx="7">
                  <c:v>50 percent</c:v>
                </c:pt>
                <c:pt idx="8">
                  <c:v>85 percent</c:v>
                </c:pt>
                <c:pt idx="9">
                  <c:v>90 percent</c:v>
                </c:pt>
                <c:pt idx="10">
                  <c:v>100 percent</c:v>
                </c:pt>
              </c:strCache>
            </c:strRef>
          </c:cat>
          <c:val>
            <c:numRef>
              <c:f>Sheet1!$B$355:$B$365</c:f>
              <c:numCache>
                <c:formatCode>General</c:formatCode>
                <c:ptCount val="11"/>
                <c:pt idx="0">
                  <c:v>51</c:v>
                </c:pt>
                <c:pt idx="1">
                  <c:v>1</c:v>
                </c:pt>
                <c:pt idx="2">
                  <c:v>2</c:v>
                </c:pt>
                <c:pt idx="3">
                  <c:v>1</c:v>
                </c:pt>
                <c:pt idx="4">
                  <c:v>4</c:v>
                </c:pt>
                <c:pt idx="5">
                  <c:v>3</c:v>
                </c:pt>
                <c:pt idx="6">
                  <c:v>1</c:v>
                </c:pt>
                <c:pt idx="7">
                  <c:v>1</c:v>
                </c:pt>
                <c:pt idx="8">
                  <c:v>1</c:v>
                </c:pt>
                <c:pt idx="9">
                  <c:v>1</c:v>
                </c:pt>
                <c:pt idx="10">
                  <c:v>1</c:v>
                </c:pt>
              </c:numCache>
            </c:numRef>
          </c:val>
          <c:extLst>
            <c:ext xmlns:c16="http://schemas.microsoft.com/office/drawing/2014/chart" uri="{C3380CC4-5D6E-409C-BE32-E72D297353CC}">
              <c16:uniqueId val="{00000000-21A0-0443-8308-CE7D4C69CCE1}"/>
            </c:ext>
          </c:extLst>
        </c:ser>
        <c:dLbls>
          <c:dLblPos val="outEnd"/>
          <c:showLegendKey val="0"/>
          <c:showVal val="1"/>
          <c:showCatName val="0"/>
          <c:showSerName val="0"/>
          <c:showPercent val="0"/>
          <c:showBubbleSize val="0"/>
        </c:dLbls>
        <c:gapWidth val="100"/>
        <c:overlap val="-24"/>
        <c:axId val="1243175615"/>
        <c:axId val="1243177295"/>
      </c:barChart>
      <c:catAx>
        <c:axId val="1243175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43177295"/>
        <c:crosses val="autoZero"/>
        <c:auto val="1"/>
        <c:lblAlgn val="ctr"/>
        <c:lblOffset val="100"/>
        <c:noMultiLvlLbl val="0"/>
      </c:catAx>
      <c:valAx>
        <c:axId val="12431772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431756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Sheet1!$A$369:$A$381</c:f>
              <c:strCache>
                <c:ptCount val="13"/>
                <c:pt idx="0">
                  <c:v>0 percent</c:v>
                </c:pt>
                <c:pt idx="1">
                  <c:v>2 percent</c:v>
                </c:pt>
                <c:pt idx="2">
                  <c:v>3 percent</c:v>
                </c:pt>
                <c:pt idx="3">
                  <c:v>5 percent</c:v>
                </c:pt>
                <c:pt idx="4">
                  <c:v>10 percent</c:v>
                </c:pt>
                <c:pt idx="5">
                  <c:v>15 percent</c:v>
                </c:pt>
                <c:pt idx="6">
                  <c:v>17 percent</c:v>
                </c:pt>
                <c:pt idx="7">
                  <c:v>20 percent</c:v>
                </c:pt>
                <c:pt idx="8">
                  <c:v>50 percent</c:v>
                </c:pt>
                <c:pt idx="9">
                  <c:v>78 percent</c:v>
                </c:pt>
                <c:pt idx="10">
                  <c:v>90 percent</c:v>
                </c:pt>
                <c:pt idx="11">
                  <c:v>98 percent</c:v>
                </c:pt>
                <c:pt idx="12">
                  <c:v>100 percent</c:v>
                </c:pt>
              </c:strCache>
            </c:strRef>
          </c:cat>
          <c:val>
            <c:numRef>
              <c:f>Sheet1!$B$369:$B$381</c:f>
              <c:numCache>
                <c:formatCode>General</c:formatCode>
                <c:ptCount val="13"/>
                <c:pt idx="0">
                  <c:v>49</c:v>
                </c:pt>
                <c:pt idx="1">
                  <c:v>2</c:v>
                </c:pt>
                <c:pt idx="2">
                  <c:v>1</c:v>
                </c:pt>
                <c:pt idx="3">
                  <c:v>2</c:v>
                </c:pt>
                <c:pt idx="4">
                  <c:v>4</c:v>
                </c:pt>
                <c:pt idx="5">
                  <c:v>1</c:v>
                </c:pt>
                <c:pt idx="6">
                  <c:v>1</c:v>
                </c:pt>
                <c:pt idx="7">
                  <c:v>1</c:v>
                </c:pt>
                <c:pt idx="8">
                  <c:v>2</c:v>
                </c:pt>
                <c:pt idx="9">
                  <c:v>1</c:v>
                </c:pt>
                <c:pt idx="10">
                  <c:v>1</c:v>
                </c:pt>
                <c:pt idx="11">
                  <c:v>1</c:v>
                </c:pt>
                <c:pt idx="12">
                  <c:v>1</c:v>
                </c:pt>
              </c:numCache>
            </c:numRef>
          </c:val>
          <c:extLst>
            <c:ext xmlns:c16="http://schemas.microsoft.com/office/drawing/2014/chart" uri="{C3380CC4-5D6E-409C-BE32-E72D297353CC}">
              <c16:uniqueId val="{00000000-C5CA-FA4E-99B1-61D91941855C}"/>
            </c:ext>
          </c:extLst>
        </c:ser>
        <c:dLbls>
          <c:dLblPos val="outEnd"/>
          <c:showLegendKey val="0"/>
          <c:showVal val="1"/>
          <c:showCatName val="0"/>
          <c:showSerName val="0"/>
          <c:showPercent val="0"/>
          <c:showBubbleSize val="0"/>
        </c:dLbls>
        <c:gapWidth val="100"/>
        <c:overlap val="-24"/>
        <c:axId val="1257967391"/>
        <c:axId val="1257969071"/>
      </c:barChart>
      <c:catAx>
        <c:axId val="1257967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57969071"/>
        <c:crosses val="autoZero"/>
        <c:auto val="1"/>
        <c:lblAlgn val="ctr"/>
        <c:lblOffset val="100"/>
        <c:noMultiLvlLbl val="0"/>
      </c:catAx>
      <c:valAx>
        <c:axId val="12579690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579673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Sheet1!$A$385:$A$390</c:f>
              <c:strCache>
                <c:ptCount val="6"/>
                <c:pt idx="0">
                  <c:v>One-year guarantee funding</c:v>
                </c:pt>
                <c:pt idx="1">
                  <c:v>Two-year guarantee funding</c:v>
                </c:pt>
                <c:pt idx="2">
                  <c:v>Three-year guarantee funding</c:v>
                </c:pt>
                <c:pt idx="3">
                  <c:v>Four-year guarantee funding</c:v>
                </c:pt>
                <c:pt idx="4">
                  <c:v>The entire time of their doctoral studies in the program (the actual years vary, depending on if students come with a master's degree with previous clinical experience)</c:v>
                </c:pt>
                <c:pt idx="5">
                  <c:v>Other</c:v>
                </c:pt>
              </c:strCache>
            </c:strRef>
          </c:cat>
          <c:val>
            <c:numRef>
              <c:f>Sheet1!$B$385:$B$390</c:f>
              <c:numCache>
                <c:formatCode>General</c:formatCode>
                <c:ptCount val="6"/>
                <c:pt idx="0">
                  <c:v>15</c:v>
                </c:pt>
                <c:pt idx="1">
                  <c:v>7</c:v>
                </c:pt>
                <c:pt idx="2">
                  <c:v>10</c:v>
                </c:pt>
                <c:pt idx="3">
                  <c:v>7</c:v>
                </c:pt>
                <c:pt idx="4">
                  <c:v>2</c:v>
                </c:pt>
                <c:pt idx="5">
                  <c:v>19</c:v>
                </c:pt>
              </c:numCache>
            </c:numRef>
          </c:val>
          <c:extLst>
            <c:ext xmlns:c16="http://schemas.microsoft.com/office/drawing/2014/chart" uri="{C3380CC4-5D6E-409C-BE32-E72D297353CC}">
              <c16:uniqueId val="{00000000-61A8-BE4D-8FD8-85F14EC94C0B}"/>
            </c:ext>
          </c:extLst>
        </c:ser>
        <c:dLbls>
          <c:dLblPos val="outEnd"/>
          <c:showLegendKey val="0"/>
          <c:showVal val="1"/>
          <c:showCatName val="0"/>
          <c:showSerName val="0"/>
          <c:showPercent val="0"/>
          <c:showBubbleSize val="0"/>
        </c:dLbls>
        <c:gapWidth val="100"/>
        <c:overlap val="-24"/>
        <c:axId val="1252762511"/>
        <c:axId val="1252764191"/>
      </c:barChart>
      <c:catAx>
        <c:axId val="1252762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52764191"/>
        <c:crosses val="autoZero"/>
        <c:auto val="1"/>
        <c:lblAlgn val="ctr"/>
        <c:lblOffset val="100"/>
        <c:noMultiLvlLbl val="0"/>
      </c:catAx>
      <c:valAx>
        <c:axId val="12527641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527625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Sheet1!$A$13:$A$14</c:f>
              <c:strCache>
                <c:ptCount val="2"/>
                <c:pt idx="0">
                  <c:v>Yes</c:v>
                </c:pt>
                <c:pt idx="1">
                  <c:v>No</c:v>
                </c:pt>
              </c:strCache>
            </c:strRef>
          </c:cat>
          <c:val>
            <c:numRef>
              <c:f>Sheet1!$B$13:$B$14</c:f>
              <c:numCache>
                <c:formatCode>General</c:formatCode>
                <c:ptCount val="2"/>
                <c:pt idx="0">
                  <c:v>14</c:v>
                </c:pt>
                <c:pt idx="1">
                  <c:v>57</c:v>
                </c:pt>
              </c:numCache>
            </c:numRef>
          </c:val>
          <c:extLst>
            <c:ext xmlns:c16="http://schemas.microsoft.com/office/drawing/2014/chart" uri="{C3380CC4-5D6E-409C-BE32-E72D297353CC}">
              <c16:uniqueId val="{00000000-CDA0-2646-A839-7FF0A1A7819E}"/>
            </c:ext>
          </c:extLst>
        </c:ser>
        <c:dLbls>
          <c:dLblPos val="outEnd"/>
          <c:showLegendKey val="0"/>
          <c:showVal val="1"/>
          <c:showCatName val="0"/>
          <c:showSerName val="0"/>
          <c:showPercent val="0"/>
          <c:showBubbleSize val="0"/>
        </c:dLbls>
        <c:gapWidth val="100"/>
        <c:overlap val="-24"/>
        <c:axId val="1397958768"/>
        <c:axId val="1397960448"/>
      </c:barChart>
      <c:catAx>
        <c:axId val="1397958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397960448"/>
        <c:crosses val="autoZero"/>
        <c:auto val="1"/>
        <c:lblAlgn val="ctr"/>
        <c:lblOffset val="100"/>
        <c:noMultiLvlLbl val="0"/>
      </c:catAx>
      <c:valAx>
        <c:axId val="1397960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397958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Sheet1!$A$394:$A$395</c:f>
              <c:strCache>
                <c:ptCount val="2"/>
                <c:pt idx="0">
                  <c:v>No</c:v>
                </c:pt>
                <c:pt idx="1">
                  <c:v>Yes</c:v>
                </c:pt>
              </c:strCache>
            </c:strRef>
          </c:cat>
          <c:val>
            <c:numRef>
              <c:f>Sheet1!$B$394:$B$395</c:f>
              <c:numCache>
                <c:formatCode>General</c:formatCode>
                <c:ptCount val="2"/>
                <c:pt idx="0">
                  <c:v>26</c:v>
                </c:pt>
                <c:pt idx="1">
                  <c:v>33</c:v>
                </c:pt>
              </c:numCache>
            </c:numRef>
          </c:val>
          <c:extLst>
            <c:ext xmlns:c16="http://schemas.microsoft.com/office/drawing/2014/chart" uri="{C3380CC4-5D6E-409C-BE32-E72D297353CC}">
              <c16:uniqueId val="{00000000-F00F-2342-9383-91FC5538BCE8}"/>
            </c:ext>
          </c:extLst>
        </c:ser>
        <c:dLbls>
          <c:dLblPos val="outEnd"/>
          <c:showLegendKey val="0"/>
          <c:showVal val="1"/>
          <c:showCatName val="0"/>
          <c:showSerName val="0"/>
          <c:showPercent val="0"/>
          <c:showBubbleSize val="0"/>
        </c:dLbls>
        <c:gapWidth val="100"/>
        <c:overlap val="-24"/>
        <c:axId val="1325420655"/>
        <c:axId val="1325422335"/>
      </c:barChart>
      <c:catAx>
        <c:axId val="1325420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325422335"/>
        <c:crosses val="autoZero"/>
        <c:auto val="1"/>
        <c:lblAlgn val="ctr"/>
        <c:lblOffset val="100"/>
        <c:noMultiLvlLbl val="0"/>
      </c:catAx>
      <c:valAx>
        <c:axId val="13254223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3254206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Sheet1!$A$401:$A$402</c:f>
              <c:strCache>
                <c:ptCount val="2"/>
                <c:pt idx="0">
                  <c:v>No</c:v>
                </c:pt>
                <c:pt idx="1">
                  <c:v>Yes</c:v>
                </c:pt>
              </c:strCache>
            </c:strRef>
          </c:cat>
          <c:val>
            <c:numRef>
              <c:f>Sheet1!$B$401:$B$402</c:f>
              <c:numCache>
                <c:formatCode>General</c:formatCode>
                <c:ptCount val="2"/>
                <c:pt idx="0">
                  <c:v>46</c:v>
                </c:pt>
                <c:pt idx="1">
                  <c:v>12</c:v>
                </c:pt>
              </c:numCache>
            </c:numRef>
          </c:val>
          <c:extLst>
            <c:ext xmlns:c16="http://schemas.microsoft.com/office/drawing/2014/chart" uri="{C3380CC4-5D6E-409C-BE32-E72D297353CC}">
              <c16:uniqueId val="{00000000-836A-5E4D-9CD5-83077DB4DE4B}"/>
            </c:ext>
          </c:extLst>
        </c:ser>
        <c:dLbls>
          <c:dLblPos val="outEnd"/>
          <c:showLegendKey val="0"/>
          <c:showVal val="1"/>
          <c:showCatName val="0"/>
          <c:showSerName val="0"/>
          <c:showPercent val="0"/>
          <c:showBubbleSize val="0"/>
        </c:dLbls>
        <c:gapWidth val="100"/>
        <c:overlap val="-24"/>
        <c:axId val="1252620447"/>
        <c:axId val="1252622127"/>
      </c:barChart>
      <c:catAx>
        <c:axId val="1252620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52622127"/>
        <c:crosses val="autoZero"/>
        <c:auto val="1"/>
        <c:lblAlgn val="ctr"/>
        <c:lblOffset val="100"/>
        <c:noMultiLvlLbl val="0"/>
      </c:catAx>
      <c:valAx>
        <c:axId val="12526221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526204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Sheet1!$A$409:$A$421</c:f>
              <c:strCache>
                <c:ptCount val="13"/>
                <c:pt idx="0">
                  <c:v>0 percent</c:v>
                </c:pt>
                <c:pt idx="1">
                  <c:v>3 percent</c:v>
                </c:pt>
                <c:pt idx="2">
                  <c:v>5 percent</c:v>
                </c:pt>
                <c:pt idx="3">
                  <c:v>0 to 10 percent</c:v>
                </c:pt>
                <c:pt idx="4">
                  <c:v>10 percent</c:v>
                </c:pt>
                <c:pt idx="5">
                  <c:v>15 percent</c:v>
                </c:pt>
                <c:pt idx="6">
                  <c:v>20 percent</c:v>
                </c:pt>
                <c:pt idx="7">
                  <c:v>25 percent</c:v>
                </c:pt>
                <c:pt idx="8">
                  <c:v>25 to 30 percent</c:v>
                </c:pt>
                <c:pt idx="9">
                  <c:v>35 percent</c:v>
                </c:pt>
                <c:pt idx="10">
                  <c:v>50 percent</c:v>
                </c:pt>
                <c:pt idx="11">
                  <c:v>75 percent</c:v>
                </c:pt>
                <c:pt idx="12">
                  <c:v>80 percent</c:v>
                </c:pt>
              </c:strCache>
            </c:strRef>
          </c:cat>
          <c:val>
            <c:numRef>
              <c:f>Sheet1!$B$409:$B$421</c:f>
              <c:numCache>
                <c:formatCode>General</c:formatCode>
                <c:ptCount val="13"/>
                <c:pt idx="0">
                  <c:v>30</c:v>
                </c:pt>
                <c:pt idx="1">
                  <c:v>1</c:v>
                </c:pt>
                <c:pt idx="2">
                  <c:v>4</c:v>
                </c:pt>
                <c:pt idx="3">
                  <c:v>1</c:v>
                </c:pt>
                <c:pt idx="4">
                  <c:v>11</c:v>
                </c:pt>
                <c:pt idx="5">
                  <c:v>1</c:v>
                </c:pt>
                <c:pt idx="6">
                  <c:v>3</c:v>
                </c:pt>
                <c:pt idx="7">
                  <c:v>2</c:v>
                </c:pt>
                <c:pt idx="8">
                  <c:v>1</c:v>
                </c:pt>
                <c:pt idx="9">
                  <c:v>1</c:v>
                </c:pt>
                <c:pt idx="10">
                  <c:v>1</c:v>
                </c:pt>
                <c:pt idx="11">
                  <c:v>1</c:v>
                </c:pt>
                <c:pt idx="12">
                  <c:v>1</c:v>
                </c:pt>
              </c:numCache>
            </c:numRef>
          </c:val>
          <c:extLst>
            <c:ext xmlns:c16="http://schemas.microsoft.com/office/drawing/2014/chart" uri="{C3380CC4-5D6E-409C-BE32-E72D297353CC}">
              <c16:uniqueId val="{00000000-C13D-7C4B-A0C5-717694B916E3}"/>
            </c:ext>
          </c:extLst>
        </c:ser>
        <c:dLbls>
          <c:dLblPos val="outEnd"/>
          <c:showLegendKey val="0"/>
          <c:showVal val="1"/>
          <c:showCatName val="0"/>
          <c:showSerName val="0"/>
          <c:showPercent val="0"/>
          <c:showBubbleSize val="0"/>
        </c:dLbls>
        <c:gapWidth val="444"/>
        <c:overlap val="-90"/>
        <c:axId val="1328101647"/>
        <c:axId val="1328103327"/>
      </c:barChart>
      <c:catAx>
        <c:axId val="132810164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1328103327"/>
        <c:crosses val="autoZero"/>
        <c:auto val="1"/>
        <c:lblAlgn val="ctr"/>
        <c:lblOffset val="100"/>
        <c:noMultiLvlLbl val="0"/>
      </c:catAx>
      <c:valAx>
        <c:axId val="1328103327"/>
        <c:scaling>
          <c:orientation val="minMax"/>
        </c:scaling>
        <c:delete val="1"/>
        <c:axPos val="l"/>
        <c:numFmt formatCode="General" sourceLinked="1"/>
        <c:majorTickMark val="none"/>
        <c:minorTickMark val="none"/>
        <c:tickLblPos val="nextTo"/>
        <c:crossAx val="1328101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Sheet1!$A$427:$A$446</c:f>
              <c:strCache>
                <c:ptCount val="20"/>
                <c:pt idx="0">
                  <c:v>0 percent</c:v>
                </c:pt>
                <c:pt idx="1">
                  <c:v>2 percent</c:v>
                </c:pt>
                <c:pt idx="2">
                  <c:v>3 percent</c:v>
                </c:pt>
                <c:pt idx="3">
                  <c:v>5 percent</c:v>
                </c:pt>
                <c:pt idx="4">
                  <c:v>10 percent</c:v>
                </c:pt>
                <c:pt idx="5">
                  <c:v>15 percent</c:v>
                </c:pt>
                <c:pt idx="6">
                  <c:v>20 percent</c:v>
                </c:pt>
                <c:pt idx="7">
                  <c:v>25 percent</c:v>
                </c:pt>
                <c:pt idx="8">
                  <c:v>30 percent</c:v>
                </c:pt>
                <c:pt idx="9">
                  <c:v>40 percent</c:v>
                </c:pt>
                <c:pt idx="10">
                  <c:v>50 percent</c:v>
                </c:pt>
                <c:pt idx="11">
                  <c:v>75 percent</c:v>
                </c:pt>
                <c:pt idx="12">
                  <c:v>80 percent</c:v>
                </c:pt>
                <c:pt idx="13">
                  <c:v>85 percent</c:v>
                </c:pt>
                <c:pt idx="14">
                  <c:v>90 percent</c:v>
                </c:pt>
                <c:pt idx="15">
                  <c:v>100 percent</c:v>
                </c:pt>
                <c:pt idx="16">
                  <c:v>Unknown</c:v>
                </c:pt>
                <c:pt idx="17">
                  <c:v>We don't allow this</c:v>
                </c:pt>
                <c:pt idx="18">
                  <c:v>Almost none</c:v>
                </c:pt>
                <c:pt idx="19">
                  <c:v>Most</c:v>
                </c:pt>
              </c:strCache>
            </c:strRef>
          </c:cat>
          <c:val>
            <c:numRef>
              <c:f>Sheet1!$B$427:$B$446</c:f>
              <c:numCache>
                <c:formatCode>General</c:formatCode>
                <c:ptCount val="20"/>
                <c:pt idx="0">
                  <c:v>10</c:v>
                </c:pt>
                <c:pt idx="1">
                  <c:v>1</c:v>
                </c:pt>
                <c:pt idx="2">
                  <c:v>1</c:v>
                </c:pt>
                <c:pt idx="3">
                  <c:v>1</c:v>
                </c:pt>
                <c:pt idx="4">
                  <c:v>2</c:v>
                </c:pt>
                <c:pt idx="5">
                  <c:v>1</c:v>
                </c:pt>
                <c:pt idx="6">
                  <c:v>4</c:v>
                </c:pt>
                <c:pt idx="7">
                  <c:v>2</c:v>
                </c:pt>
                <c:pt idx="8">
                  <c:v>3</c:v>
                </c:pt>
                <c:pt idx="9">
                  <c:v>3</c:v>
                </c:pt>
                <c:pt idx="10">
                  <c:v>5</c:v>
                </c:pt>
                <c:pt idx="11">
                  <c:v>2</c:v>
                </c:pt>
                <c:pt idx="12">
                  <c:v>4</c:v>
                </c:pt>
                <c:pt idx="13">
                  <c:v>1</c:v>
                </c:pt>
                <c:pt idx="14">
                  <c:v>3</c:v>
                </c:pt>
                <c:pt idx="15">
                  <c:v>5</c:v>
                </c:pt>
                <c:pt idx="16">
                  <c:v>8</c:v>
                </c:pt>
                <c:pt idx="17">
                  <c:v>1</c:v>
                </c:pt>
                <c:pt idx="18">
                  <c:v>1</c:v>
                </c:pt>
                <c:pt idx="19">
                  <c:v>1</c:v>
                </c:pt>
              </c:numCache>
            </c:numRef>
          </c:val>
          <c:extLst>
            <c:ext xmlns:c16="http://schemas.microsoft.com/office/drawing/2014/chart" uri="{C3380CC4-5D6E-409C-BE32-E72D297353CC}">
              <c16:uniqueId val="{00000000-7860-D146-A4D8-38700727BA0B}"/>
            </c:ext>
          </c:extLst>
        </c:ser>
        <c:dLbls>
          <c:dLblPos val="outEnd"/>
          <c:showLegendKey val="0"/>
          <c:showVal val="1"/>
          <c:showCatName val="0"/>
          <c:showSerName val="0"/>
          <c:showPercent val="0"/>
          <c:showBubbleSize val="0"/>
        </c:dLbls>
        <c:gapWidth val="100"/>
        <c:overlap val="-24"/>
        <c:axId val="1021977375"/>
        <c:axId val="1021979055"/>
      </c:barChart>
      <c:catAx>
        <c:axId val="1021977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21979055"/>
        <c:crosses val="autoZero"/>
        <c:auto val="1"/>
        <c:lblAlgn val="ctr"/>
        <c:lblOffset val="100"/>
        <c:noMultiLvlLbl val="0"/>
      </c:catAx>
      <c:valAx>
        <c:axId val="10219790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219773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Sheet1!$A$450:$A$468</c:f>
              <c:strCache>
                <c:ptCount val="19"/>
                <c:pt idx="0">
                  <c:v>0 percent</c:v>
                </c:pt>
                <c:pt idx="1">
                  <c:v>10 percent</c:v>
                </c:pt>
                <c:pt idx="2">
                  <c:v>15 percent</c:v>
                </c:pt>
                <c:pt idx="3">
                  <c:v>20 percent</c:v>
                </c:pt>
                <c:pt idx="4">
                  <c:v>25 percent</c:v>
                </c:pt>
                <c:pt idx="5">
                  <c:v>30 percent</c:v>
                </c:pt>
                <c:pt idx="6">
                  <c:v>32 percent</c:v>
                </c:pt>
                <c:pt idx="7">
                  <c:v>35 percent</c:v>
                </c:pt>
                <c:pt idx="8">
                  <c:v>40 percent</c:v>
                </c:pt>
                <c:pt idx="9">
                  <c:v>43 percent</c:v>
                </c:pt>
                <c:pt idx="10">
                  <c:v>44 percent</c:v>
                </c:pt>
                <c:pt idx="11">
                  <c:v>50 percent</c:v>
                </c:pt>
                <c:pt idx="12">
                  <c:v>55 percent</c:v>
                </c:pt>
                <c:pt idx="13">
                  <c:v>60 percent</c:v>
                </c:pt>
                <c:pt idx="14">
                  <c:v>70 percent</c:v>
                </c:pt>
                <c:pt idx="15">
                  <c:v>75 percent</c:v>
                </c:pt>
                <c:pt idx="16">
                  <c:v>80 percent</c:v>
                </c:pt>
                <c:pt idx="17">
                  <c:v>90 percent</c:v>
                </c:pt>
                <c:pt idx="18">
                  <c:v>100 percent</c:v>
                </c:pt>
              </c:strCache>
            </c:strRef>
          </c:cat>
          <c:val>
            <c:numRef>
              <c:f>Sheet1!$B$450:$B$468</c:f>
              <c:numCache>
                <c:formatCode>General</c:formatCode>
                <c:ptCount val="19"/>
                <c:pt idx="0">
                  <c:v>25</c:v>
                </c:pt>
                <c:pt idx="1">
                  <c:v>3</c:v>
                </c:pt>
                <c:pt idx="2">
                  <c:v>1</c:v>
                </c:pt>
                <c:pt idx="3">
                  <c:v>1</c:v>
                </c:pt>
                <c:pt idx="4">
                  <c:v>1</c:v>
                </c:pt>
                <c:pt idx="5">
                  <c:v>2</c:v>
                </c:pt>
                <c:pt idx="6">
                  <c:v>1</c:v>
                </c:pt>
                <c:pt idx="7">
                  <c:v>2</c:v>
                </c:pt>
                <c:pt idx="8">
                  <c:v>5</c:v>
                </c:pt>
                <c:pt idx="9">
                  <c:v>1</c:v>
                </c:pt>
                <c:pt idx="10">
                  <c:v>1</c:v>
                </c:pt>
                <c:pt idx="11">
                  <c:v>6</c:v>
                </c:pt>
                <c:pt idx="12">
                  <c:v>1</c:v>
                </c:pt>
                <c:pt idx="13">
                  <c:v>1</c:v>
                </c:pt>
                <c:pt idx="14">
                  <c:v>7</c:v>
                </c:pt>
                <c:pt idx="15">
                  <c:v>2</c:v>
                </c:pt>
                <c:pt idx="16">
                  <c:v>3</c:v>
                </c:pt>
                <c:pt idx="17">
                  <c:v>1</c:v>
                </c:pt>
                <c:pt idx="18">
                  <c:v>2</c:v>
                </c:pt>
              </c:numCache>
            </c:numRef>
          </c:val>
          <c:extLst>
            <c:ext xmlns:c16="http://schemas.microsoft.com/office/drawing/2014/chart" uri="{C3380CC4-5D6E-409C-BE32-E72D297353CC}">
              <c16:uniqueId val="{00000000-C8C9-C048-B76A-D1EBDD24AB68}"/>
            </c:ext>
          </c:extLst>
        </c:ser>
        <c:dLbls>
          <c:dLblPos val="outEnd"/>
          <c:showLegendKey val="0"/>
          <c:showVal val="1"/>
          <c:showCatName val="0"/>
          <c:showSerName val="0"/>
          <c:showPercent val="0"/>
          <c:showBubbleSize val="0"/>
        </c:dLbls>
        <c:gapWidth val="100"/>
        <c:overlap val="-24"/>
        <c:axId val="1131990703"/>
        <c:axId val="1131992383"/>
      </c:barChart>
      <c:catAx>
        <c:axId val="1131990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31992383"/>
        <c:crosses val="autoZero"/>
        <c:auto val="1"/>
        <c:lblAlgn val="ctr"/>
        <c:lblOffset val="100"/>
        <c:noMultiLvlLbl val="0"/>
      </c:catAx>
      <c:valAx>
        <c:axId val="11319923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319907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Sheet1!$A$472:$A$486</c:f>
              <c:strCache>
                <c:ptCount val="15"/>
                <c:pt idx="0">
                  <c:v>0 percent</c:v>
                </c:pt>
                <c:pt idx="1">
                  <c:v>5 percent</c:v>
                </c:pt>
                <c:pt idx="2">
                  <c:v>10 percent</c:v>
                </c:pt>
                <c:pt idx="3">
                  <c:v>18 percent</c:v>
                </c:pt>
                <c:pt idx="4">
                  <c:v>20 percent</c:v>
                </c:pt>
                <c:pt idx="5">
                  <c:v>25 percent</c:v>
                </c:pt>
                <c:pt idx="6">
                  <c:v>30 percent</c:v>
                </c:pt>
                <c:pt idx="7">
                  <c:v>35 percent</c:v>
                </c:pt>
                <c:pt idx="8">
                  <c:v>40 percent</c:v>
                </c:pt>
                <c:pt idx="9">
                  <c:v>50 percent</c:v>
                </c:pt>
                <c:pt idx="10">
                  <c:v>51 percent</c:v>
                </c:pt>
                <c:pt idx="11">
                  <c:v>65 percent</c:v>
                </c:pt>
                <c:pt idx="12">
                  <c:v>80 percent</c:v>
                </c:pt>
                <c:pt idx="13">
                  <c:v>90 percent</c:v>
                </c:pt>
                <c:pt idx="14">
                  <c:v>100 percent</c:v>
                </c:pt>
              </c:strCache>
            </c:strRef>
          </c:cat>
          <c:val>
            <c:numRef>
              <c:f>Sheet1!$B$472:$B$486</c:f>
              <c:numCache>
                <c:formatCode>General</c:formatCode>
                <c:ptCount val="15"/>
                <c:pt idx="0">
                  <c:v>33</c:v>
                </c:pt>
                <c:pt idx="1">
                  <c:v>4</c:v>
                </c:pt>
                <c:pt idx="2">
                  <c:v>3</c:v>
                </c:pt>
                <c:pt idx="3">
                  <c:v>1</c:v>
                </c:pt>
                <c:pt idx="4">
                  <c:v>6</c:v>
                </c:pt>
                <c:pt idx="5">
                  <c:v>4</c:v>
                </c:pt>
                <c:pt idx="6">
                  <c:v>3</c:v>
                </c:pt>
                <c:pt idx="7">
                  <c:v>1</c:v>
                </c:pt>
                <c:pt idx="8">
                  <c:v>3</c:v>
                </c:pt>
                <c:pt idx="9">
                  <c:v>1</c:v>
                </c:pt>
                <c:pt idx="10">
                  <c:v>1</c:v>
                </c:pt>
                <c:pt idx="11">
                  <c:v>1</c:v>
                </c:pt>
                <c:pt idx="12">
                  <c:v>1</c:v>
                </c:pt>
                <c:pt idx="13">
                  <c:v>1</c:v>
                </c:pt>
                <c:pt idx="14">
                  <c:v>3</c:v>
                </c:pt>
              </c:numCache>
            </c:numRef>
          </c:val>
          <c:extLst>
            <c:ext xmlns:c16="http://schemas.microsoft.com/office/drawing/2014/chart" uri="{C3380CC4-5D6E-409C-BE32-E72D297353CC}">
              <c16:uniqueId val="{00000000-9ABC-054E-986C-59ACC4F067FD}"/>
            </c:ext>
          </c:extLst>
        </c:ser>
        <c:dLbls>
          <c:dLblPos val="outEnd"/>
          <c:showLegendKey val="0"/>
          <c:showVal val="1"/>
          <c:showCatName val="0"/>
          <c:showSerName val="0"/>
          <c:showPercent val="0"/>
          <c:showBubbleSize val="0"/>
        </c:dLbls>
        <c:gapWidth val="100"/>
        <c:overlap val="-24"/>
        <c:axId val="1164534895"/>
        <c:axId val="1166219807"/>
      </c:barChart>
      <c:catAx>
        <c:axId val="1164534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66219807"/>
        <c:crosses val="autoZero"/>
        <c:auto val="1"/>
        <c:lblAlgn val="ctr"/>
        <c:lblOffset val="100"/>
        <c:noMultiLvlLbl val="0"/>
      </c:catAx>
      <c:valAx>
        <c:axId val="11662198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645348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Sheet1!$A$490:$A$500</c:f>
              <c:strCache>
                <c:ptCount val="11"/>
                <c:pt idx="0">
                  <c:v>0 percent</c:v>
                </c:pt>
                <c:pt idx="1">
                  <c:v>3 percent</c:v>
                </c:pt>
                <c:pt idx="2">
                  <c:v>5 percent</c:v>
                </c:pt>
                <c:pt idx="3">
                  <c:v>9 percent</c:v>
                </c:pt>
                <c:pt idx="4">
                  <c:v>10 percent</c:v>
                </c:pt>
                <c:pt idx="5">
                  <c:v>15 percent</c:v>
                </c:pt>
                <c:pt idx="6">
                  <c:v>20 percent</c:v>
                </c:pt>
                <c:pt idx="7">
                  <c:v>25 percent</c:v>
                </c:pt>
                <c:pt idx="8">
                  <c:v>30 percent</c:v>
                </c:pt>
                <c:pt idx="9">
                  <c:v>38 percent</c:v>
                </c:pt>
                <c:pt idx="10">
                  <c:v>50 percent</c:v>
                </c:pt>
              </c:strCache>
            </c:strRef>
          </c:cat>
          <c:val>
            <c:numRef>
              <c:f>Sheet1!$B$490:$B$500</c:f>
              <c:numCache>
                <c:formatCode>General</c:formatCode>
                <c:ptCount val="11"/>
                <c:pt idx="0">
                  <c:v>33</c:v>
                </c:pt>
                <c:pt idx="1">
                  <c:v>1</c:v>
                </c:pt>
                <c:pt idx="2">
                  <c:v>7</c:v>
                </c:pt>
                <c:pt idx="3">
                  <c:v>1</c:v>
                </c:pt>
                <c:pt idx="4">
                  <c:v>10</c:v>
                </c:pt>
                <c:pt idx="5">
                  <c:v>4</c:v>
                </c:pt>
                <c:pt idx="6">
                  <c:v>6</c:v>
                </c:pt>
                <c:pt idx="7">
                  <c:v>1</c:v>
                </c:pt>
                <c:pt idx="8">
                  <c:v>2</c:v>
                </c:pt>
                <c:pt idx="9">
                  <c:v>1</c:v>
                </c:pt>
                <c:pt idx="10">
                  <c:v>1</c:v>
                </c:pt>
              </c:numCache>
            </c:numRef>
          </c:val>
          <c:extLst>
            <c:ext xmlns:c16="http://schemas.microsoft.com/office/drawing/2014/chart" uri="{C3380CC4-5D6E-409C-BE32-E72D297353CC}">
              <c16:uniqueId val="{00000000-5EE4-6842-9F38-8B0B16CC4217}"/>
            </c:ext>
          </c:extLst>
        </c:ser>
        <c:dLbls>
          <c:dLblPos val="outEnd"/>
          <c:showLegendKey val="0"/>
          <c:showVal val="1"/>
          <c:showCatName val="0"/>
          <c:showSerName val="0"/>
          <c:showPercent val="0"/>
          <c:showBubbleSize val="0"/>
        </c:dLbls>
        <c:gapWidth val="100"/>
        <c:overlap val="-24"/>
        <c:axId val="697889615"/>
        <c:axId val="697891295"/>
      </c:barChart>
      <c:catAx>
        <c:axId val="697889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697891295"/>
        <c:crosses val="autoZero"/>
        <c:auto val="1"/>
        <c:lblAlgn val="ctr"/>
        <c:lblOffset val="100"/>
        <c:noMultiLvlLbl val="0"/>
      </c:catAx>
      <c:valAx>
        <c:axId val="6978912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6978896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Sheet1!$A$504:$A$513</c:f>
              <c:strCache>
                <c:ptCount val="10"/>
                <c:pt idx="0">
                  <c:v>0 percent</c:v>
                </c:pt>
                <c:pt idx="1">
                  <c:v>3 percent</c:v>
                </c:pt>
                <c:pt idx="2">
                  <c:v>5 percent</c:v>
                </c:pt>
                <c:pt idx="3">
                  <c:v>6 percent</c:v>
                </c:pt>
                <c:pt idx="4">
                  <c:v>10 percent</c:v>
                </c:pt>
                <c:pt idx="5">
                  <c:v>18 percent</c:v>
                </c:pt>
                <c:pt idx="6">
                  <c:v>20 percent</c:v>
                </c:pt>
                <c:pt idx="7">
                  <c:v>40 percent</c:v>
                </c:pt>
                <c:pt idx="8">
                  <c:v>80 percent</c:v>
                </c:pt>
                <c:pt idx="9">
                  <c:v>90 percent</c:v>
                </c:pt>
              </c:strCache>
            </c:strRef>
          </c:cat>
          <c:val>
            <c:numRef>
              <c:f>Sheet1!$B$504:$B$513</c:f>
              <c:numCache>
                <c:formatCode>General</c:formatCode>
                <c:ptCount val="10"/>
                <c:pt idx="0">
                  <c:v>38</c:v>
                </c:pt>
                <c:pt idx="1">
                  <c:v>1</c:v>
                </c:pt>
                <c:pt idx="2">
                  <c:v>7</c:v>
                </c:pt>
                <c:pt idx="3">
                  <c:v>1</c:v>
                </c:pt>
                <c:pt idx="4">
                  <c:v>8</c:v>
                </c:pt>
                <c:pt idx="5">
                  <c:v>1</c:v>
                </c:pt>
                <c:pt idx="6">
                  <c:v>6</c:v>
                </c:pt>
                <c:pt idx="7">
                  <c:v>1</c:v>
                </c:pt>
                <c:pt idx="8">
                  <c:v>1</c:v>
                </c:pt>
                <c:pt idx="9">
                  <c:v>1</c:v>
                </c:pt>
              </c:numCache>
            </c:numRef>
          </c:val>
          <c:extLst>
            <c:ext xmlns:c16="http://schemas.microsoft.com/office/drawing/2014/chart" uri="{C3380CC4-5D6E-409C-BE32-E72D297353CC}">
              <c16:uniqueId val="{00000000-A679-C847-9311-0C466003C509}"/>
            </c:ext>
          </c:extLst>
        </c:ser>
        <c:dLbls>
          <c:dLblPos val="outEnd"/>
          <c:showLegendKey val="0"/>
          <c:showVal val="1"/>
          <c:showCatName val="0"/>
          <c:showSerName val="0"/>
          <c:showPercent val="0"/>
          <c:showBubbleSize val="0"/>
        </c:dLbls>
        <c:gapWidth val="100"/>
        <c:overlap val="-24"/>
        <c:axId val="708157231"/>
        <c:axId val="708158911"/>
      </c:barChart>
      <c:catAx>
        <c:axId val="708157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708158911"/>
        <c:crosses val="autoZero"/>
        <c:auto val="1"/>
        <c:lblAlgn val="ctr"/>
        <c:lblOffset val="100"/>
        <c:noMultiLvlLbl val="0"/>
      </c:catAx>
      <c:valAx>
        <c:axId val="7081589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7081572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Sheet1!$A$517:$A$524</c:f>
              <c:strCache>
                <c:ptCount val="8"/>
                <c:pt idx="0">
                  <c:v>0 percent</c:v>
                </c:pt>
                <c:pt idx="1">
                  <c:v>5 percent</c:v>
                </c:pt>
                <c:pt idx="2">
                  <c:v>6 percent</c:v>
                </c:pt>
                <c:pt idx="3">
                  <c:v>10 percent</c:v>
                </c:pt>
                <c:pt idx="4">
                  <c:v>25 percent</c:v>
                </c:pt>
                <c:pt idx="5">
                  <c:v>30 percent</c:v>
                </c:pt>
                <c:pt idx="6">
                  <c:v>33 percent</c:v>
                </c:pt>
                <c:pt idx="7">
                  <c:v>50 percent</c:v>
                </c:pt>
              </c:strCache>
            </c:strRef>
          </c:cat>
          <c:val>
            <c:numRef>
              <c:f>Sheet1!$B$517:$B$524</c:f>
              <c:numCache>
                <c:formatCode>General</c:formatCode>
                <c:ptCount val="8"/>
                <c:pt idx="0">
                  <c:v>55</c:v>
                </c:pt>
                <c:pt idx="1">
                  <c:v>4</c:v>
                </c:pt>
                <c:pt idx="2">
                  <c:v>1</c:v>
                </c:pt>
                <c:pt idx="3">
                  <c:v>3</c:v>
                </c:pt>
                <c:pt idx="4">
                  <c:v>1</c:v>
                </c:pt>
                <c:pt idx="5">
                  <c:v>1</c:v>
                </c:pt>
                <c:pt idx="6">
                  <c:v>1</c:v>
                </c:pt>
                <c:pt idx="7">
                  <c:v>1</c:v>
                </c:pt>
              </c:numCache>
            </c:numRef>
          </c:val>
          <c:extLst>
            <c:ext xmlns:c16="http://schemas.microsoft.com/office/drawing/2014/chart" uri="{C3380CC4-5D6E-409C-BE32-E72D297353CC}">
              <c16:uniqueId val="{00000000-EB7F-4743-94D8-555792EE700A}"/>
            </c:ext>
          </c:extLst>
        </c:ser>
        <c:dLbls>
          <c:dLblPos val="outEnd"/>
          <c:showLegendKey val="0"/>
          <c:showVal val="1"/>
          <c:showCatName val="0"/>
          <c:showSerName val="0"/>
          <c:showPercent val="0"/>
          <c:showBubbleSize val="0"/>
        </c:dLbls>
        <c:gapWidth val="100"/>
        <c:overlap val="-24"/>
        <c:axId val="1166457999"/>
        <c:axId val="1166748783"/>
      </c:barChart>
      <c:catAx>
        <c:axId val="1166457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66748783"/>
        <c:crosses val="autoZero"/>
        <c:auto val="1"/>
        <c:lblAlgn val="ctr"/>
        <c:lblOffset val="100"/>
        <c:noMultiLvlLbl val="0"/>
      </c:catAx>
      <c:valAx>
        <c:axId val="11667487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664579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Sheet1!$A$528:$A$538</c:f>
              <c:strCache>
                <c:ptCount val="11"/>
                <c:pt idx="0">
                  <c:v>0 percent</c:v>
                </c:pt>
                <c:pt idx="1">
                  <c:v>5 percent</c:v>
                </c:pt>
                <c:pt idx="2">
                  <c:v>10 percent</c:v>
                </c:pt>
                <c:pt idx="3">
                  <c:v>15 percent</c:v>
                </c:pt>
                <c:pt idx="4">
                  <c:v>20 percent</c:v>
                </c:pt>
                <c:pt idx="5">
                  <c:v>25 percent</c:v>
                </c:pt>
                <c:pt idx="6">
                  <c:v>30 percent</c:v>
                </c:pt>
                <c:pt idx="7">
                  <c:v>40 percent</c:v>
                </c:pt>
                <c:pt idx="8">
                  <c:v>50 percent</c:v>
                </c:pt>
                <c:pt idx="9">
                  <c:v>60 percent</c:v>
                </c:pt>
                <c:pt idx="10">
                  <c:v>100 percent</c:v>
                </c:pt>
              </c:strCache>
            </c:strRef>
          </c:cat>
          <c:val>
            <c:numRef>
              <c:f>Sheet1!$B$528:$B$538</c:f>
              <c:numCache>
                <c:formatCode>General</c:formatCode>
                <c:ptCount val="11"/>
                <c:pt idx="0">
                  <c:v>38</c:v>
                </c:pt>
                <c:pt idx="1">
                  <c:v>3</c:v>
                </c:pt>
                <c:pt idx="2">
                  <c:v>5</c:v>
                </c:pt>
                <c:pt idx="3">
                  <c:v>4</c:v>
                </c:pt>
                <c:pt idx="4">
                  <c:v>6</c:v>
                </c:pt>
                <c:pt idx="5">
                  <c:v>1</c:v>
                </c:pt>
                <c:pt idx="6">
                  <c:v>3</c:v>
                </c:pt>
                <c:pt idx="7">
                  <c:v>2</c:v>
                </c:pt>
                <c:pt idx="8">
                  <c:v>3</c:v>
                </c:pt>
                <c:pt idx="9">
                  <c:v>1</c:v>
                </c:pt>
                <c:pt idx="10">
                  <c:v>1</c:v>
                </c:pt>
              </c:numCache>
            </c:numRef>
          </c:val>
          <c:extLst>
            <c:ext xmlns:c16="http://schemas.microsoft.com/office/drawing/2014/chart" uri="{C3380CC4-5D6E-409C-BE32-E72D297353CC}">
              <c16:uniqueId val="{00000000-9975-FA43-9064-FB50DA5F3B86}"/>
            </c:ext>
          </c:extLst>
        </c:ser>
        <c:dLbls>
          <c:dLblPos val="outEnd"/>
          <c:showLegendKey val="0"/>
          <c:showVal val="1"/>
          <c:showCatName val="0"/>
          <c:showSerName val="0"/>
          <c:showPercent val="0"/>
          <c:showBubbleSize val="0"/>
        </c:dLbls>
        <c:gapWidth val="100"/>
        <c:overlap val="-24"/>
        <c:axId val="777117471"/>
        <c:axId val="777119151"/>
      </c:barChart>
      <c:catAx>
        <c:axId val="777117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777119151"/>
        <c:crosses val="autoZero"/>
        <c:auto val="1"/>
        <c:lblAlgn val="ctr"/>
        <c:lblOffset val="100"/>
        <c:noMultiLvlLbl val="0"/>
      </c:catAx>
      <c:valAx>
        <c:axId val="77711915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7771174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Sheet1!$A$18:$A$24</c:f>
              <c:strCache>
                <c:ptCount val="7"/>
                <c:pt idx="0">
                  <c:v>1 = Not a lot</c:v>
                </c:pt>
                <c:pt idx="1">
                  <c:v>2</c:v>
                </c:pt>
                <c:pt idx="2">
                  <c:v>3</c:v>
                </c:pt>
                <c:pt idx="3">
                  <c:v>4</c:v>
                </c:pt>
                <c:pt idx="4">
                  <c:v>5</c:v>
                </c:pt>
                <c:pt idx="5">
                  <c:v>6</c:v>
                </c:pt>
                <c:pt idx="6">
                  <c:v>7 = Extremely</c:v>
                </c:pt>
              </c:strCache>
            </c:strRef>
          </c:cat>
          <c:val>
            <c:numRef>
              <c:f>Sheet1!$B$18:$B$24</c:f>
              <c:numCache>
                <c:formatCode>General</c:formatCode>
                <c:ptCount val="7"/>
                <c:pt idx="0">
                  <c:v>3</c:v>
                </c:pt>
                <c:pt idx="1">
                  <c:v>3</c:v>
                </c:pt>
                <c:pt idx="2">
                  <c:v>8</c:v>
                </c:pt>
                <c:pt idx="3">
                  <c:v>20</c:v>
                </c:pt>
                <c:pt idx="4">
                  <c:v>18</c:v>
                </c:pt>
                <c:pt idx="5">
                  <c:v>8</c:v>
                </c:pt>
                <c:pt idx="6">
                  <c:v>7</c:v>
                </c:pt>
              </c:numCache>
            </c:numRef>
          </c:val>
          <c:extLst>
            <c:ext xmlns:c16="http://schemas.microsoft.com/office/drawing/2014/chart" uri="{C3380CC4-5D6E-409C-BE32-E72D297353CC}">
              <c16:uniqueId val="{00000000-B859-ED49-98E7-58B88984EC5F}"/>
            </c:ext>
          </c:extLst>
        </c:ser>
        <c:dLbls>
          <c:dLblPos val="outEnd"/>
          <c:showLegendKey val="0"/>
          <c:showVal val="1"/>
          <c:showCatName val="0"/>
          <c:showSerName val="0"/>
          <c:showPercent val="0"/>
          <c:showBubbleSize val="0"/>
        </c:dLbls>
        <c:gapWidth val="100"/>
        <c:overlap val="-24"/>
        <c:axId val="1330313552"/>
        <c:axId val="1330315232"/>
      </c:barChart>
      <c:catAx>
        <c:axId val="1330313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330315232"/>
        <c:crosses val="autoZero"/>
        <c:auto val="1"/>
        <c:lblAlgn val="ctr"/>
        <c:lblOffset val="100"/>
        <c:noMultiLvlLbl val="0"/>
      </c:catAx>
      <c:valAx>
        <c:axId val="13303152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330313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Sheet1!$A$542:$A$555</c:f>
              <c:strCache>
                <c:ptCount val="14"/>
                <c:pt idx="0">
                  <c:v>2 faculty</c:v>
                </c:pt>
                <c:pt idx="1">
                  <c:v>3 faculty</c:v>
                </c:pt>
                <c:pt idx="2">
                  <c:v>4 faculty</c:v>
                </c:pt>
                <c:pt idx="3">
                  <c:v>5 faculty</c:v>
                </c:pt>
                <c:pt idx="4">
                  <c:v>6 faculty</c:v>
                </c:pt>
                <c:pt idx="5">
                  <c:v>7 faculty</c:v>
                </c:pt>
                <c:pt idx="6">
                  <c:v>8 faculty</c:v>
                </c:pt>
                <c:pt idx="7">
                  <c:v>8.5 faculty</c:v>
                </c:pt>
                <c:pt idx="8">
                  <c:v>9 faculty</c:v>
                </c:pt>
                <c:pt idx="9">
                  <c:v>10 faculty</c:v>
                </c:pt>
                <c:pt idx="10">
                  <c:v>11 faculty</c:v>
                </c:pt>
                <c:pt idx="11">
                  <c:v>12 faculty</c:v>
                </c:pt>
                <c:pt idx="12">
                  <c:v>13 faculty</c:v>
                </c:pt>
                <c:pt idx="13">
                  <c:v>14 faculty</c:v>
                </c:pt>
              </c:strCache>
            </c:strRef>
          </c:cat>
          <c:val>
            <c:numRef>
              <c:f>Sheet1!$B$542:$B$555</c:f>
              <c:numCache>
                <c:formatCode>General</c:formatCode>
                <c:ptCount val="14"/>
                <c:pt idx="0">
                  <c:v>1</c:v>
                </c:pt>
                <c:pt idx="1">
                  <c:v>5</c:v>
                </c:pt>
                <c:pt idx="2">
                  <c:v>5</c:v>
                </c:pt>
                <c:pt idx="3">
                  <c:v>13</c:v>
                </c:pt>
                <c:pt idx="4">
                  <c:v>12</c:v>
                </c:pt>
                <c:pt idx="5">
                  <c:v>9</c:v>
                </c:pt>
                <c:pt idx="6">
                  <c:v>3</c:v>
                </c:pt>
                <c:pt idx="7">
                  <c:v>1</c:v>
                </c:pt>
                <c:pt idx="8">
                  <c:v>2</c:v>
                </c:pt>
                <c:pt idx="9">
                  <c:v>7</c:v>
                </c:pt>
                <c:pt idx="10">
                  <c:v>1</c:v>
                </c:pt>
                <c:pt idx="11">
                  <c:v>0</c:v>
                </c:pt>
                <c:pt idx="12">
                  <c:v>1</c:v>
                </c:pt>
                <c:pt idx="13">
                  <c:v>1</c:v>
                </c:pt>
              </c:numCache>
            </c:numRef>
          </c:val>
          <c:extLst>
            <c:ext xmlns:c16="http://schemas.microsoft.com/office/drawing/2014/chart" uri="{C3380CC4-5D6E-409C-BE32-E72D297353CC}">
              <c16:uniqueId val="{00000000-FF67-7D4A-93E6-CD2E77470CD2}"/>
            </c:ext>
          </c:extLst>
        </c:ser>
        <c:dLbls>
          <c:dLblPos val="outEnd"/>
          <c:showLegendKey val="0"/>
          <c:showVal val="1"/>
          <c:showCatName val="0"/>
          <c:showSerName val="0"/>
          <c:showPercent val="0"/>
          <c:showBubbleSize val="0"/>
        </c:dLbls>
        <c:gapWidth val="100"/>
        <c:overlap val="-24"/>
        <c:axId val="845144511"/>
        <c:axId val="845146239"/>
      </c:barChart>
      <c:catAx>
        <c:axId val="845144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845146239"/>
        <c:crosses val="autoZero"/>
        <c:auto val="1"/>
        <c:lblAlgn val="ctr"/>
        <c:lblOffset val="100"/>
        <c:noMultiLvlLbl val="0"/>
      </c:catAx>
      <c:valAx>
        <c:axId val="8451462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8451445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Sheet1!$A$559:$A$567</c:f>
              <c:strCache>
                <c:ptCount val="9"/>
                <c:pt idx="0">
                  <c:v>1 faculty</c:v>
                </c:pt>
                <c:pt idx="1">
                  <c:v>2 faculty</c:v>
                </c:pt>
                <c:pt idx="2">
                  <c:v>3 faculty</c:v>
                </c:pt>
                <c:pt idx="3">
                  <c:v>4  faculty</c:v>
                </c:pt>
                <c:pt idx="4">
                  <c:v>5 faculty</c:v>
                </c:pt>
                <c:pt idx="5">
                  <c:v>6 faculty</c:v>
                </c:pt>
                <c:pt idx="6">
                  <c:v>7 faculty</c:v>
                </c:pt>
                <c:pt idx="7">
                  <c:v>8 faculty</c:v>
                </c:pt>
                <c:pt idx="8">
                  <c:v>9 faculty</c:v>
                </c:pt>
              </c:strCache>
            </c:strRef>
          </c:cat>
          <c:val>
            <c:numRef>
              <c:f>Sheet1!$B$559:$B$567</c:f>
              <c:numCache>
                <c:formatCode>General</c:formatCode>
                <c:ptCount val="9"/>
                <c:pt idx="0">
                  <c:v>5</c:v>
                </c:pt>
                <c:pt idx="1">
                  <c:v>5</c:v>
                </c:pt>
                <c:pt idx="2">
                  <c:v>20</c:v>
                </c:pt>
                <c:pt idx="3">
                  <c:v>14</c:v>
                </c:pt>
                <c:pt idx="4">
                  <c:v>3</c:v>
                </c:pt>
                <c:pt idx="5">
                  <c:v>8</c:v>
                </c:pt>
                <c:pt idx="6">
                  <c:v>2</c:v>
                </c:pt>
                <c:pt idx="7">
                  <c:v>1</c:v>
                </c:pt>
                <c:pt idx="8">
                  <c:v>2</c:v>
                </c:pt>
              </c:numCache>
            </c:numRef>
          </c:val>
          <c:extLst>
            <c:ext xmlns:c16="http://schemas.microsoft.com/office/drawing/2014/chart" uri="{C3380CC4-5D6E-409C-BE32-E72D297353CC}">
              <c16:uniqueId val="{00000000-7C34-0F4B-BD59-2800FA309359}"/>
            </c:ext>
          </c:extLst>
        </c:ser>
        <c:dLbls>
          <c:dLblPos val="outEnd"/>
          <c:showLegendKey val="0"/>
          <c:showVal val="1"/>
          <c:showCatName val="0"/>
          <c:showSerName val="0"/>
          <c:showPercent val="0"/>
          <c:showBubbleSize val="0"/>
        </c:dLbls>
        <c:gapWidth val="100"/>
        <c:overlap val="-24"/>
        <c:axId val="845236351"/>
        <c:axId val="845243007"/>
      </c:barChart>
      <c:catAx>
        <c:axId val="845236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845243007"/>
        <c:crosses val="autoZero"/>
        <c:auto val="1"/>
        <c:lblAlgn val="ctr"/>
        <c:lblOffset val="100"/>
        <c:noMultiLvlLbl val="0"/>
      </c:catAx>
      <c:valAx>
        <c:axId val="8452430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8452363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Sheet1!$A$570:$A$578</c:f>
              <c:strCache>
                <c:ptCount val="9"/>
                <c:pt idx="0">
                  <c:v>0 faculty</c:v>
                </c:pt>
                <c:pt idx="1">
                  <c:v>1 faculty</c:v>
                </c:pt>
                <c:pt idx="2">
                  <c:v>2 faculty</c:v>
                </c:pt>
                <c:pt idx="3">
                  <c:v>3 faculty</c:v>
                </c:pt>
                <c:pt idx="4">
                  <c:v>4 faculty</c:v>
                </c:pt>
                <c:pt idx="5">
                  <c:v>4.5 faculty</c:v>
                </c:pt>
                <c:pt idx="6">
                  <c:v>5 faculty</c:v>
                </c:pt>
                <c:pt idx="7">
                  <c:v>6 faculty</c:v>
                </c:pt>
                <c:pt idx="8">
                  <c:v>7 faculty</c:v>
                </c:pt>
              </c:strCache>
            </c:strRef>
          </c:cat>
          <c:val>
            <c:numRef>
              <c:f>Sheet1!$B$570:$B$578</c:f>
              <c:numCache>
                <c:formatCode>General</c:formatCode>
                <c:ptCount val="9"/>
                <c:pt idx="0">
                  <c:v>2</c:v>
                </c:pt>
                <c:pt idx="1">
                  <c:v>10</c:v>
                </c:pt>
                <c:pt idx="2">
                  <c:v>15</c:v>
                </c:pt>
                <c:pt idx="3">
                  <c:v>13</c:v>
                </c:pt>
                <c:pt idx="4">
                  <c:v>12</c:v>
                </c:pt>
                <c:pt idx="5">
                  <c:v>1</c:v>
                </c:pt>
                <c:pt idx="6">
                  <c:v>2</c:v>
                </c:pt>
                <c:pt idx="7">
                  <c:v>1</c:v>
                </c:pt>
                <c:pt idx="8">
                  <c:v>1</c:v>
                </c:pt>
              </c:numCache>
            </c:numRef>
          </c:val>
          <c:extLst>
            <c:ext xmlns:c16="http://schemas.microsoft.com/office/drawing/2014/chart" uri="{C3380CC4-5D6E-409C-BE32-E72D297353CC}">
              <c16:uniqueId val="{00000000-486A-C541-8EB7-7431D65F044F}"/>
            </c:ext>
          </c:extLst>
        </c:ser>
        <c:dLbls>
          <c:dLblPos val="outEnd"/>
          <c:showLegendKey val="0"/>
          <c:showVal val="1"/>
          <c:showCatName val="0"/>
          <c:showSerName val="0"/>
          <c:showPercent val="0"/>
          <c:showBubbleSize val="0"/>
        </c:dLbls>
        <c:gapWidth val="100"/>
        <c:overlap val="-24"/>
        <c:axId val="903104191"/>
        <c:axId val="903105919"/>
      </c:barChart>
      <c:catAx>
        <c:axId val="903104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903105919"/>
        <c:crosses val="autoZero"/>
        <c:auto val="1"/>
        <c:lblAlgn val="ctr"/>
        <c:lblOffset val="100"/>
        <c:noMultiLvlLbl val="0"/>
      </c:catAx>
      <c:valAx>
        <c:axId val="9031059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9031041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Sheet1!$A$582:$A$584</c:f>
              <c:strCache>
                <c:ptCount val="3"/>
                <c:pt idx="0">
                  <c:v>0 faculty</c:v>
                </c:pt>
                <c:pt idx="1">
                  <c:v>1 faculty</c:v>
                </c:pt>
                <c:pt idx="2">
                  <c:v>2 faculty</c:v>
                </c:pt>
              </c:strCache>
            </c:strRef>
          </c:cat>
          <c:val>
            <c:numRef>
              <c:f>Sheet1!$B$582:$B$584</c:f>
              <c:numCache>
                <c:formatCode>General</c:formatCode>
                <c:ptCount val="3"/>
                <c:pt idx="0">
                  <c:v>14</c:v>
                </c:pt>
                <c:pt idx="1">
                  <c:v>4</c:v>
                </c:pt>
                <c:pt idx="2">
                  <c:v>2</c:v>
                </c:pt>
              </c:numCache>
            </c:numRef>
          </c:val>
          <c:extLst>
            <c:ext xmlns:c16="http://schemas.microsoft.com/office/drawing/2014/chart" uri="{C3380CC4-5D6E-409C-BE32-E72D297353CC}">
              <c16:uniqueId val="{00000000-1431-B94A-9623-8F2727CEA469}"/>
            </c:ext>
          </c:extLst>
        </c:ser>
        <c:dLbls>
          <c:dLblPos val="outEnd"/>
          <c:showLegendKey val="0"/>
          <c:showVal val="1"/>
          <c:showCatName val="0"/>
          <c:showSerName val="0"/>
          <c:showPercent val="0"/>
          <c:showBubbleSize val="0"/>
        </c:dLbls>
        <c:gapWidth val="100"/>
        <c:overlap val="-24"/>
        <c:axId val="904527551"/>
        <c:axId val="904529231"/>
      </c:barChart>
      <c:catAx>
        <c:axId val="904527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904529231"/>
        <c:crosses val="autoZero"/>
        <c:auto val="1"/>
        <c:lblAlgn val="ctr"/>
        <c:lblOffset val="100"/>
        <c:noMultiLvlLbl val="0"/>
      </c:catAx>
      <c:valAx>
        <c:axId val="90452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904527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Sheet1!$A$588</c:f>
              <c:strCache>
                <c:ptCount val="1"/>
                <c:pt idx="0">
                  <c:v>0 faculty</c:v>
                </c:pt>
              </c:strCache>
            </c:strRef>
          </c:tx>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Sheet1!$B$588</c:f>
              <c:numCache>
                <c:formatCode>General</c:formatCode>
                <c:ptCount val="1"/>
                <c:pt idx="0">
                  <c:v>15</c:v>
                </c:pt>
              </c:numCache>
            </c:numRef>
          </c:val>
          <c:extLst>
            <c:ext xmlns:c16="http://schemas.microsoft.com/office/drawing/2014/chart" uri="{C3380CC4-5D6E-409C-BE32-E72D297353CC}">
              <c16:uniqueId val="{00000000-41C7-2B4A-9410-89ADBE56D15C}"/>
            </c:ext>
          </c:extLst>
        </c:ser>
        <c:dLbls>
          <c:dLblPos val="outEnd"/>
          <c:showLegendKey val="0"/>
          <c:showVal val="1"/>
          <c:showCatName val="0"/>
          <c:showSerName val="0"/>
          <c:showPercent val="0"/>
          <c:showBubbleSize val="0"/>
        </c:dLbls>
        <c:gapWidth val="100"/>
        <c:overlap val="-24"/>
        <c:axId val="852935151"/>
        <c:axId val="898217359"/>
      </c:barChart>
      <c:catAx>
        <c:axId val="852935151"/>
        <c:scaling>
          <c:orientation val="minMax"/>
        </c:scaling>
        <c:delete val="1"/>
        <c:axPos val="b"/>
        <c:majorTickMark val="none"/>
        <c:minorTickMark val="none"/>
        <c:tickLblPos val="nextTo"/>
        <c:crossAx val="898217359"/>
        <c:crosses val="autoZero"/>
        <c:auto val="0"/>
        <c:lblAlgn val="ctr"/>
        <c:lblOffset val="100"/>
        <c:noMultiLvlLbl val="0"/>
      </c:catAx>
      <c:valAx>
        <c:axId val="8982173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8529351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Sheet1!$A$593:$A$599</c:f>
              <c:strCache>
                <c:ptCount val="7"/>
                <c:pt idx="0">
                  <c:v>Unknown</c:v>
                </c:pt>
                <c:pt idx="1">
                  <c:v>0 faculty</c:v>
                </c:pt>
                <c:pt idx="2">
                  <c:v>1 faculty</c:v>
                </c:pt>
                <c:pt idx="3">
                  <c:v>2 faculty</c:v>
                </c:pt>
                <c:pt idx="4">
                  <c:v>3 faculty</c:v>
                </c:pt>
                <c:pt idx="5">
                  <c:v>4 faculty</c:v>
                </c:pt>
                <c:pt idx="6">
                  <c:v>5 faculty</c:v>
                </c:pt>
              </c:strCache>
            </c:strRef>
          </c:cat>
          <c:val>
            <c:numRef>
              <c:f>Sheet1!$B$593:$B$599</c:f>
              <c:numCache>
                <c:formatCode>General</c:formatCode>
                <c:ptCount val="7"/>
                <c:pt idx="0">
                  <c:v>1</c:v>
                </c:pt>
                <c:pt idx="1">
                  <c:v>23</c:v>
                </c:pt>
                <c:pt idx="2">
                  <c:v>20</c:v>
                </c:pt>
                <c:pt idx="3">
                  <c:v>8</c:v>
                </c:pt>
                <c:pt idx="4">
                  <c:v>3</c:v>
                </c:pt>
                <c:pt idx="5">
                  <c:v>2</c:v>
                </c:pt>
                <c:pt idx="6">
                  <c:v>1</c:v>
                </c:pt>
              </c:numCache>
            </c:numRef>
          </c:val>
          <c:extLst>
            <c:ext xmlns:c16="http://schemas.microsoft.com/office/drawing/2014/chart" uri="{C3380CC4-5D6E-409C-BE32-E72D297353CC}">
              <c16:uniqueId val="{00000000-5F11-784E-877B-469E68327ACD}"/>
            </c:ext>
          </c:extLst>
        </c:ser>
        <c:dLbls>
          <c:dLblPos val="outEnd"/>
          <c:showLegendKey val="0"/>
          <c:showVal val="1"/>
          <c:showCatName val="0"/>
          <c:showSerName val="0"/>
          <c:showPercent val="0"/>
          <c:showBubbleSize val="0"/>
        </c:dLbls>
        <c:gapWidth val="100"/>
        <c:overlap val="-24"/>
        <c:axId val="437298143"/>
        <c:axId val="437299823"/>
      </c:barChart>
      <c:catAx>
        <c:axId val="4372981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7299823"/>
        <c:crosses val="autoZero"/>
        <c:auto val="1"/>
        <c:lblAlgn val="ctr"/>
        <c:lblOffset val="100"/>
        <c:noMultiLvlLbl val="0"/>
      </c:catAx>
      <c:valAx>
        <c:axId val="437299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7298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Sheet1!$A$604:$A$614</c:f>
              <c:strCache>
                <c:ptCount val="11"/>
                <c:pt idx="0">
                  <c:v>0 faculty</c:v>
                </c:pt>
                <c:pt idx="1">
                  <c:v>1 faculty</c:v>
                </c:pt>
                <c:pt idx="2">
                  <c:v>2 faculty</c:v>
                </c:pt>
                <c:pt idx="3">
                  <c:v>3 faculty</c:v>
                </c:pt>
                <c:pt idx="4">
                  <c:v>4 faculty</c:v>
                </c:pt>
                <c:pt idx="5">
                  <c:v>5 faculty</c:v>
                </c:pt>
                <c:pt idx="6">
                  <c:v>6 faculty</c:v>
                </c:pt>
                <c:pt idx="7">
                  <c:v>7 faculty</c:v>
                </c:pt>
                <c:pt idx="8">
                  <c:v>8 faculty</c:v>
                </c:pt>
                <c:pt idx="9">
                  <c:v>25 faculty</c:v>
                </c:pt>
                <c:pt idx="10">
                  <c:v>67 faculty</c:v>
                </c:pt>
              </c:strCache>
            </c:strRef>
          </c:cat>
          <c:val>
            <c:numRef>
              <c:f>Sheet1!$B$604:$B$614</c:f>
              <c:numCache>
                <c:formatCode>General</c:formatCode>
                <c:ptCount val="11"/>
                <c:pt idx="0">
                  <c:v>9</c:v>
                </c:pt>
                <c:pt idx="1">
                  <c:v>2</c:v>
                </c:pt>
                <c:pt idx="2">
                  <c:v>10</c:v>
                </c:pt>
                <c:pt idx="3">
                  <c:v>10</c:v>
                </c:pt>
                <c:pt idx="4">
                  <c:v>10</c:v>
                </c:pt>
                <c:pt idx="5">
                  <c:v>7</c:v>
                </c:pt>
                <c:pt idx="6">
                  <c:v>7</c:v>
                </c:pt>
                <c:pt idx="7">
                  <c:v>3</c:v>
                </c:pt>
                <c:pt idx="8">
                  <c:v>6</c:v>
                </c:pt>
                <c:pt idx="9">
                  <c:v>1</c:v>
                </c:pt>
                <c:pt idx="10">
                  <c:v>1</c:v>
                </c:pt>
              </c:numCache>
            </c:numRef>
          </c:val>
          <c:extLst>
            <c:ext xmlns:c16="http://schemas.microsoft.com/office/drawing/2014/chart" uri="{C3380CC4-5D6E-409C-BE32-E72D297353CC}">
              <c16:uniqueId val="{00000000-C0EA-9041-BAB1-CD7B57D7F244}"/>
            </c:ext>
          </c:extLst>
        </c:ser>
        <c:dLbls>
          <c:dLblPos val="outEnd"/>
          <c:showLegendKey val="0"/>
          <c:showVal val="1"/>
          <c:showCatName val="0"/>
          <c:showSerName val="0"/>
          <c:showPercent val="0"/>
          <c:showBubbleSize val="0"/>
        </c:dLbls>
        <c:gapWidth val="100"/>
        <c:overlap val="-24"/>
        <c:axId val="439846591"/>
        <c:axId val="439827967"/>
      </c:barChart>
      <c:catAx>
        <c:axId val="439846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9827967"/>
        <c:crosses val="autoZero"/>
        <c:auto val="1"/>
        <c:lblAlgn val="ctr"/>
        <c:lblOffset val="100"/>
        <c:noMultiLvlLbl val="0"/>
      </c:catAx>
      <c:valAx>
        <c:axId val="4398279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98465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Sheet1!$A$618:$A$621</c:f>
              <c:strCache>
                <c:ptCount val="4"/>
                <c:pt idx="0">
                  <c:v>0 faculty</c:v>
                </c:pt>
                <c:pt idx="1">
                  <c:v>1 faculty</c:v>
                </c:pt>
                <c:pt idx="2">
                  <c:v>2 faculty</c:v>
                </c:pt>
                <c:pt idx="3">
                  <c:v>3 faculty</c:v>
                </c:pt>
              </c:strCache>
            </c:strRef>
          </c:cat>
          <c:val>
            <c:numRef>
              <c:f>Sheet1!$B$618:$B$621</c:f>
              <c:numCache>
                <c:formatCode>General</c:formatCode>
                <c:ptCount val="4"/>
                <c:pt idx="0">
                  <c:v>34</c:v>
                </c:pt>
                <c:pt idx="1">
                  <c:v>22</c:v>
                </c:pt>
                <c:pt idx="2">
                  <c:v>8</c:v>
                </c:pt>
                <c:pt idx="3">
                  <c:v>1</c:v>
                </c:pt>
              </c:numCache>
            </c:numRef>
          </c:val>
          <c:extLst>
            <c:ext xmlns:c16="http://schemas.microsoft.com/office/drawing/2014/chart" uri="{C3380CC4-5D6E-409C-BE32-E72D297353CC}">
              <c16:uniqueId val="{00000000-25BF-8F42-BFC5-FFC0BF829BF3}"/>
            </c:ext>
          </c:extLst>
        </c:ser>
        <c:dLbls>
          <c:dLblPos val="outEnd"/>
          <c:showLegendKey val="0"/>
          <c:showVal val="1"/>
          <c:showCatName val="0"/>
          <c:showSerName val="0"/>
          <c:showPercent val="0"/>
          <c:showBubbleSize val="0"/>
        </c:dLbls>
        <c:gapWidth val="100"/>
        <c:overlap val="-24"/>
        <c:axId val="439112639"/>
        <c:axId val="439114319"/>
      </c:barChart>
      <c:catAx>
        <c:axId val="439112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9114319"/>
        <c:crosses val="autoZero"/>
        <c:auto val="1"/>
        <c:lblAlgn val="ctr"/>
        <c:lblOffset val="100"/>
        <c:noMultiLvlLbl val="0"/>
      </c:catAx>
      <c:valAx>
        <c:axId val="4391143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9112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Sheet1!$A$625:$A$631</c:f>
              <c:strCache>
                <c:ptCount val="7"/>
                <c:pt idx="0">
                  <c:v>0 faculty</c:v>
                </c:pt>
                <c:pt idx="1">
                  <c:v>0.5 faculty</c:v>
                </c:pt>
                <c:pt idx="2">
                  <c:v>1 faculty</c:v>
                </c:pt>
                <c:pt idx="3">
                  <c:v>2 faculty</c:v>
                </c:pt>
                <c:pt idx="4">
                  <c:v>3 faculty</c:v>
                </c:pt>
                <c:pt idx="5">
                  <c:v>7 faculty</c:v>
                </c:pt>
                <c:pt idx="6">
                  <c:v>25 faculty</c:v>
                </c:pt>
              </c:strCache>
            </c:strRef>
          </c:cat>
          <c:val>
            <c:numRef>
              <c:f>Sheet1!$B$625:$B$631</c:f>
              <c:numCache>
                <c:formatCode>General</c:formatCode>
                <c:ptCount val="7"/>
                <c:pt idx="0">
                  <c:v>39</c:v>
                </c:pt>
                <c:pt idx="1">
                  <c:v>1</c:v>
                </c:pt>
                <c:pt idx="2">
                  <c:v>14</c:v>
                </c:pt>
                <c:pt idx="3">
                  <c:v>7</c:v>
                </c:pt>
                <c:pt idx="4">
                  <c:v>3</c:v>
                </c:pt>
                <c:pt idx="5">
                  <c:v>1</c:v>
                </c:pt>
                <c:pt idx="6">
                  <c:v>1</c:v>
                </c:pt>
              </c:numCache>
            </c:numRef>
          </c:val>
          <c:extLst>
            <c:ext xmlns:c16="http://schemas.microsoft.com/office/drawing/2014/chart" uri="{C3380CC4-5D6E-409C-BE32-E72D297353CC}">
              <c16:uniqueId val="{00000000-BE0A-CF45-AC8B-36634881AD62}"/>
            </c:ext>
          </c:extLst>
        </c:ser>
        <c:dLbls>
          <c:dLblPos val="outEnd"/>
          <c:showLegendKey val="0"/>
          <c:showVal val="1"/>
          <c:showCatName val="0"/>
          <c:showSerName val="0"/>
          <c:showPercent val="0"/>
          <c:showBubbleSize val="0"/>
        </c:dLbls>
        <c:gapWidth val="100"/>
        <c:overlap val="-24"/>
        <c:axId val="438630335"/>
        <c:axId val="452276271"/>
      </c:barChart>
      <c:catAx>
        <c:axId val="438630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52276271"/>
        <c:crosses val="autoZero"/>
        <c:auto val="1"/>
        <c:lblAlgn val="ctr"/>
        <c:lblOffset val="100"/>
        <c:noMultiLvlLbl val="0"/>
      </c:catAx>
      <c:valAx>
        <c:axId val="4522762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386303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Sheet1!$A$635:$A$640</c:f>
              <c:strCache>
                <c:ptCount val="6"/>
                <c:pt idx="0">
                  <c:v>0 faculty</c:v>
                </c:pt>
                <c:pt idx="1">
                  <c:v>1 faculty</c:v>
                </c:pt>
                <c:pt idx="2">
                  <c:v>2 faculty</c:v>
                </c:pt>
                <c:pt idx="3">
                  <c:v>3 faculty</c:v>
                </c:pt>
                <c:pt idx="4">
                  <c:v>33 faculty</c:v>
                </c:pt>
                <c:pt idx="5">
                  <c:v>50 faculty</c:v>
                </c:pt>
              </c:strCache>
            </c:strRef>
          </c:cat>
          <c:val>
            <c:numRef>
              <c:f>Sheet1!$B$635:$B$640</c:f>
              <c:numCache>
                <c:formatCode>General</c:formatCode>
                <c:ptCount val="6"/>
                <c:pt idx="0">
                  <c:v>33</c:v>
                </c:pt>
                <c:pt idx="1">
                  <c:v>22</c:v>
                </c:pt>
                <c:pt idx="2">
                  <c:v>5</c:v>
                </c:pt>
                <c:pt idx="3">
                  <c:v>3</c:v>
                </c:pt>
                <c:pt idx="4">
                  <c:v>1</c:v>
                </c:pt>
                <c:pt idx="5">
                  <c:v>1</c:v>
                </c:pt>
              </c:numCache>
            </c:numRef>
          </c:val>
          <c:extLst>
            <c:ext xmlns:c16="http://schemas.microsoft.com/office/drawing/2014/chart" uri="{C3380CC4-5D6E-409C-BE32-E72D297353CC}">
              <c16:uniqueId val="{00000000-B9ED-0440-A017-FA648CB635EF}"/>
            </c:ext>
          </c:extLst>
        </c:ser>
        <c:dLbls>
          <c:dLblPos val="outEnd"/>
          <c:showLegendKey val="0"/>
          <c:showVal val="1"/>
          <c:showCatName val="0"/>
          <c:showSerName val="0"/>
          <c:showPercent val="0"/>
          <c:showBubbleSize val="0"/>
        </c:dLbls>
        <c:gapWidth val="100"/>
        <c:overlap val="-24"/>
        <c:axId val="508885247"/>
        <c:axId val="508909871"/>
      </c:barChart>
      <c:catAx>
        <c:axId val="508885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08909871"/>
        <c:crosses val="autoZero"/>
        <c:auto val="1"/>
        <c:lblAlgn val="ctr"/>
        <c:lblOffset val="100"/>
        <c:noMultiLvlLbl val="0"/>
      </c:catAx>
      <c:valAx>
        <c:axId val="5089098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088852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Sheet1!$A$29:$A$35</c:f>
              <c:strCache>
                <c:ptCount val="7"/>
                <c:pt idx="0">
                  <c:v>1 = Not a lot</c:v>
                </c:pt>
                <c:pt idx="1">
                  <c:v>2</c:v>
                </c:pt>
                <c:pt idx="2">
                  <c:v>3</c:v>
                </c:pt>
                <c:pt idx="3">
                  <c:v>4</c:v>
                </c:pt>
                <c:pt idx="4">
                  <c:v>5</c:v>
                </c:pt>
                <c:pt idx="5">
                  <c:v>6</c:v>
                </c:pt>
                <c:pt idx="6">
                  <c:v>7 = Extremely</c:v>
                </c:pt>
              </c:strCache>
            </c:strRef>
          </c:cat>
          <c:val>
            <c:numRef>
              <c:f>Sheet1!$B$29:$B$35</c:f>
              <c:numCache>
                <c:formatCode>General</c:formatCode>
                <c:ptCount val="7"/>
                <c:pt idx="0">
                  <c:v>0</c:v>
                </c:pt>
                <c:pt idx="1">
                  <c:v>0</c:v>
                </c:pt>
                <c:pt idx="2">
                  <c:v>3</c:v>
                </c:pt>
                <c:pt idx="3">
                  <c:v>11</c:v>
                </c:pt>
                <c:pt idx="4">
                  <c:v>23</c:v>
                </c:pt>
                <c:pt idx="5">
                  <c:v>16</c:v>
                </c:pt>
                <c:pt idx="6">
                  <c:v>15</c:v>
                </c:pt>
              </c:numCache>
            </c:numRef>
          </c:val>
          <c:extLst>
            <c:ext xmlns:c16="http://schemas.microsoft.com/office/drawing/2014/chart" uri="{C3380CC4-5D6E-409C-BE32-E72D297353CC}">
              <c16:uniqueId val="{00000000-E4C1-FA48-B9EA-86826B8D09D0}"/>
            </c:ext>
          </c:extLst>
        </c:ser>
        <c:dLbls>
          <c:dLblPos val="outEnd"/>
          <c:showLegendKey val="0"/>
          <c:showVal val="1"/>
          <c:showCatName val="0"/>
          <c:showSerName val="0"/>
          <c:showPercent val="0"/>
          <c:showBubbleSize val="0"/>
        </c:dLbls>
        <c:gapWidth val="100"/>
        <c:overlap val="-24"/>
        <c:axId val="1287919152"/>
        <c:axId val="1287920832"/>
      </c:barChart>
      <c:catAx>
        <c:axId val="128791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87920832"/>
        <c:crosses val="autoZero"/>
        <c:auto val="1"/>
        <c:lblAlgn val="ctr"/>
        <c:lblOffset val="100"/>
        <c:noMultiLvlLbl val="0"/>
      </c:catAx>
      <c:valAx>
        <c:axId val="1287920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287919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Sheet1!$A$644:$A$645</c:f>
              <c:strCache>
                <c:ptCount val="2"/>
                <c:pt idx="0">
                  <c:v>0 faculty</c:v>
                </c:pt>
                <c:pt idx="1">
                  <c:v>1 faculty</c:v>
                </c:pt>
              </c:strCache>
            </c:strRef>
          </c:cat>
          <c:val>
            <c:numRef>
              <c:f>Sheet1!$B$644:$B$645</c:f>
              <c:numCache>
                <c:formatCode>General</c:formatCode>
                <c:ptCount val="2"/>
                <c:pt idx="0">
                  <c:v>58</c:v>
                </c:pt>
                <c:pt idx="1">
                  <c:v>8</c:v>
                </c:pt>
              </c:numCache>
            </c:numRef>
          </c:val>
          <c:extLst>
            <c:ext xmlns:c16="http://schemas.microsoft.com/office/drawing/2014/chart" uri="{C3380CC4-5D6E-409C-BE32-E72D297353CC}">
              <c16:uniqueId val="{00000000-7725-E34B-B366-F1EA37692D53}"/>
            </c:ext>
          </c:extLst>
        </c:ser>
        <c:dLbls>
          <c:dLblPos val="outEnd"/>
          <c:showLegendKey val="0"/>
          <c:showVal val="1"/>
          <c:showCatName val="0"/>
          <c:showSerName val="0"/>
          <c:showPercent val="0"/>
          <c:showBubbleSize val="0"/>
        </c:dLbls>
        <c:gapWidth val="100"/>
        <c:overlap val="-24"/>
        <c:axId val="512799407"/>
        <c:axId val="512827087"/>
      </c:barChart>
      <c:catAx>
        <c:axId val="512799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12827087"/>
        <c:crosses val="autoZero"/>
        <c:auto val="1"/>
        <c:lblAlgn val="ctr"/>
        <c:lblOffset val="100"/>
        <c:noMultiLvlLbl val="0"/>
      </c:catAx>
      <c:valAx>
        <c:axId val="5128270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12799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Sheet1!$A$651:$A$652</c:f>
              <c:strCache>
                <c:ptCount val="2"/>
                <c:pt idx="0">
                  <c:v>0 faculty</c:v>
                </c:pt>
                <c:pt idx="1">
                  <c:v>1 faculty</c:v>
                </c:pt>
              </c:strCache>
            </c:strRef>
          </c:cat>
          <c:val>
            <c:numRef>
              <c:f>Sheet1!$B$651:$B$652</c:f>
              <c:numCache>
                <c:formatCode>General</c:formatCode>
                <c:ptCount val="2"/>
                <c:pt idx="0">
                  <c:v>61</c:v>
                </c:pt>
                <c:pt idx="1">
                  <c:v>5</c:v>
                </c:pt>
              </c:numCache>
            </c:numRef>
          </c:val>
          <c:extLst>
            <c:ext xmlns:c16="http://schemas.microsoft.com/office/drawing/2014/chart" uri="{C3380CC4-5D6E-409C-BE32-E72D297353CC}">
              <c16:uniqueId val="{00000000-89A7-DE4A-9651-C0B2D2321052}"/>
            </c:ext>
          </c:extLst>
        </c:ser>
        <c:dLbls>
          <c:dLblPos val="outEnd"/>
          <c:showLegendKey val="0"/>
          <c:showVal val="1"/>
          <c:showCatName val="0"/>
          <c:showSerName val="0"/>
          <c:showPercent val="0"/>
          <c:showBubbleSize val="0"/>
        </c:dLbls>
        <c:gapWidth val="100"/>
        <c:overlap val="-24"/>
        <c:axId val="512685311"/>
        <c:axId val="512686991"/>
      </c:barChart>
      <c:catAx>
        <c:axId val="512685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12686991"/>
        <c:crosses val="autoZero"/>
        <c:auto val="1"/>
        <c:lblAlgn val="ctr"/>
        <c:lblOffset val="100"/>
        <c:noMultiLvlLbl val="0"/>
      </c:catAx>
      <c:valAx>
        <c:axId val="5126869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126853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Sheet1!$A$656:$A$658</c:f>
              <c:strCache>
                <c:ptCount val="3"/>
                <c:pt idx="0">
                  <c:v>0 faculty</c:v>
                </c:pt>
                <c:pt idx="1">
                  <c:v>1 faculty</c:v>
                </c:pt>
                <c:pt idx="2">
                  <c:v>2 faculty</c:v>
                </c:pt>
              </c:strCache>
            </c:strRef>
          </c:cat>
          <c:val>
            <c:numRef>
              <c:f>Sheet1!$B$656:$B$658</c:f>
              <c:numCache>
                <c:formatCode>General</c:formatCode>
                <c:ptCount val="3"/>
                <c:pt idx="0">
                  <c:v>64</c:v>
                </c:pt>
                <c:pt idx="1">
                  <c:v>0</c:v>
                </c:pt>
                <c:pt idx="2">
                  <c:v>2</c:v>
                </c:pt>
              </c:numCache>
            </c:numRef>
          </c:val>
          <c:extLst>
            <c:ext xmlns:c16="http://schemas.microsoft.com/office/drawing/2014/chart" uri="{C3380CC4-5D6E-409C-BE32-E72D297353CC}">
              <c16:uniqueId val="{00000000-5DC2-9641-9D47-8C9176DD6033}"/>
            </c:ext>
          </c:extLst>
        </c:ser>
        <c:dLbls>
          <c:dLblPos val="outEnd"/>
          <c:showLegendKey val="0"/>
          <c:showVal val="1"/>
          <c:showCatName val="0"/>
          <c:showSerName val="0"/>
          <c:showPercent val="0"/>
          <c:showBubbleSize val="0"/>
        </c:dLbls>
        <c:gapWidth val="100"/>
        <c:overlap val="-24"/>
        <c:axId val="557551951"/>
        <c:axId val="557553679"/>
      </c:barChart>
      <c:catAx>
        <c:axId val="557551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57553679"/>
        <c:crosses val="autoZero"/>
        <c:auto val="1"/>
        <c:lblAlgn val="ctr"/>
        <c:lblOffset val="100"/>
        <c:noMultiLvlLbl val="0"/>
      </c:catAx>
      <c:valAx>
        <c:axId val="5575536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57551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Sheet1!$A$664:$A$666</c:f>
              <c:strCache>
                <c:ptCount val="3"/>
                <c:pt idx="0">
                  <c:v>0 = No</c:v>
                </c:pt>
                <c:pt idx="1">
                  <c:v>1 = Yes, available for everyone</c:v>
                </c:pt>
                <c:pt idx="2">
                  <c:v>2 = Yes, but only on a competitive basis</c:v>
                </c:pt>
              </c:strCache>
            </c:strRef>
          </c:cat>
          <c:val>
            <c:numRef>
              <c:f>Sheet1!$B$664:$B$666</c:f>
              <c:numCache>
                <c:formatCode>General</c:formatCode>
                <c:ptCount val="3"/>
                <c:pt idx="0">
                  <c:v>2</c:v>
                </c:pt>
                <c:pt idx="1">
                  <c:v>47</c:v>
                </c:pt>
                <c:pt idx="2">
                  <c:v>10</c:v>
                </c:pt>
              </c:numCache>
            </c:numRef>
          </c:val>
          <c:extLst>
            <c:ext xmlns:c16="http://schemas.microsoft.com/office/drawing/2014/chart" uri="{C3380CC4-5D6E-409C-BE32-E72D297353CC}">
              <c16:uniqueId val="{00000000-FEDE-5948-BDEA-8825E2540770}"/>
            </c:ext>
          </c:extLst>
        </c:ser>
        <c:dLbls>
          <c:dLblPos val="outEnd"/>
          <c:showLegendKey val="0"/>
          <c:showVal val="1"/>
          <c:showCatName val="0"/>
          <c:showSerName val="0"/>
          <c:showPercent val="0"/>
          <c:showBubbleSize val="0"/>
        </c:dLbls>
        <c:gapWidth val="100"/>
        <c:overlap val="-24"/>
        <c:axId val="587194831"/>
        <c:axId val="586317391"/>
      </c:barChart>
      <c:catAx>
        <c:axId val="5871948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86317391"/>
        <c:crosses val="autoZero"/>
        <c:auto val="1"/>
        <c:lblAlgn val="ctr"/>
        <c:lblOffset val="100"/>
        <c:noMultiLvlLbl val="0"/>
      </c:catAx>
      <c:valAx>
        <c:axId val="5863173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871948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Sheet1!$A$671:$A$673</c:f>
              <c:strCache>
                <c:ptCount val="3"/>
                <c:pt idx="0">
                  <c:v>0 = No</c:v>
                </c:pt>
                <c:pt idx="1">
                  <c:v>1 = Yes, available for everyone</c:v>
                </c:pt>
                <c:pt idx="2">
                  <c:v>2 = Yes, but only on a competitive basis</c:v>
                </c:pt>
              </c:strCache>
            </c:strRef>
          </c:cat>
          <c:val>
            <c:numRef>
              <c:f>Sheet1!$B$671:$B$673</c:f>
              <c:numCache>
                <c:formatCode>General</c:formatCode>
                <c:ptCount val="3"/>
                <c:pt idx="0">
                  <c:v>37</c:v>
                </c:pt>
                <c:pt idx="1">
                  <c:v>17</c:v>
                </c:pt>
                <c:pt idx="2">
                  <c:v>4</c:v>
                </c:pt>
              </c:numCache>
            </c:numRef>
          </c:val>
          <c:extLst>
            <c:ext xmlns:c16="http://schemas.microsoft.com/office/drawing/2014/chart" uri="{C3380CC4-5D6E-409C-BE32-E72D297353CC}">
              <c16:uniqueId val="{00000000-D1D8-1E4B-B013-EDBBD35A89BC}"/>
            </c:ext>
          </c:extLst>
        </c:ser>
        <c:dLbls>
          <c:dLblPos val="outEnd"/>
          <c:showLegendKey val="0"/>
          <c:showVal val="1"/>
          <c:showCatName val="0"/>
          <c:showSerName val="0"/>
          <c:showPercent val="0"/>
          <c:showBubbleSize val="0"/>
        </c:dLbls>
        <c:gapWidth val="100"/>
        <c:overlap val="-24"/>
        <c:axId val="555725967"/>
        <c:axId val="583996895"/>
      </c:barChart>
      <c:catAx>
        <c:axId val="555725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83996895"/>
        <c:crosses val="autoZero"/>
        <c:auto val="1"/>
        <c:lblAlgn val="ctr"/>
        <c:lblOffset val="100"/>
        <c:noMultiLvlLbl val="0"/>
      </c:catAx>
      <c:valAx>
        <c:axId val="5839968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557259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Sheet1!$A$678:$A$680</c:f>
              <c:strCache>
                <c:ptCount val="3"/>
                <c:pt idx="0">
                  <c:v>0 = No</c:v>
                </c:pt>
                <c:pt idx="1">
                  <c:v>1 = Yes, available for everyone</c:v>
                </c:pt>
                <c:pt idx="2">
                  <c:v>2 = Yes, but only on a competitive basis</c:v>
                </c:pt>
              </c:strCache>
            </c:strRef>
          </c:cat>
          <c:val>
            <c:numRef>
              <c:f>Sheet1!$B$678:$B$680</c:f>
              <c:numCache>
                <c:formatCode>General</c:formatCode>
                <c:ptCount val="3"/>
                <c:pt idx="0">
                  <c:v>42</c:v>
                </c:pt>
                <c:pt idx="1">
                  <c:v>14</c:v>
                </c:pt>
                <c:pt idx="2">
                  <c:v>1</c:v>
                </c:pt>
              </c:numCache>
            </c:numRef>
          </c:val>
          <c:extLst>
            <c:ext xmlns:c16="http://schemas.microsoft.com/office/drawing/2014/chart" uri="{C3380CC4-5D6E-409C-BE32-E72D297353CC}">
              <c16:uniqueId val="{00000000-9198-AD4A-B9BF-A74BBEA79FEB}"/>
            </c:ext>
          </c:extLst>
        </c:ser>
        <c:dLbls>
          <c:dLblPos val="outEnd"/>
          <c:showLegendKey val="0"/>
          <c:showVal val="1"/>
          <c:showCatName val="0"/>
          <c:showSerName val="0"/>
          <c:showPercent val="0"/>
          <c:showBubbleSize val="0"/>
        </c:dLbls>
        <c:gapWidth val="100"/>
        <c:overlap val="-24"/>
        <c:axId val="241169088"/>
        <c:axId val="557630271"/>
      </c:barChart>
      <c:catAx>
        <c:axId val="241169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57630271"/>
        <c:crosses val="autoZero"/>
        <c:auto val="1"/>
        <c:lblAlgn val="ctr"/>
        <c:lblOffset val="100"/>
        <c:noMultiLvlLbl val="0"/>
      </c:catAx>
      <c:valAx>
        <c:axId val="5576302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411690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Sheet1!$A$685:$A$687</c:f>
              <c:strCache>
                <c:ptCount val="3"/>
                <c:pt idx="0">
                  <c:v>0 = No</c:v>
                </c:pt>
                <c:pt idx="1">
                  <c:v>1 = Yes, available for everyone</c:v>
                </c:pt>
                <c:pt idx="2">
                  <c:v>2 = Yes, but only on a competitive basis</c:v>
                </c:pt>
              </c:strCache>
            </c:strRef>
          </c:cat>
          <c:val>
            <c:numRef>
              <c:f>Sheet1!$B$685:$B$687</c:f>
              <c:numCache>
                <c:formatCode>General</c:formatCode>
                <c:ptCount val="3"/>
                <c:pt idx="0">
                  <c:v>21</c:v>
                </c:pt>
                <c:pt idx="1">
                  <c:v>28</c:v>
                </c:pt>
                <c:pt idx="2">
                  <c:v>11</c:v>
                </c:pt>
              </c:numCache>
            </c:numRef>
          </c:val>
          <c:extLst>
            <c:ext xmlns:c16="http://schemas.microsoft.com/office/drawing/2014/chart" uri="{C3380CC4-5D6E-409C-BE32-E72D297353CC}">
              <c16:uniqueId val="{00000000-961A-5E4C-B6CB-F7A0DA533EB4}"/>
            </c:ext>
          </c:extLst>
        </c:ser>
        <c:dLbls>
          <c:dLblPos val="outEnd"/>
          <c:showLegendKey val="0"/>
          <c:showVal val="1"/>
          <c:showCatName val="0"/>
          <c:showSerName val="0"/>
          <c:showPercent val="0"/>
          <c:showBubbleSize val="0"/>
        </c:dLbls>
        <c:gapWidth val="100"/>
        <c:overlap val="-24"/>
        <c:axId val="638772943"/>
        <c:axId val="638745311"/>
      </c:barChart>
      <c:catAx>
        <c:axId val="638772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638745311"/>
        <c:crosses val="autoZero"/>
        <c:auto val="1"/>
        <c:lblAlgn val="ctr"/>
        <c:lblOffset val="100"/>
        <c:noMultiLvlLbl val="0"/>
      </c:catAx>
      <c:valAx>
        <c:axId val="6387453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638772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Sheet1!$A$692:$A$694</c:f>
              <c:strCache>
                <c:ptCount val="3"/>
                <c:pt idx="0">
                  <c:v>0 = No</c:v>
                </c:pt>
                <c:pt idx="1">
                  <c:v>1 = Yes, available for everyone</c:v>
                </c:pt>
                <c:pt idx="2">
                  <c:v>2 = Yes, but only on a competitive basis</c:v>
                </c:pt>
              </c:strCache>
            </c:strRef>
          </c:cat>
          <c:val>
            <c:numRef>
              <c:f>Sheet1!$B$692:$B$694</c:f>
              <c:numCache>
                <c:formatCode>General</c:formatCode>
                <c:ptCount val="3"/>
                <c:pt idx="0">
                  <c:v>44</c:v>
                </c:pt>
                <c:pt idx="1">
                  <c:v>11</c:v>
                </c:pt>
                <c:pt idx="2">
                  <c:v>2</c:v>
                </c:pt>
              </c:numCache>
            </c:numRef>
          </c:val>
          <c:extLst>
            <c:ext xmlns:c16="http://schemas.microsoft.com/office/drawing/2014/chart" uri="{C3380CC4-5D6E-409C-BE32-E72D297353CC}">
              <c16:uniqueId val="{00000000-DD37-D04F-AB93-348EEEE6BC58}"/>
            </c:ext>
          </c:extLst>
        </c:ser>
        <c:dLbls>
          <c:dLblPos val="outEnd"/>
          <c:showLegendKey val="0"/>
          <c:showVal val="1"/>
          <c:showCatName val="0"/>
          <c:showSerName val="0"/>
          <c:showPercent val="0"/>
          <c:showBubbleSize val="0"/>
        </c:dLbls>
        <c:gapWidth val="100"/>
        <c:overlap val="-24"/>
        <c:axId val="582393167"/>
        <c:axId val="557803199"/>
      </c:barChart>
      <c:catAx>
        <c:axId val="582393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57803199"/>
        <c:crosses val="autoZero"/>
        <c:auto val="1"/>
        <c:lblAlgn val="ctr"/>
        <c:lblOffset val="100"/>
        <c:noMultiLvlLbl val="0"/>
      </c:catAx>
      <c:valAx>
        <c:axId val="5578031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823931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Sheet1!$A$700:$A$705</c:f>
              <c:strCache>
                <c:ptCount val="6"/>
                <c:pt idx="0">
                  <c:v>1 grant</c:v>
                </c:pt>
                <c:pt idx="1">
                  <c:v>2 grants</c:v>
                </c:pt>
                <c:pt idx="2">
                  <c:v>3 grants</c:v>
                </c:pt>
                <c:pt idx="3">
                  <c:v>4 grants</c:v>
                </c:pt>
                <c:pt idx="4">
                  <c:v>6 grants</c:v>
                </c:pt>
                <c:pt idx="5">
                  <c:v>Many</c:v>
                </c:pt>
              </c:strCache>
            </c:strRef>
          </c:cat>
          <c:val>
            <c:numRef>
              <c:f>Sheet1!$B$700:$B$705</c:f>
              <c:numCache>
                <c:formatCode>General</c:formatCode>
                <c:ptCount val="6"/>
                <c:pt idx="0">
                  <c:v>12</c:v>
                </c:pt>
                <c:pt idx="1">
                  <c:v>12</c:v>
                </c:pt>
                <c:pt idx="2">
                  <c:v>7</c:v>
                </c:pt>
                <c:pt idx="3">
                  <c:v>4</c:v>
                </c:pt>
                <c:pt idx="4">
                  <c:v>2</c:v>
                </c:pt>
                <c:pt idx="5">
                  <c:v>1</c:v>
                </c:pt>
              </c:numCache>
            </c:numRef>
          </c:val>
          <c:extLst>
            <c:ext xmlns:c16="http://schemas.microsoft.com/office/drawing/2014/chart" uri="{C3380CC4-5D6E-409C-BE32-E72D297353CC}">
              <c16:uniqueId val="{00000000-5C84-914E-A91A-90DFD193BA1B}"/>
            </c:ext>
          </c:extLst>
        </c:ser>
        <c:dLbls>
          <c:dLblPos val="outEnd"/>
          <c:showLegendKey val="0"/>
          <c:showVal val="1"/>
          <c:showCatName val="0"/>
          <c:showSerName val="0"/>
          <c:showPercent val="0"/>
          <c:showBubbleSize val="0"/>
        </c:dLbls>
        <c:gapWidth val="100"/>
        <c:overlap val="-24"/>
        <c:axId val="280205759"/>
        <c:axId val="280207439"/>
      </c:barChart>
      <c:catAx>
        <c:axId val="280205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80207439"/>
        <c:crosses val="autoZero"/>
        <c:auto val="1"/>
        <c:lblAlgn val="ctr"/>
        <c:lblOffset val="100"/>
        <c:noMultiLvlLbl val="0"/>
      </c:catAx>
      <c:valAx>
        <c:axId val="2802074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802057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Sheet1!$A$710:$A$715</c:f>
              <c:strCache>
                <c:ptCount val="6"/>
                <c:pt idx="0">
                  <c:v>1 grant</c:v>
                </c:pt>
                <c:pt idx="1">
                  <c:v>2 grants</c:v>
                </c:pt>
                <c:pt idx="2">
                  <c:v>3 grants</c:v>
                </c:pt>
                <c:pt idx="3">
                  <c:v>4 grants</c:v>
                </c:pt>
                <c:pt idx="4">
                  <c:v>5 grants</c:v>
                </c:pt>
                <c:pt idx="5">
                  <c:v>Many</c:v>
                </c:pt>
              </c:strCache>
            </c:strRef>
          </c:cat>
          <c:val>
            <c:numRef>
              <c:f>Sheet1!$B$710:$B$715</c:f>
              <c:numCache>
                <c:formatCode>General</c:formatCode>
                <c:ptCount val="6"/>
                <c:pt idx="0">
                  <c:v>12</c:v>
                </c:pt>
                <c:pt idx="1">
                  <c:v>14</c:v>
                </c:pt>
                <c:pt idx="2">
                  <c:v>2</c:v>
                </c:pt>
                <c:pt idx="3">
                  <c:v>2</c:v>
                </c:pt>
                <c:pt idx="4">
                  <c:v>2</c:v>
                </c:pt>
                <c:pt idx="5">
                  <c:v>1</c:v>
                </c:pt>
              </c:numCache>
            </c:numRef>
          </c:val>
          <c:extLst>
            <c:ext xmlns:c16="http://schemas.microsoft.com/office/drawing/2014/chart" uri="{C3380CC4-5D6E-409C-BE32-E72D297353CC}">
              <c16:uniqueId val="{00000000-2990-2E43-8C2F-ADF25405AFB3}"/>
            </c:ext>
          </c:extLst>
        </c:ser>
        <c:dLbls>
          <c:dLblPos val="outEnd"/>
          <c:showLegendKey val="0"/>
          <c:showVal val="1"/>
          <c:showCatName val="0"/>
          <c:showSerName val="0"/>
          <c:showPercent val="0"/>
          <c:showBubbleSize val="0"/>
        </c:dLbls>
        <c:gapWidth val="100"/>
        <c:overlap val="-24"/>
        <c:axId val="561321551"/>
        <c:axId val="561323231"/>
      </c:barChart>
      <c:catAx>
        <c:axId val="561321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61323231"/>
        <c:crosses val="autoZero"/>
        <c:auto val="1"/>
        <c:lblAlgn val="ctr"/>
        <c:lblOffset val="100"/>
        <c:noMultiLvlLbl val="0"/>
      </c:catAx>
      <c:valAx>
        <c:axId val="561323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6132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Sheet1!$A$41:$A$47</c:f>
              <c:strCache>
                <c:ptCount val="7"/>
                <c:pt idx="0">
                  <c:v>1 = Major focus on research</c:v>
                </c:pt>
                <c:pt idx="1">
                  <c:v>2</c:v>
                </c:pt>
                <c:pt idx="2">
                  <c:v>3</c:v>
                </c:pt>
                <c:pt idx="3">
                  <c:v>4 = Equal focus</c:v>
                </c:pt>
                <c:pt idx="4">
                  <c:v>5</c:v>
                </c:pt>
                <c:pt idx="5">
                  <c:v>6</c:v>
                </c:pt>
                <c:pt idx="6">
                  <c:v>7 = Major focus on practice</c:v>
                </c:pt>
              </c:strCache>
            </c:strRef>
          </c:cat>
          <c:val>
            <c:numRef>
              <c:f>Sheet1!$B$41:$B$47</c:f>
              <c:numCache>
                <c:formatCode>General</c:formatCode>
                <c:ptCount val="7"/>
                <c:pt idx="0">
                  <c:v>0</c:v>
                </c:pt>
                <c:pt idx="1">
                  <c:v>4</c:v>
                </c:pt>
                <c:pt idx="2">
                  <c:v>8</c:v>
                </c:pt>
                <c:pt idx="3">
                  <c:v>31</c:v>
                </c:pt>
                <c:pt idx="4">
                  <c:v>15</c:v>
                </c:pt>
                <c:pt idx="5">
                  <c:v>8</c:v>
                </c:pt>
                <c:pt idx="6">
                  <c:v>0</c:v>
                </c:pt>
              </c:numCache>
            </c:numRef>
          </c:val>
          <c:extLst>
            <c:ext xmlns:c16="http://schemas.microsoft.com/office/drawing/2014/chart" uri="{C3380CC4-5D6E-409C-BE32-E72D297353CC}">
              <c16:uniqueId val="{00000000-2E53-574E-BA3C-DC680DA10938}"/>
            </c:ext>
          </c:extLst>
        </c:ser>
        <c:dLbls>
          <c:dLblPos val="outEnd"/>
          <c:showLegendKey val="0"/>
          <c:showVal val="1"/>
          <c:showCatName val="0"/>
          <c:showSerName val="0"/>
          <c:showPercent val="0"/>
          <c:showBubbleSize val="0"/>
        </c:dLbls>
        <c:gapWidth val="100"/>
        <c:overlap val="-24"/>
        <c:axId val="1108645872"/>
        <c:axId val="1176932096"/>
      </c:barChart>
      <c:catAx>
        <c:axId val="1108645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76932096"/>
        <c:crosses val="autoZero"/>
        <c:auto val="1"/>
        <c:lblAlgn val="ctr"/>
        <c:lblOffset val="100"/>
        <c:noMultiLvlLbl val="0"/>
      </c:catAx>
      <c:valAx>
        <c:axId val="1176932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1086458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Sheet1!$A$722:$A$727</c:f>
              <c:strCache>
                <c:ptCount val="6"/>
                <c:pt idx="0">
                  <c:v>1 = Not very high</c:v>
                </c:pt>
                <c:pt idx="1">
                  <c:v>2</c:v>
                </c:pt>
                <c:pt idx="2">
                  <c:v>3</c:v>
                </c:pt>
                <c:pt idx="3">
                  <c:v>4</c:v>
                </c:pt>
                <c:pt idx="4">
                  <c:v>5</c:v>
                </c:pt>
                <c:pt idx="5">
                  <c:v>6 = Very high</c:v>
                </c:pt>
              </c:strCache>
            </c:strRef>
          </c:cat>
          <c:val>
            <c:numRef>
              <c:f>Sheet1!$B$722:$B$727</c:f>
              <c:numCache>
                <c:formatCode>General</c:formatCode>
                <c:ptCount val="6"/>
                <c:pt idx="0">
                  <c:v>2</c:v>
                </c:pt>
                <c:pt idx="1">
                  <c:v>10</c:v>
                </c:pt>
                <c:pt idx="2">
                  <c:v>8</c:v>
                </c:pt>
                <c:pt idx="3">
                  <c:v>17</c:v>
                </c:pt>
                <c:pt idx="4">
                  <c:v>12</c:v>
                </c:pt>
                <c:pt idx="5">
                  <c:v>9</c:v>
                </c:pt>
              </c:numCache>
            </c:numRef>
          </c:val>
          <c:extLst>
            <c:ext xmlns:c16="http://schemas.microsoft.com/office/drawing/2014/chart" uri="{C3380CC4-5D6E-409C-BE32-E72D297353CC}">
              <c16:uniqueId val="{00000000-70AA-A14E-BBEE-3A4E47BABB3E}"/>
            </c:ext>
          </c:extLst>
        </c:ser>
        <c:dLbls>
          <c:dLblPos val="outEnd"/>
          <c:showLegendKey val="0"/>
          <c:showVal val="1"/>
          <c:showCatName val="0"/>
          <c:showSerName val="0"/>
          <c:showPercent val="0"/>
          <c:showBubbleSize val="0"/>
        </c:dLbls>
        <c:gapWidth val="100"/>
        <c:overlap val="-24"/>
        <c:axId val="2028436192"/>
        <c:axId val="2028437920"/>
      </c:barChart>
      <c:catAx>
        <c:axId val="2028436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28437920"/>
        <c:crosses val="autoZero"/>
        <c:auto val="1"/>
        <c:lblAlgn val="ctr"/>
        <c:lblOffset val="100"/>
        <c:noMultiLvlLbl val="0"/>
      </c:catAx>
      <c:valAx>
        <c:axId val="202843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28436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Sheet1!$A$733:$A$738</c:f>
              <c:strCache>
                <c:ptCount val="6"/>
                <c:pt idx="0">
                  <c:v>1 = Not very high</c:v>
                </c:pt>
                <c:pt idx="1">
                  <c:v>2</c:v>
                </c:pt>
                <c:pt idx="2">
                  <c:v>3</c:v>
                </c:pt>
                <c:pt idx="3">
                  <c:v>4</c:v>
                </c:pt>
                <c:pt idx="4">
                  <c:v>5</c:v>
                </c:pt>
                <c:pt idx="5">
                  <c:v>6 = Very high</c:v>
                </c:pt>
              </c:strCache>
            </c:strRef>
          </c:cat>
          <c:val>
            <c:numRef>
              <c:f>Sheet1!$B$733:$B$738</c:f>
              <c:numCache>
                <c:formatCode>General</c:formatCode>
                <c:ptCount val="6"/>
                <c:pt idx="0">
                  <c:v>0</c:v>
                </c:pt>
                <c:pt idx="1">
                  <c:v>3</c:v>
                </c:pt>
                <c:pt idx="2">
                  <c:v>6</c:v>
                </c:pt>
                <c:pt idx="3">
                  <c:v>19</c:v>
                </c:pt>
                <c:pt idx="4">
                  <c:v>22</c:v>
                </c:pt>
                <c:pt idx="5">
                  <c:v>8</c:v>
                </c:pt>
              </c:numCache>
            </c:numRef>
          </c:val>
          <c:extLst>
            <c:ext xmlns:c16="http://schemas.microsoft.com/office/drawing/2014/chart" uri="{C3380CC4-5D6E-409C-BE32-E72D297353CC}">
              <c16:uniqueId val="{00000000-5042-E348-8938-15BF1AA53CFC}"/>
            </c:ext>
          </c:extLst>
        </c:ser>
        <c:dLbls>
          <c:dLblPos val="outEnd"/>
          <c:showLegendKey val="0"/>
          <c:showVal val="1"/>
          <c:showCatName val="0"/>
          <c:showSerName val="0"/>
          <c:showPercent val="0"/>
          <c:showBubbleSize val="0"/>
        </c:dLbls>
        <c:gapWidth val="100"/>
        <c:overlap val="-24"/>
        <c:axId val="345423327"/>
        <c:axId val="345735135"/>
      </c:barChart>
      <c:catAx>
        <c:axId val="345423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345735135"/>
        <c:crosses val="autoZero"/>
        <c:auto val="1"/>
        <c:lblAlgn val="ctr"/>
        <c:lblOffset val="100"/>
        <c:noMultiLvlLbl val="0"/>
      </c:catAx>
      <c:valAx>
        <c:axId val="345735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3454233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Sheet1!$A$743:$A$746</c:f>
              <c:strCache>
                <c:ptCount val="4"/>
                <c:pt idx="0">
                  <c:v>1 = Inadequate</c:v>
                </c:pt>
                <c:pt idx="1">
                  <c:v>2</c:v>
                </c:pt>
                <c:pt idx="2">
                  <c:v>3</c:v>
                </c:pt>
                <c:pt idx="3">
                  <c:v>4 = Sufficient</c:v>
                </c:pt>
              </c:strCache>
            </c:strRef>
          </c:cat>
          <c:val>
            <c:numRef>
              <c:f>Sheet1!$B$743:$B$746</c:f>
              <c:numCache>
                <c:formatCode>General</c:formatCode>
                <c:ptCount val="4"/>
                <c:pt idx="0">
                  <c:v>10</c:v>
                </c:pt>
                <c:pt idx="1">
                  <c:v>16</c:v>
                </c:pt>
                <c:pt idx="2">
                  <c:v>17</c:v>
                </c:pt>
                <c:pt idx="3">
                  <c:v>9</c:v>
                </c:pt>
              </c:numCache>
            </c:numRef>
          </c:val>
          <c:extLst>
            <c:ext xmlns:c16="http://schemas.microsoft.com/office/drawing/2014/chart" uri="{C3380CC4-5D6E-409C-BE32-E72D297353CC}">
              <c16:uniqueId val="{00000000-F09A-974D-9D73-A76F22912C8C}"/>
            </c:ext>
          </c:extLst>
        </c:ser>
        <c:dLbls>
          <c:dLblPos val="outEnd"/>
          <c:showLegendKey val="0"/>
          <c:showVal val="1"/>
          <c:showCatName val="0"/>
          <c:showSerName val="0"/>
          <c:showPercent val="0"/>
          <c:showBubbleSize val="0"/>
        </c:dLbls>
        <c:gapWidth val="100"/>
        <c:overlap val="-24"/>
        <c:axId val="280087615"/>
        <c:axId val="280059103"/>
      </c:barChart>
      <c:catAx>
        <c:axId val="280087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80059103"/>
        <c:crosses val="autoZero"/>
        <c:auto val="1"/>
        <c:lblAlgn val="ctr"/>
        <c:lblOffset val="100"/>
        <c:noMultiLvlLbl val="0"/>
      </c:catAx>
      <c:valAx>
        <c:axId val="2800591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800876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Sheet1!$A$752:$A$757</c:f>
              <c:strCache>
                <c:ptCount val="6"/>
                <c:pt idx="0">
                  <c:v>1 = Inadequate</c:v>
                </c:pt>
                <c:pt idx="1">
                  <c:v>2</c:v>
                </c:pt>
                <c:pt idx="2">
                  <c:v>3</c:v>
                </c:pt>
                <c:pt idx="3">
                  <c:v>4</c:v>
                </c:pt>
                <c:pt idx="4">
                  <c:v>5</c:v>
                </c:pt>
                <c:pt idx="5">
                  <c:v>6 = Very high</c:v>
                </c:pt>
              </c:strCache>
            </c:strRef>
          </c:cat>
          <c:val>
            <c:numRef>
              <c:f>Sheet1!$B$752:$B$757</c:f>
              <c:numCache>
                <c:formatCode>General</c:formatCode>
                <c:ptCount val="6"/>
                <c:pt idx="0">
                  <c:v>0</c:v>
                </c:pt>
                <c:pt idx="1">
                  <c:v>5</c:v>
                </c:pt>
                <c:pt idx="2">
                  <c:v>12</c:v>
                </c:pt>
                <c:pt idx="3">
                  <c:v>21</c:v>
                </c:pt>
                <c:pt idx="4">
                  <c:v>14</c:v>
                </c:pt>
                <c:pt idx="5">
                  <c:v>5</c:v>
                </c:pt>
              </c:numCache>
            </c:numRef>
          </c:val>
          <c:extLst>
            <c:ext xmlns:c16="http://schemas.microsoft.com/office/drawing/2014/chart" uri="{C3380CC4-5D6E-409C-BE32-E72D297353CC}">
              <c16:uniqueId val="{00000000-EBE3-0B40-9708-0CBBDF557AD3}"/>
            </c:ext>
          </c:extLst>
        </c:ser>
        <c:dLbls>
          <c:dLblPos val="outEnd"/>
          <c:showLegendKey val="0"/>
          <c:showVal val="1"/>
          <c:showCatName val="0"/>
          <c:showSerName val="0"/>
          <c:showPercent val="0"/>
          <c:showBubbleSize val="0"/>
        </c:dLbls>
        <c:gapWidth val="100"/>
        <c:overlap val="-24"/>
        <c:axId val="334789103"/>
        <c:axId val="334737439"/>
      </c:barChart>
      <c:catAx>
        <c:axId val="334789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334737439"/>
        <c:crosses val="autoZero"/>
        <c:auto val="1"/>
        <c:lblAlgn val="ctr"/>
        <c:lblOffset val="100"/>
        <c:noMultiLvlLbl val="0"/>
      </c:catAx>
      <c:valAx>
        <c:axId val="3347374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3347891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Sheet1!$A$763:$A$768</c:f>
              <c:strCache>
                <c:ptCount val="6"/>
                <c:pt idx="0">
                  <c:v>1 = Inadequate</c:v>
                </c:pt>
                <c:pt idx="1">
                  <c:v>2</c:v>
                </c:pt>
                <c:pt idx="2">
                  <c:v>3</c:v>
                </c:pt>
                <c:pt idx="3">
                  <c:v>4</c:v>
                </c:pt>
                <c:pt idx="4">
                  <c:v>5</c:v>
                </c:pt>
                <c:pt idx="5">
                  <c:v>6 = Very high</c:v>
                </c:pt>
              </c:strCache>
            </c:strRef>
          </c:cat>
          <c:val>
            <c:numRef>
              <c:f>Sheet1!$B$763:$B$768</c:f>
              <c:numCache>
                <c:formatCode>General</c:formatCode>
                <c:ptCount val="6"/>
                <c:pt idx="0">
                  <c:v>4</c:v>
                </c:pt>
                <c:pt idx="1">
                  <c:v>8</c:v>
                </c:pt>
                <c:pt idx="2">
                  <c:v>12</c:v>
                </c:pt>
                <c:pt idx="3">
                  <c:v>20</c:v>
                </c:pt>
                <c:pt idx="4">
                  <c:v>12</c:v>
                </c:pt>
                <c:pt idx="5">
                  <c:v>1</c:v>
                </c:pt>
              </c:numCache>
            </c:numRef>
          </c:val>
          <c:extLst>
            <c:ext xmlns:c16="http://schemas.microsoft.com/office/drawing/2014/chart" uri="{C3380CC4-5D6E-409C-BE32-E72D297353CC}">
              <c16:uniqueId val="{00000000-A0DC-9249-8434-4639681152C2}"/>
            </c:ext>
          </c:extLst>
        </c:ser>
        <c:dLbls>
          <c:dLblPos val="outEnd"/>
          <c:showLegendKey val="0"/>
          <c:showVal val="1"/>
          <c:showCatName val="0"/>
          <c:showSerName val="0"/>
          <c:showPercent val="0"/>
          <c:showBubbleSize val="0"/>
        </c:dLbls>
        <c:gapWidth val="100"/>
        <c:overlap val="-24"/>
        <c:axId val="403485583"/>
        <c:axId val="403486399"/>
      </c:barChart>
      <c:catAx>
        <c:axId val="403485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03486399"/>
        <c:crosses val="autoZero"/>
        <c:auto val="1"/>
        <c:lblAlgn val="ctr"/>
        <c:lblOffset val="100"/>
        <c:noMultiLvlLbl val="0"/>
      </c:catAx>
      <c:valAx>
        <c:axId val="4034863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4034855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Sheet1!$A$773:$A$776</c:f>
              <c:strCache>
                <c:ptCount val="4"/>
                <c:pt idx="0">
                  <c:v>Weekly</c:v>
                </c:pt>
                <c:pt idx="1">
                  <c:v>Every other week (twice each month)</c:v>
                </c:pt>
                <c:pt idx="2">
                  <c:v>Once each month</c:v>
                </c:pt>
                <c:pt idx="3">
                  <c:v>Less than once a month</c:v>
                </c:pt>
              </c:strCache>
            </c:strRef>
          </c:cat>
          <c:val>
            <c:numRef>
              <c:f>Sheet1!$B$773:$B$776</c:f>
              <c:numCache>
                <c:formatCode>General</c:formatCode>
                <c:ptCount val="4"/>
                <c:pt idx="0">
                  <c:v>8</c:v>
                </c:pt>
                <c:pt idx="1">
                  <c:v>22</c:v>
                </c:pt>
                <c:pt idx="2">
                  <c:v>30</c:v>
                </c:pt>
                <c:pt idx="3">
                  <c:v>2</c:v>
                </c:pt>
              </c:numCache>
            </c:numRef>
          </c:val>
          <c:extLst>
            <c:ext xmlns:c16="http://schemas.microsoft.com/office/drawing/2014/chart" uri="{C3380CC4-5D6E-409C-BE32-E72D297353CC}">
              <c16:uniqueId val="{00000000-2BCC-9A48-8AA8-A1D4BE534085}"/>
            </c:ext>
          </c:extLst>
        </c:ser>
        <c:dLbls>
          <c:dLblPos val="outEnd"/>
          <c:showLegendKey val="0"/>
          <c:showVal val="1"/>
          <c:showCatName val="0"/>
          <c:showSerName val="0"/>
          <c:showPercent val="0"/>
          <c:showBubbleSize val="0"/>
        </c:dLbls>
        <c:gapWidth val="100"/>
        <c:overlap val="-24"/>
        <c:axId val="2029436016"/>
        <c:axId val="2061916288"/>
      </c:barChart>
      <c:catAx>
        <c:axId val="202943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61916288"/>
        <c:crosses val="autoZero"/>
        <c:auto val="1"/>
        <c:lblAlgn val="ctr"/>
        <c:lblOffset val="100"/>
        <c:noMultiLvlLbl val="0"/>
      </c:catAx>
      <c:valAx>
        <c:axId val="2061916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29436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Sheet1!$A$785:$A$789</c:f>
              <c:strCache>
                <c:ptCount val="5"/>
                <c:pt idx="0">
                  <c:v>Cisgender female</c:v>
                </c:pt>
                <c:pt idx="1">
                  <c:v>Cisgender male</c:v>
                </c:pt>
                <c:pt idx="2">
                  <c:v>Non-binary/queer</c:v>
                </c:pt>
                <c:pt idx="3">
                  <c:v>Transgender</c:v>
                </c:pt>
                <c:pt idx="4">
                  <c:v>Other</c:v>
                </c:pt>
              </c:strCache>
            </c:strRef>
          </c:cat>
          <c:val>
            <c:numRef>
              <c:f>Sheet1!$B$785:$B$789</c:f>
              <c:numCache>
                <c:formatCode>General</c:formatCode>
                <c:ptCount val="5"/>
                <c:pt idx="0">
                  <c:v>42</c:v>
                </c:pt>
                <c:pt idx="1">
                  <c:v>19</c:v>
                </c:pt>
                <c:pt idx="2">
                  <c:v>0</c:v>
                </c:pt>
                <c:pt idx="3">
                  <c:v>0</c:v>
                </c:pt>
                <c:pt idx="4">
                  <c:v>1</c:v>
                </c:pt>
              </c:numCache>
            </c:numRef>
          </c:val>
          <c:extLst>
            <c:ext xmlns:c16="http://schemas.microsoft.com/office/drawing/2014/chart" uri="{C3380CC4-5D6E-409C-BE32-E72D297353CC}">
              <c16:uniqueId val="{00000000-201C-6D45-BD89-90E9027F4040}"/>
            </c:ext>
          </c:extLst>
        </c:ser>
        <c:dLbls>
          <c:dLblPos val="outEnd"/>
          <c:showLegendKey val="0"/>
          <c:showVal val="1"/>
          <c:showCatName val="0"/>
          <c:showSerName val="0"/>
          <c:showPercent val="0"/>
          <c:showBubbleSize val="0"/>
        </c:dLbls>
        <c:gapWidth val="100"/>
        <c:overlap val="-24"/>
        <c:axId val="2062969072"/>
        <c:axId val="2062970752"/>
      </c:barChart>
      <c:catAx>
        <c:axId val="2062969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62970752"/>
        <c:crosses val="autoZero"/>
        <c:auto val="1"/>
        <c:lblAlgn val="ctr"/>
        <c:lblOffset val="100"/>
        <c:noMultiLvlLbl val="0"/>
      </c:catAx>
      <c:valAx>
        <c:axId val="2062970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0629690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Sheet1!$A$912:$A$916</c:f>
              <c:strCache>
                <c:ptCount val="5"/>
                <c:pt idx="0">
                  <c:v>Tenured full professor</c:v>
                </c:pt>
                <c:pt idx="1">
                  <c:v>Tenured associated professor</c:v>
                </c:pt>
                <c:pt idx="2">
                  <c:v>Tenure-track assistant professor</c:v>
                </c:pt>
                <c:pt idx="3">
                  <c:v>Non-tenure-track clinical faculty</c:v>
                </c:pt>
                <c:pt idx="4">
                  <c:v>Other</c:v>
                </c:pt>
              </c:strCache>
            </c:strRef>
          </c:cat>
          <c:val>
            <c:numRef>
              <c:f>Sheet1!$B$912:$B$916</c:f>
              <c:numCache>
                <c:formatCode>General</c:formatCode>
                <c:ptCount val="5"/>
                <c:pt idx="0">
                  <c:v>27</c:v>
                </c:pt>
                <c:pt idx="1">
                  <c:v>25</c:v>
                </c:pt>
                <c:pt idx="2">
                  <c:v>2</c:v>
                </c:pt>
                <c:pt idx="3">
                  <c:v>3</c:v>
                </c:pt>
                <c:pt idx="4">
                  <c:v>4</c:v>
                </c:pt>
              </c:numCache>
            </c:numRef>
          </c:val>
          <c:extLst>
            <c:ext xmlns:c16="http://schemas.microsoft.com/office/drawing/2014/chart" uri="{C3380CC4-5D6E-409C-BE32-E72D297353CC}">
              <c16:uniqueId val="{00000000-094F-6945-BCB1-BFD91CB46F94}"/>
            </c:ext>
          </c:extLst>
        </c:ser>
        <c:dLbls>
          <c:dLblPos val="outEnd"/>
          <c:showLegendKey val="0"/>
          <c:showVal val="1"/>
          <c:showCatName val="0"/>
          <c:showSerName val="0"/>
          <c:showPercent val="0"/>
          <c:showBubbleSize val="0"/>
        </c:dLbls>
        <c:gapWidth val="100"/>
        <c:overlap val="-24"/>
        <c:axId val="1080366767"/>
        <c:axId val="1080924591"/>
      </c:barChart>
      <c:catAx>
        <c:axId val="1080366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80924591"/>
        <c:crosses val="autoZero"/>
        <c:auto val="1"/>
        <c:lblAlgn val="ctr"/>
        <c:lblOffset val="100"/>
        <c:noMultiLvlLbl val="0"/>
      </c:catAx>
      <c:valAx>
        <c:axId val="10809245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803667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Sheet1!$A$794:$A$797</c:f>
              <c:strCache>
                <c:ptCount val="4"/>
                <c:pt idx="0">
                  <c:v>Only one DCT (or program director) and no associate director</c:v>
                </c:pt>
                <c:pt idx="1">
                  <c:v>One DCT and one associate DCT</c:v>
                </c:pt>
                <c:pt idx="2">
                  <c:v>Co-DCTs</c:v>
                </c:pt>
                <c:pt idx="3">
                  <c:v>Other</c:v>
                </c:pt>
              </c:strCache>
            </c:strRef>
          </c:cat>
          <c:val>
            <c:numRef>
              <c:f>Sheet1!$B$794:$B$797</c:f>
              <c:numCache>
                <c:formatCode>General</c:formatCode>
                <c:ptCount val="4"/>
                <c:pt idx="0">
                  <c:v>39</c:v>
                </c:pt>
                <c:pt idx="1">
                  <c:v>6</c:v>
                </c:pt>
                <c:pt idx="2">
                  <c:v>9</c:v>
                </c:pt>
                <c:pt idx="3">
                  <c:v>7</c:v>
                </c:pt>
              </c:numCache>
            </c:numRef>
          </c:val>
          <c:extLst>
            <c:ext xmlns:c16="http://schemas.microsoft.com/office/drawing/2014/chart" uri="{C3380CC4-5D6E-409C-BE32-E72D297353CC}">
              <c16:uniqueId val="{00000000-F6BE-424E-9828-272ECF73260F}"/>
            </c:ext>
          </c:extLst>
        </c:ser>
        <c:dLbls>
          <c:dLblPos val="outEnd"/>
          <c:showLegendKey val="0"/>
          <c:showVal val="1"/>
          <c:showCatName val="0"/>
          <c:showSerName val="0"/>
          <c:showPercent val="0"/>
          <c:showBubbleSize val="0"/>
        </c:dLbls>
        <c:gapWidth val="100"/>
        <c:overlap val="-24"/>
        <c:axId val="2132604272"/>
        <c:axId val="2132624656"/>
      </c:barChart>
      <c:catAx>
        <c:axId val="213260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132624656"/>
        <c:crosses val="autoZero"/>
        <c:auto val="1"/>
        <c:lblAlgn val="ctr"/>
        <c:lblOffset val="100"/>
        <c:noMultiLvlLbl val="0"/>
      </c:catAx>
      <c:valAx>
        <c:axId val="2132624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132604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Sheet1!$A$803:$A$809</c:f>
              <c:strCache>
                <c:ptCount val="7"/>
                <c:pt idx="0">
                  <c:v>0-5 years</c:v>
                </c:pt>
                <c:pt idx="1">
                  <c:v>6-10 years</c:v>
                </c:pt>
                <c:pt idx="2">
                  <c:v>11 - 15 years</c:v>
                </c:pt>
                <c:pt idx="3">
                  <c:v>16 - 20 years</c:v>
                </c:pt>
                <c:pt idx="4">
                  <c:v>21-25 years</c:v>
                </c:pt>
                <c:pt idx="5">
                  <c:v>26 - 30 years</c:v>
                </c:pt>
                <c:pt idx="6">
                  <c:v>30+ years</c:v>
                </c:pt>
              </c:strCache>
            </c:strRef>
          </c:cat>
          <c:val>
            <c:numRef>
              <c:f>Sheet1!$B$803:$B$809</c:f>
              <c:numCache>
                <c:formatCode>General</c:formatCode>
                <c:ptCount val="7"/>
                <c:pt idx="0">
                  <c:v>7</c:v>
                </c:pt>
                <c:pt idx="1">
                  <c:v>20</c:v>
                </c:pt>
                <c:pt idx="2">
                  <c:v>13</c:v>
                </c:pt>
                <c:pt idx="3">
                  <c:v>8</c:v>
                </c:pt>
                <c:pt idx="4">
                  <c:v>4</c:v>
                </c:pt>
                <c:pt idx="5">
                  <c:v>8</c:v>
                </c:pt>
                <c:pt idx="6">
                  <c:v>3</c:v>
                </c:pt>
              </c:numCache>
            </c:numRef>
          </c:val>
          <c:extLst>
            <c:ext xmlns:c16="http://schemas.microsoft.com/office/drawing/2014/chart" uri="{C3380CC4-5D6E-409C-BE32-E72D297353CC}">
              <c16:uniqueId val="{00000000-36EA-784D-93C6-CA1DB27C13C0}"/>
            </c:ext>
          </c:extLst>
        </c:ser>
        <c:dLbls>
          <c:dLblPos val="outEnd"/>
          <c:showLegendKey val="0"/>
          <c:showVal val="1"/>
          <c:showCatName val="0"/>
          <c:showSerName val="0"/>
          <c:showPercent val="0"/>
          <c:showBubbleSize val="0"/>
        </c:dLbls>
        <c:gapWidth val="100"/>
        <c:overlap val="-24"/>
        <c:axId val="109429743"/>
        <c:axId val="109633471"/>
      </c:barChart>
      <c:catAx>
        <c:axId val="109429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9633471"/>
        <c:crosses val="autoZero"/>
        <c:auto val="1"/>
        <c:lblAlgn val="ctr"/>
        <c:lblOffset val="100"/>
        <c:noMultiLvlLbl val="0"/>
      </c:catAx>
      <c:valAx>
        <c:axId val="1096334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9429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Sheet1!$B$53</c:f>
              <c:strCache>
                <c:ptCount val="1"/>
                <c:pt idx="0">
                  <c:v>Two or more dedicated courses (not including practicum courses)</c:v>
                </c:pt>
              </c:strCache>
            </c:strRef>
          </c:tx>
          <c:spPr>
            <a:solidFill>
              <a:schemeClr val="accent1"/>
            </a:solidFill>
            <a:ln>
              <a:noFill/>
            </a:ln>
            <a:effectLst/>
          </c:spPr>
          <c:invertIfNegative val="0"/>
          <c:cat>
            <c:strRef>
              <c:f>Sheet1!$A$54:$A$59</c:f>
              <c:strCache>
                <c:ptCount val="6"/>
                <c:pt idx="0">
                  <c:v>History &amp; Systems</c:v>
                </c:pt>
                <c:pt idx="1">
                  <c:v>Affective aspects of behavior</c:v>
                </c:pt>
                <c:pt idx="2">
                  <c:v>Biological aspects of behavior</c:v>
                </c:pt>
                <c:pt idx="3">
                  <c:v>Cognitive aspects of behavior</c:v>
                </c:pt>
                <c:pt idx="4">
                  <c:v>Developmental aspects of behavior</c:v>
                </c:pt>
                <c:pt idx="5">
                  <c:v>Social aspects of behavior</c:v>
                </c:pt>
              </c:strCache>
            </c:strRef>
          </c:cat>
          <c:val>
            <c:numRef>
              <c:f>Sheet1!$B$54:$B$59</c:f>
              <c:numCache>
                <c:formatCode>General</c:formatCode>
                <c:ptCount val="6"/>
                <c:pt idx="0">
                  <c:v>0</c:v>
                </c:pt>
                <c:pt idx="1">
                  <c:v>4</c:v>
                </c:pt>
                <c:pt idx="2">
                  <c:v>4</c:v>
                </c:pt>
                <c:pt idx="3">
                  <c:v>4</c:v>
                </c:pt>
                <c:pt idx="4">
                  <c:v>6</c:v>
                </c:pt>
                <c:pt idx="5">
                  <c:v>3</c:v>
                </c:pt>
              </c:numCache>
            </c:numRef>
          </c:val>
          <c:extLst>
            <c:ext xmlns:c16="http://schemas.microsoft.com/office/drawing/2014/chart" uri="{C3380CC4-5D6E-409C-BE32-E72D297353CC}">
              <c16:uniqueId val="{00000000-6A1E-DE41-8EEF-041F3ACA64BB}"/>
            </c:ext>
          </c:extLst>
        </c:ser>
        <c:ser>
          <c:idx val="1"/>
          <c:order val="1"/>
          <c:tx>
            <c:strRef>
              <c:f>Sheet1!$C$53</c:f>
              <c:strCache>
                <c:ptCount val="1"/>
                <c:pt idx="0">
                  <c:v>Single dedicated course (not including practicum courses)</c:v>
                </c:pt>
              </c:strCache>
            </c:strRef>
          </c:tx>
          <c:spPr>
            <a:solidFill>
              <a:schemeClr val="accent2"/>
            </a:solidFill>
            <a:ln>
              <a:noFill/>
            </a:ln>
            <a:effectLst/>
          </c:spPr>
          <c:invertIfNegative val="0"/>
          <c:cat>
            <c:strRef>
              <c:f>Sheet1!$A$54:$A$59</c:f>
              <c:strCache>
                <c:ptCount val="6"/>
                <c:pt idx="0">
                  <c:v>History &amp; Systems</c:v>
                </c:pt>
                <c:pt idx="1">
                  <c:v>Affective aspects of behavior</c:v>
                </c:pt>
                <c:pt idx="2">
                  <c:v>Biological aspects of behavior</c:v>
                </c:pt>
                <c:pt idx="3">
                  <c:v>Cognitive aspects of behavior</c:v>
                </c:pt>
                <c:pt idx="4">
                  <c:v>Developmental aspects of behavior</c:v>
                </c:pt>
                <c:pt idx="5">
                  <c:v>Social aspects of behavior</c:v>
                </c:pt>
              </c:strCache>
            </c:strRef>
          </c:cat>
          <c:val>
            <c:numRef>
              <c:f>Sheet1!$C$54:$C$59</c:f>
              <c:numCache>
                <c:formatCode>General</c:formatCode>
                <c:ptCount val="6"/>
                <c:pt idx="0">
                  <c:v>61</c:v>
                </c:pt>
                <c:pt idx="1">
                  <c:v>31</c:v>
                </c:pt>
                <c:pt idx="2">
                  <c:v>59</c:v>
                </c:pt>
                <c:pt idx="3">
                  <c:v>39</c:v>
                </c:pt>
                <c:pt idx="4">
                  <c:v>55</c:v>
                </c:pt>
                <c:pt idx="5">
                  <c:v>60</c:v>
                </c:pt>
              </c:numCache>
            </c:numRef>
          </c:val>
          <c:extLst>
            <c:ext xmlns:c16="http://schemas.microsoft.com/office/drawing/2014/chart" uri="{C3380CC4-5D6E-409C-BE32-E72D297353CC}">
              <c16:uniqueId val="{00000001-6A1E-DE41-8EEF-041F3ACA64BB}"/>
            </c:ext>
          </c:extLst>
        </c:ser>
        <c:ser>
          <c:idx val="2"/>
          <c:order val="2"/>
          <c:tx>
            <c:strRef>
              <c:f>Sheet1!$D$53</c:f>
              <c:strCache>
                <c:ptCount val="1"/>
                <c:pt idx="0">
                  <c:v>No dedicated course but a major section of required courses (not including practicum courses)</c:v>
                </c:pt>
              </c:strCache>
            </c:strRef>
          </c:tx>
          <c:spPr>
            <a:solidFill>
              <a:schemeClr val="accent3"/>
            </a:solidFill>
            <a:ln>
              <a:noFill/>
            </a:ln>
            <a:effectLst/>
          </c:spPr>
          <c:invertIfNegative val="0"/>
          <c:cat>
            <c:strRef>
              <c:f>Sheet1!$A$54:$A$59</c:f>
              <c:strCache>
                <c:ptCount val="6"/>
                <c:pt idx="0">
                  <c:v>History &amp; Systems</c:v>
                </c:pt>
                <c:pt idx="1">
                  <c:v>Affective aspects of behavior</c:v>
                </c:pt>
                <c:pt idx="2">
                  <c:v>Biological aspects of behavior</c:v>
                </c:pt>
                <c:pt idx="3">
                  <c:v>Cognitive aspects of behavior</c:v>
                </c:pt>
                <c:pt idx="4">
                  <c:v>Developmental aspects of behavior</c:v>
                </c:pt>
                <c:pt idx="5">
                  <c:v>Social aspects of behavior</c:v>
                </c:pt>
              </c:strCache>
            </c:strRef>
          </c:cat>
          <c:val>
            <c:numRef>
              <c:f>Sheet1!$D$54:$D$59</c:f>
              <c:numCache>
                <c:formatCode>General</c:formatCode>
                <c:ptCount val="6"/>
                <c:pt idx="0">
                  <c:v>4</c:v>
                </c:pt>
                <c:pt idx="1">
                  <c:v>27</c:v>
                </c:pt>
                <c:pt idx="2">
                  <c:v>2</c:v>
                </c:pt>
                <c:pt idx="3">
                  <c:v>19</c:v>
                </c:pt>
                <c:pt idx="4">
                  <c:v>4</c:v>
                </c:pt>
                <c:pt idx="5">
                  <c:v>1</c:v>
                </c:pt>
              </c:numCache>
            </c:numRef>
          </c:val>
          <c:extLst>
            <c:ext xmlns:c16="http://schemas.microsoft.com/office/drawing/2014/chart" uri="{C3380CC4-5D6E-409C-BE32-E72D297353CC}">
              <c16:uniqueId val="{00000002-6A1E-DE41-8EEF-041F3ACA64BB}"/>
            </c:ext>
          </c:extLst>
        </c:ser>
        <c:ser>
          <c:idx val="3"/>
          <c:order val="3"/>
          <c:tx>
            <c:strRef>
              <c:f>Sheet1!$E$53</c:f>
              <c:strCache>
                <c:ptCount val="1"/>
                <c:pt idx="0">
                  <c:v>No dedicated course but required readings or online training</c:v>
                </c:pt>
              </c:strCache>
            </c:strRef>
          </c:tx>
          <c:spPr>
            <a:solidFill>
              <a:schemeClr val="accent4"/>
            </a:solidFill>
            <a:ln>
              <a:noFill/>
            </a:ln>
            <a:effectLst/>
          </c:spPr>
          <c:invertIfNegative val="0"/>
          <c:cat>
            <c:strRef>
              <c:f>Sheet1!$A$54:$A$59</c:f>
              <c:strCache>
                <c:ptCount val="6"/>
                <c:pt idx="0">
                  <c:v>History &amp; Systems</c:v>
                </c:pt>
                <c:pt idx="1">
                  <c:v>Affective aspects of behavior</c:v>
                </c:pt>
                <c:pt idx="2">
                  <c:v>Biological aspects of behavior</c:v>
                </c:pt>
                <c:pt idx="3">
                  <c:v>Cognitive aspects of behavior</c:v>
                </c:pt>
                <c:pt idx="4">
                  <c:v>Developmental aspects of behavior</c:v>
                </c:pt>
                <c:pt idx="5">
                  <c:v>Social aspects of behavior</c:v>
                </c:pt>
              </c:strCache>
            </c:strRef>
          </c:cat>
          <c:val>
            <c:numRef>
              <c:f>Sheet1!$E$54:$E$59</c:f>
              <c:numCache>
                <c:formatCode>General</c:formatCode>
                <c:ptCount val="6"/>
                <c:pt idx="0">
                  <c:v>1</c:v>
                </c:pt>
                <c:pt idx="1">
                  <c:v>0</c:v>
                </c:pt>
                <c:pt idx="2">
                  <c:v>0</c:v>
                </c:pt>
                <c:pt idx="3">
                  <c:v>0</c:v>
                </c:pt>
                <c:pt idx="4">
                  <c:v>0</c:v>
                </c:pt>
                <c:pt idx="5">
                  <c:v>0</c:v>
                </c:pt>
              </c:numCache>
            </c:numRef>
          </c:val>
          <c:extLst>
            <c:ext xmlns:c16="http://schemas.microsoft.com/office/drawing/2014/chart" uri="{C3380CC4-5D6E-409C-BE32-E72D297353CC}">
              <c16:uniqueId val="{00000003-6A1E-DE41-8EEF-041F3ACA64BB}"/>
            </c:ext>
          </c:extLst>
        </c:ser>
        <c:ser>
          <c:idx val="4"/>
          <c:order val="4"/>
          <c:tx>
            <c:strRef>
              <c:f>Sheet1!$F$53</c:f>
              <c:strCache>
                <c:ptCount val="1"/>
                <c:pt idx="0">
                  <c:v>Other</c:v>
                </c:pt>
              </c:strCache>
            </c:strRef>
          </c:tx>
          <c:spPr>
            <a:solidFill>
              <a:schemeClr val="accent5"/>
            </a:solidFill>
            <a:ln>
              <a:noFill/>
            </a:ln>
            <a:effectLst/>
          </c:spPr>
          <c:invertIfNegative val="0"/>
          <c:cat>
            <c:strRef>
              <c:f>Sheet1!$A$54:$A$59</c:f>
              <c:strCache>
                <c:ptCount val="6"/>
                <c:pt idx="0">
                  <c:v>History &amp; Systems</c:v>
                </c:pt>
                <c:pt idx="1">
                  <c:v>Affective aspects of behavior</c:v>
                </c:pt>
                <c:pt idx="2">
                  <c:v>Biological aspects of behavior</c:v>
                </c:pt>
                <c:pt idx="3">
                  <c:v>Cognitive aspects of behavior</c:v>
                </c:pt>
                <c:pt idx="4">
                  <c:v>Developmental aspects of behavior</c:v>
                </c:pt>
                <c:pt idx="5">
                  <c:v>Social aspects of behavior</c:v>
                </c:pt>
              </c:strCache>
            </c:strRef>
          </c:cat>
          <c:val>
            <c:numRef>
              <c:f>Sheet1!$F$54:$F$59</c:f>
              <c:numCache>
                <c:formatCode>General</c:formatCode>
                <c:ptCount val="6"/>
                <c:pt idx="0">
                  <c:v>0</c:v>
                </c:pt>
                <c:pt idx="1">
                  <c:v>4</c:v>
                </c:pt>
                <c:pt idx="2">
                  <c:v>1</c:v>
                </c:pt>
                <c:pt idx="3">
                  <c:v>4</c:v>
                </c:pt>
                <c:pt idx="4">
                  <c:v>1</c:v>
                </c:pt>
                <c:pt idx="5">
                  <c:v>1</c:v>
                </c:pt>
              </c:numCache>
            </c:numRef>
          </c:val>
          <c:extLst>
            <c:ext xmlns:c16="http://schemas.microsoft.com/office/drawing/2014/chart" uri="{C3380CC4-5D6E-409C-BE32-E72D297353CC}">
              <c16:uniqueId val="{00000004-6A1E-DE41-8EEF-041F3ACA64BB}"/>
            </c:ext>
          </c:extLst>
        </c:ser>
        <c:dLbls>
          <c:showLegendKey val="0"/>
          <c:showVal val="0"/>
          <c:showCatName val="0"/>
          <c:showSerName val="0"/>
          <c:showPercent val="0"/>
          <c:showBubbleSize val="0"/>
        </c:dLbls>
        <c:gapWidth val="95"/>
        <c:overlap val="100"/>
        <c:axId val="533799568"/>
        <c:axId val="514687936"/>
      </c:barChart>
      <c:catAx>
        <c:axId val="53379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14687936"/>
        <c:crosses val="autoZero"/>
        <c:auto val="1"/>
        <c:lblAlgn val="ctr"/>
        <c:lblOffset val="100"/>
        <c:noMultiLvlLbl val="0"/>
      </c:catAx>
      <c:valAx>
        <c:axId val="514687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3379956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Sheet1!$A$816:$A$822</c:f>
              <c:strCache>
                <c:ptCount val="7"/>
                <c:pt idx="0">
                  <c:v>0-5 years</c:v>
                </c:pt>
                <c:pt idx="1">
                  <c:v>6-10 years</c:v>
                </c:pt>
                <c:pt idx="2">
                  <c:v>11-15 years</c:v>
                </c:pt>
                <c:pt idx="3">
                  <c:v>16-20 years</c:v>
                </c:pt>
                <c:pt idx="4">
                  <c:v>21-25 years</c:v>
                </c:pt>
                <c:pt idx="5">
                  <c:v>26-30 years</c:v>
                </c:pt>
                <c:pt idx="6">
                  <c:v>30+ years</c:v>
                </c:pt>
              </c:strCache>
            </c:strRef>
          </c:cat>
          <c:val>
            <c:numRef>
              <c:f>Sheet1!$B$816:$B$822</c:f>
              <c:numCache>
                <c:formatCode>General</c:formatCode>
                <c:ptCount val="7"/>
                <c:pt idx="0">
                  <c:v>2</c:v>
                </c:pt>
                <c:pt idx="1">
                  <c:v>17</c:v>
                </c:pt>
                <c:pt idx="2">
                  <c:v>9</c:v>
                </c:pt>
                <c:pt idx="3">
                  <c:v>15</c:v>
                </c:pt>
                <c:pt idx="4">
                  <c:v>4</c:v>
                </c:pt>
                <c:pt idx="5">
                  <c:v>8</c:v>
                </c:pt>
                <c:pt idx="6">
                  <c:v>9</c:v>
                </c:pt>
              </c:numCache>
            </c:numRef>
          </c:val>
          <c:extLst>
            <c:ext xmlns:c16="http://schemas.microsoft.com/office/drawing/2014/chart" uri="{C3380CC4-5D6E-409C-BE32-E72D297353CC}">
              <c16:uniqueId val="{00000000-2FA4-234C-9C50-E2BFE337D2B1}"/>
            </c:ext>
          </c:extLst>
        </c:ser>
        <c:dLbls>
          <c:dLblPos val="outEnd"/>
          <c:showLegendKey val="0"/>
          <c:showVal val="1"/>
          <c:showCatName val="0"/>
          <c:showSerName val="0"/>
          <c:showPercent val="0"/>
          <c:showBubbleSize val="0"/>
        </c:dLbls>
        <c:gapWidth val="100"/>
        <c:overlap val="-24"/>
        <c:axId val="1769458208"/>
        <c:axId val="1769459888"/>
      </c:barChart>
      <c:catAx>
        <c:axId val="176945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769459888"/>
        <c:crosses val="autoZero"/>
        <c:auto val="1"/>
        <c:lblAlgn val="ctr"/>
        <c:lblOffset val="100"/>
        <c:noMultiLvlLbl val="0"/>
      </c:catAx>
      <c:valAx>
        <c:axId val="17694598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769458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Sheet1!$A$828:$A$836</c:f>
              <c:strCache>
                <c:ptCount val="9"/>
                <c:pt idx="0">
                  <c:v>60-70k</c:v>
                </c:pt>
                <c:pt idx="1">
                  <c:v>70-80k</c:v>
                </c:pt>
                <c:pt idx="2">
                  <c:v>80-90k</c:v>
                </c:pt>
                <c:pt idx="3">
                  <c:v>90-100k</c:v>
                </c:pt>
                <c:pt idx="4">
                  <c:v>100-110k</c:v>
                </c:pt>
                <c:pt idx="5">
                  <c:v>110-120k</c:v>
                </c:pt>
                <c:pt idx="6">
                  <c:v>120-130k</c:v>
                </c:pt>
                <c:pt idx="7">
                  <c:v>130-140k</c:v>
                </c:pt>
                <c:pt idx="8">
                  <c:v>More than 140k</c:v>
                </c:pt>
              </c:strCache>
            </c:strRef>
          </c:cat>
          <c:val>
            <c:numRef>
              <c:f>Sheet1!$B$828:$B$836</c:f>
              <c:numCache>
                <c:formatCode>General</c:formatCode>
                <c:ptCount val="9"/>
                <c:pt idx="0">
                  <c:v>6</c:v>
                </c:pt>
                <c:pt idx="1">
                  <c:v>10</c:v>
                </c:pt>
                <c:pt idx="2">
                  <c:v>11</c:v>
                </c:pt>
                <c:pt idx="3">
                  <c:v>12</c:v>
                </c:pt>
                <c:pt idx="4">
                  <c:v>10</c:v>
                </c:pt>
                <c:pt idx="5">
                  <c:v>2</c:v>
                </c:pt>
                <c:pt idx="6">
                  <c:v>2</c:v>
                </c:pt>
                <c:pt idx="7">
                  <c:v>1</c:v>
                </c:pt>
                <c:pt idx="8">
                  <c:v>6</c:v>
                </c:pt>
              </c:numCache>
            </c:numRef>
          </c:val>
          <c:extLst>
            <c:ext xmlns:c16="http://schemas.microsoft.com/office/drawing/2014/chart" uri="{C3380CC4-5D6E-409C-BE32-E72D297353CC}">
              <c16:uniqueId val="{00000000-B74B-9742-A6CA-72CF7E08A8A3}"/>
            </c:ext>
          </c:extLst>
        </c:ser>
        <c:dLbls>
          <c:dLblPos val="outEnd"/>
          <c:showLegendKey val="0"/>
          <c:showVal val="1"/>
          <c:showCatName val="0"/>
          <c:showSerName val="0"/>
          <c:showPercent val="0"/>
          <c:showBubbleSize val="0"/>
        </c:dLbls>
        <c:gapWidth val="100"/>
        <c:overlap val="-24"/>
        <c:axId val="2131339584"/>
        <c:axId val="1854037120"/>
      </c:barChart>
      <c:catAx>
        <c:axId val="2131339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854037120"/>
        <c:crosses val="autoZero"/>
        <c:auto val="1"/>
        <c:lblAlgn val="ctr"/>
        <c:lblOffset val="100"/>
        <c:noMultiLvlLbl val="0"/>
      </c:catAx>
      <c:valAx>
        <c:axId val="1854037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21313395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Sheet1!$A$842:$A$845</c:f>
              <c:strCache>
                <c:ptCount val="4"/>
                <c:pt idx="0">
                  <c:v>No</c:v>
                </c:pt>
                <c:pt idx="1">
                  <c:v>Maybe; if I choose to</c:v>
                </c:pt>
                <c:pt idx="2">
                  <c:v>Yes, part of my DCT duty without extra pay for teaching</c:v>
                </c:pt>
                <c:pt idx="3">
                  <c:v>Yes, part of my DCT duty with extra pay for teaching</c:v>
                </c:pt>
              </c:strCache>
            </c:strRef>
          </c:cat>
          <c:val>
            <c:numRef>
              <c:f>Sheet1!$B$842:$B$845</c:f>
              <c:numCache>
                <c:formatCode>General</c:formatCode>
                <c:ptCount val="4"/>
                <c:pt idx="0">
                  <c:v>19</c:v>
                </c:pt>
                <c:pt idx="1">
                  <c:v>30</c:v>
                </c:pt>
                <c:pt idx="2">
                  <c:v>3</c:v>
                </c:pt>
                <c:pt idx="3">
                  <c:v>8</c:v>
                </c:pt>
              </c:numCache>
            </c:numRef>
          </c:val>
          <c:extLst>
            <c:ext xmlns:c16="http://schemas.microsoft.com/office/drawing/2014/chart" uri="{C3380CC4-5D6E-409C-BE32-E72D297353CC}">
              <c16:uniqueId val="{00000000-5FA3-1B40-8241-5318DAEFF6EC}"/>
            </c:ext>
          </c:extLst>
        </c:ser>
        <c:dLbls>
          <c:dLblPos val="outEnd"/>
          <c:showLegendKey val="0"/>
          <c:showVal val="1"/>
          <c:showCatName val="0"/>
          <c:showSerName val="0"/>
          <c:showPercent val="0"/>
          <c:showBubbleSize val="0"/>
        </c:dLbls>
        <c:gapWidth val="100"/>
        <c:overlap val="-24"/>
        <c:axId val="1807837376"/>
        <c:axId val="1808043472"/>
      </c:barChart>
      <c:catAx>
        <c:axId val="1807837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808043472"/>
        <c:crosses val="autoZero"/>
        <c:auto val="1"/>
        <c:lblAlgn val="ctr"/>
        <c:lblOffset val="100"/>
        <c:noMultiLvlLbl val="0"/>
      </c:catAx>
      <c:valAx>
        <c:axId val="1808043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807837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tint val="83000"/>
                    <a:satMod val="100000"/>
                    <a:lumMod val="100000"/>
                  </a:schemeClr>
                </a:gs>
                <a:gs pos="100000">
                  <a:schemeClr val="accent1">
                    <a:tint val="61000"/>
                    <a:satMod val="150000"/>
                    <a:lumMod val="100000"/>
                  </a:schemeClr>
                </a:gs>
              </a:gsLst>
              <a:path path="circle">
                <a:fillToRect l="100000" t="100000" r="100000" b="100000"/>
              </a:path>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Sheet1!$A$851:$A$853</c:f>
              <c:strCache>
                <c:ptCount val="3"/>
                <c:pt idx="0">
                  <c:v>10 hours</c:v>
                </c:pt>
                <c:pt idx="1">
                  <c:v>20 hours</c:v>
                </c:pt>
                <c:pt idx="2">
                  <c:v>Other</c:v>
                </c:pt>
              </c:strCache>
            </c:strRef>
          </c:cat>
          <c:val>
            <c:numRef>
              <c:f>Sheet1!$B$851:$B$853</c:f>
              <c:numCache>
                <c:formatCode>General</c:formatCode>
                <c:ptCount val="3"/>
                <c:pt idx="0">
                  <c:v>10</c:v>
                </c:pt>
                <c:pt idx="1">
                  <c:v>10</c:v>
                </c:pt>
                <c:pt idx="2">
                  <c:v>3</c:v>
                </c:pt>
              </c:numCache>
            </c:numRef>
          </c:val>
          <c:extLst>
            <c:ext xmlns:c16="http://schemas.microsoft.com/office/drawing/2014/chart" uri="{C3380CC4-5D6E-409C-BE32-E72D297353CC}">
              <c16:uniqueId val="{00000000-3ADD-5149-9338-5E0631E83372}"/>
            </c:ext>
          </c:extLst>
        </c:ser>
        <c:dLbls>
          <c:dLblPos val="outEnd"/>
          <c:showLegendKey val="0"/>
          <c:showVal val="1"/>
          <c:showCatName val="0"/>
          <c:showSerName val="0"/>
          <c:showPercent val="0"/>
          <c:showBubbleSize val="0"/>
        </c:dLbls>
        <c:gapWidth val="100"/>
        <c:overlap val="-24"/>
        <c:axId val="1866597920"/>
        <c:axId val="1866839600"/>
      </c:barChart>
      <c:catAx>
        <c:axId val="1866597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866839600"/>
        <c:crosses val="autoZero"/>
        <c:auto val="1"/>
        <c:lblAlgn val="ctr"/>
        <c:lblOffset val="100"/>
        <c:noMultiLvlLbl val="0"/>
      </c:catAx>
      <c:valAx>
        <c:axId val="1866839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866597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Sheet1!$B$60</c:f>
              <c:strCache>
                <c:ptCount val="1"/>
                <c:pt idx="0">
                  <c:v>Two or more dedicated courses (not including practicum courses)</c:v>
                </c:pt>
              </c:strCache>
            </c:strRef>
          </c:tx>
          <c:spPr>
            <a:solidFill>
              <a:schemeClr val="accent1"/>
            </a:solidFill>
            <a:ln>
              <a:noFill/>
            </a:ln>
            <a:effectLst/>
          </c:spPr>
          <c:invertIfNegative val="0"/>
          <c:cat>
            <c:strRef>
              <c:f>Sheet1!$A$61:$A$65</c:f>
              <c:strCache>
                <c:ptCount val="5"/>
                <c:pt idx="0">
                  <c:v>Advanced integrative knowledge</c:v>
                </c:pt>
                <c:pt idx="1">
                  <c:v>Research methods</c:v>
                </c:pt>
                <c:pt idx="2">
                  <c:v>Statistical analysis</c:v>
                </c:pt>
                <c:pt idx="3">
                  <c:v>Psychometrics</c:v>
                </c:pt>
                <c:pt idx="4">
                  <c:v>Research</c:v>
                </c:pt>
              </c:strCache>
            </c:strRef>
          </c:cat>
          <c:val>
            <c:numRef>
              <c:f>Sheet1!$B$61:$B$65</c:f>
              <c:numCache>
                <c:formatCode>General</c:formatCode>
                <c:ptCount val="5"/>
                <c:pt idx="0">
                  <c:v>11</c:v>
                </c:pt>
                <c:pt idx="1">
                  <c:v>40</c:v>
                </c:pt>
                <c:pt idx="2">
                  <c:v>50</c:v>
                </c:pt>
                <c:pt idx="3">
                  <c:v>7</c:v>
                </c:pt>
                <c:pt idx="4">
                  <c:v>52</c:v>
                </c:pt>
              </c:numCache>
            </c:numRef>
          </c:val>
          <c:extLst>
            <c:ext xmlns:c16="http://schemas.microsoft.com/office/drawing/2014/chart" uri="{C3380CC4-5D6E-409C-BE32-E72D297353CC}">
              <c16:uniqueId val="{00000000-B038-6A48-B368-010E145A3FA4}"/>
            </c:ext>
          </c:extLst>
        </c:ser>
        <c:ser>
          <c:idx val="1"/>
          <c:order val="1"/>
          <c:tx>
            <c:strRef>
              <c:f>Sheet1!$C$60</c:f>
              <c:strCache>
                <c:ptCount val="1"/>
                <c:pt idx="0">
                  <c:v>Single dedicated course (not including practicum courses)</c:v>
                </c:pt>
              </c:strCache>
            </c:strRef>
          </c:tx>
          <c:spPr>
            <a:solidFill>
              <a:schemeClr val="accent2"/>
            </a:solidFill>
            <a:ln>
              <a:noFill/>
            </a:ln>
            <a:effectLst/>
          </c:spPr>
          <c:invertIfNegative val="0"/>
          <c:cat>
            <c:strRef>
              <c:f>Sheet1!$A$61:$A$65</c:f>
              <c:strCache>
                <c:ptCount val="5"/>
                <c:pt idx="0">
                  <c:v>Advanced integrative knowledge</c:v>
                </c:pt>
                <c:pt idx="1">
                  <c:v>Research methods</c:v>
                </c:pt>
                <c:pt idx="2">
                  <c:v>Statistical analysis</c:v>
                </c:pt>
                <c:pt idx="3">
                  <c:v>Psychometrics</c:v>
                </c:pt>
                <c:pt idx="4">
                  <c:v>Research</c:v>
                </c:pt>
              </c:strCache>
            </c:strRef>
          </c:cat>
          <c:val>
            <c:numRef>
              <c:f>Sheet1!$C$61:$C$65</c:f>
              <c:numCache>
                <c:formatCode>General</c:formatCode>
                <c:ptCount val="5"/>
                <c:pt idx="0">
                  <c:v>20</c:v>
                </c:pt>
                <c:pt idx="1">
                  <c:v>24</c:v>
                </c:pt>
                <c:pt idx="2">
                  <c:v>15</c:v>
                </c:pt>
                <c:pt idx="3">
                  <c:v>55</c:v>
                </c:pt>
                <c:pt idx="4">
                  <c:v>8</c:v>
                </c:pt>
              </c:numCache>
            </c:numRef>
          </c:val>
          <c:extLst>
            <c:ext xmlns:c16="http://schemas.microsoft.com/office/drawing/2014/chart" uri="{C3380CC4-5D6E-409C-BE32-E72D297353CC}">
              <c16:uniqueId val="{00000001-B038-6A48-B368-010E145A3FA4}"/>
            </c:ext>
          </c:extLst>
        </c:ser>
        <c:ser>
          <c:idx val="2"/>
          <c:order val="2"/>
          <c:tx>
            <c:strRef>
              <c:f>Sheet1!$D$60</c:f>
              <c:strCache>
                <c:ptCount val="1"/>
                <c:pt idx="0">
                  <c:v>No dedicated course but a major section of required courses (not including practicum courses)</c:v>
                </c:pt>
              </c:strCache>
            </c:strRef>
          </c:tx>
          <c:spPr>
            <a:solidFill>
              <a:schemeClr val="accent3"/>
            </a:solidFill>
            <a:ln>
              <a:noFill/>
            </a:ln>
            <a:effectLst/>
          </c:spPr>
          <c:invertIfNegative val="0"/>
          <c:cat>
            <c:strRef>
              <c:f>Sheet1!$A$61:$A$65</c:f>
              <c:strCache>
                <c:ptCount val="5"/>
                <c:pt idx="0">
                  <c:v>Advanced integrative knowledge</c:v>
                </c:pt>
                <c:pt idx="1">
                  <c:v>Research methods</c:v>
                </c:pt>
                <c:pt idx="2">
                  <c:v>Statistical analysis</c:v>
                </c:pt>
                <c:pt idx="3">
                  <c:v>Psychometrics</c:v>
                </c:pt>
                <c:pt idx="4">
                  <c:v>Research</c:v>
                </c:pt>
              </c:strCache>
            </c:strRef>
          </c:cat>
          <c:val>
            <c:numRef>
              <c:f>Sheet1!$D$61:$D$65</c:f>
              <c:numCache>
                <c:formatCode>General</c:formatCode>
                <c:ptCount val="5"/>
                <c:pt idx="0">
                  <c:v>22</c:v>
                </c:pt>
                <c:pt idx="1">
                  <c:v>1</c:v>
                </c:pt>
                <c:pt idx="2">
                  <c:v>0</c:v>
                </c:pt>
                <c:pt idx="3">
                  <c:v>4</c:v>
                </c:pt>
                <c:pt idx="4">
                  <c:v>0</c:v>
                </c:pt>
              </c:numCache>
            </c:numRef>
          </c:val>
          <c:extLst>
            <c:ext xmlns:c16="http://schemas.microsoft.com/office/drawing/2014/chart" uri="{C3380CC4-5D6E-409C-BE32-E72D297353CC}">
              <c16:uniqueId val="{00000002-B038-6A48-B368-010E145A3FA4}"/>
            </c:ext>
          </c:extLst>
        </c:ser>
        <c:ser>
          <c:idx val="3"/>
          <c:order val="3"/>
          <c:tx>
            <c:strRef>
              <c:f>Sheet1!$E$60</c:f>
              <c:strCache>
                <c:ptCount val="1"/>
                <c:pt idx="0">
                  <c:v>No dedicated course but required readings or online training</c:v>
                </c:pt>
              </c:strCache>
            </c:strRef>
          </c:tx>
          <c:spPr>
            <a:solidFill>
              <a:schemeClr val="accent4"/>
            </a:solidFill>
            <a:ln>
              <a:noFill/>
            </a:ln>
            <a:effectLst/>
          </c:spPr>
          <c:invertIfNegative val="0"/>
          <c:cat>
            <c:strRef>
              <c:f>Sheet1!$A$61:$A$65</c:f>
              <c:strCache>
                <c:ptCount val="5"/>
                <c:pt idx="0">
                  <c:v>Advanced integrative knowledge</c:v>
                </c:pt>
                <c:pt idx="1">
                  <c:v>Research methods</c:v>
                </c:pt>
                <c:pt idx="2">
                  <c:v>Statistical analysis</c:v>
                </c:pt>
                <c:pt idx="3">
                  <c:v>Psychometrics</c:v>
                </c:pt>
                <c:pt idx="4">
                  <c:v>Research</c:v>
                </c:pt>
              </c:strCache>
            </c:strRef>
          </c:cat>
          <c:val>
            <c:numRef>
              <c:f>Sheet1!$E$61:$E$65</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3-B038-6A48-B368-010E145A3FA4}"/>
            </c:ext>
          </c:extLst>
        </c:ser>
        <c:ser>
          <c:idx val="4"/>
          <c:order val="4"/>
          <c:tx>
            <c:strRef>
              <c:f>Sheet1!$F$60</c:f>
              <c:strCache>
                <c:ptCount val="1"/>
                <c:pt idx="0">
                  <c:v>Other</c:v>
                </c:pt>
              </c:strCache>
            </c:strRef>
          </c:tx>
          <c:spPr>
            <a:solidFill>
              <a:schemeClr val="accent5"/>
            </a:solidFill>
            <a:ln>
              <a:noFill/>
            </a:ln>
            <a:effectLst/>
          </c:spPr>
          <c:invertIfNegative val="0"/>
          <c:cat>
            <c:strRef>
              <c:f>Sheet1!$A$61:$A$65</c:f>
              <c:strCache>
                <c:ptCount val="5"/>
                <c:pt idx="0">
                  <c:v>Advanced integrative knowledge</c:v>
                </c:pt>
                <c:pt idx="1">
                  <c:v>Research methods</c:v>
                </c:pt>
                <c:pt idx="2">
                  <c:v>Statistical analysis</c:v>
                </c:pt>
                <c:pt idx="3">
                  <c:v>Psychometrics</c:v>
                </c:pt>
                <c:pt idx="4">
                  <c:v>Research</c:v>
                </c:pt>
              </c:strCache>
            </c:strRef>
          </c:cat>
          <c:val>
            <c:numRef>
              <c:f>Sheet1!$F$61:$F$65</c:f>
              <c:numCache>
                <c:formatCode>General</c:formatCode>
                <c:ptCount val="5"/>
                <c:pt idx="0">
                  <c:v>12</c:v>
                </c:pt>
                <c:pt idx="1">
                  <c:v>1</c:v>
                </c:pt>
                <c:pt idx="2">
                  <c:v>1</c:v>
                </c:pt>
                <c:pt idx="3">
                  <c:v>0</c:v>
                </c:pt>
                <c:pt idx="4">
                  <c:v>4</c:v>
                </c:pt>
              </c:numCache>
            </c:numRef>
          </c:val>
          <c:extLst>
            <c:ext xmlns:c16="http://schemas.microsoft.com/office/drawing/2014/chart" uri="{C3380CC4-5D6E-409C-BE32-E72D297353CC}">
              <c16:uniqueId val="{00000004-B038-6A48-B368-010E145A3FA4}"/>
            </c:ext>
          </c:extLst>
        </c:ser>
        <c:dLbls>
          <c:showLegendKey val="0"/>
          <c:showVal val="0"/>
          <c:showCatName val="0"/>
          <c:showSerName val="0"/>
          <c:showPercent val="0"/>
          <c:showBubbleSize val="0"/>
        </c:dLbls>
        <c:gapWidth val="150"/>
        <c:overlap val="100"/>
        <c:axId val="1083686640"/>
        <c:axId val="1083571712"/>
      </c:barChart>
      <c:catAx>
        <c:axId val="108368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3571712"/>
        <c:crosses val="autoZero"/>
        <c:auto val="1"/>
        <c:lblAlgn val="ctr"/>
        <c:lblOffset val="100"/>
        <c:noMultiLvlLbl val="0"/>
      </c:catAx>
      <c:valAx>
        <c:axId val="1083571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8368664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Sheet1!$B$66</c:f>
              <c:strCache>
                <c:ptCount val="1"/>
                <c:pt idx="0">
                  <c:v>Two or more dedicated courses (not including practicum courses)</c:v>
                </c:pt>
              </c:strCache>
            </c:strRef>
          </c:tx>
          <c:spPr>
            <a:solidFill>
              <a:schemeClr val="accent1"/>
            </a:solidFill>
            <a:ln>
              <a:noFill/>
            </a:ln>
            <a:effectLst/>
          </c:spPr>
          <c:invertIfNegative val="0"/>
          <c:cat>
            <c:strRef>
              <c:f>Sheet1!$A$67:$A$72</c:f>
              <c:strCache>
                <c:ptCount val="6"/>
                <c:pt idx="0">
                  <c:v>Ethical &amp; legal issues</c:v>
                </c:pt>
                <c:pt idx="1">
                  <c:v>Individual &amp; cultural diversity</c:v>
                </c:pt>
                <c:pt idx="2">
                  <c:v>Social justice &amp; advocacy</c:v>
                </c:pt>
                <c:pt idx="3">
                  <c:v>Professional values, attitudes, &amp; behaviors</c:v>
                </c:pt>
                <c:pt idx="4">
                  <c:v>Communications &amp; interpersonal skills</c:v>
                </c:pt>
                <c:pt idx="5">
                  <c:v>Psychopathology &amp; diagnosis</c:v>
                </c:pt>
              </c:strCache>
            </c:strRef>
          </c:cat>
          <c:val>
            <c:numRef>
              <c:f>Sheet1!$B$67:$B$72</c:f>
              <c:numCache>
                <c:formatCode>General</c:formatCode>
                <c:ptCount val="6"/>
                <c:pt idx="0">
                  <c:v>4</c:v>
                </c:pt>
                <c:pt idx="1">
                  <c:v>22</c:v>
                </c:pt>
                <c:pt idx="2">
                  <c:v>10</c:v>
                </c:pt>
                <c:pt idx="3">
                  <c:v>8</c:v>
                </c:pt>
                <c:pt idx="4">
                  <c:v>9</c:v>
                </c:pt>
                <c:pt idx="5">
                  <c:v>8</c:v>
                </c:pt>
              </c:numCache>
            </c:numRef>
          </c:val>
          <c:extLst>
            <c:ext xmlns:c16="http://schemas.microsoft.com/office/drawing/2014/chart" uri="{C3380CC4-5D6E-409C-BE32-E72D297353CC}">
              <c16:uniqueId val="{00000000-58DD-B847-8591-C913FAE29FF4}"/>
            </c:ext>
          </c:extLst>
        </c:ser>
        <c:ser>
          <c:idx val="1"/>
          <c:order val="1"/>
          <c:tx>
            <c:strRef>
              <c:f>Sheet1!$C$66</c:f>
              <c:strCache>
                <c:ptCount val="1"/>
                <c:pt idx="0">
                  <c:v>Single dedicated course (not including practicum courses)</c:v>
                </c:pt>
              </c:strCache>
            </c:strRef>
          </c:tx>
          <c:spPr>
            <a:solidFill>
              <a:schemeClr val="accent2"/>
            </a:solidFill>
            <a:ln>
              <a:noFill/>
            </a:ln>
            <a:effectLst/>
          </c:spPr>
          <c:invertIfNegative val="0"/>
          <c:cat>
            <c:strRef>
              <c:f>Sheet1!$A$67:$A$72</c:f>
              <c:strCache>
                <c:ptCount val="6"/>
                <c:pt idx="0">
                  <c:v>Ethical &amp; legal issues</c:v>
                </c:pt>
                <c:pt idx="1">
                  <c:v>Individual &amp; cultural diversity</c:v>
                </c:pt>
                <c:pt idx="2">
                  <c:v>Social justice &amp; advocacy</c:v>
                </c:pt>
                <c:pt idx="3">
                  <c:v>Professional values, attitudes, &amp; behaviors</c:v>
                </c:pt>
                <c:pt idx="4">
                  <c:v>Communications &amp; interpersonal skills</c:v>
                </c:pt>
                <c:pt idx="5">
                  <c:v>Psychopathology &amp; diagnosis</c:v>
                </c:pt>
              </c:strCache>
            </c:strRef>
          </c:cat>
          <c:val>
            <c:numRef>
              <c:f>Sheet1!$C$67:$C$72</c:f>
              <c:numCache>
                <c:formatCode>General</c:formatCode>
                <c:ptCount val="6"/>
                <c:pt idx="0">
                  <c:v>50</c:v>
                </c:pt>
                <c:pt idx="1">
                  <c:v>36</c:v>
                </c:pt>
                <c:pt idx="2">
                  <c:v>14</c:v>
                </c:pt>
                <c:pt idx="3">
                  <c:v>20</c:v>
                </c:pt>
                <c:pt idx="4">
                  <c:v>8</c:v>
                </c:pt>
                <c:pt idx="5">
                  <c:v>53</c:v>
                </c:pt>
              </c:numCache>
            </c:numRef>
          </c:val>
          <c:extLst>
            <c:ext xmlns:c16="http://schemas.microsoft.com/office/drawing/2014/chart" uri="{C3380CC4-5D6E-409C-BE32-E72D297353CC}">
              <c16:uniqueId val="{00000001-58DD-B847-8591-C913FAE29FF4}"/>
            </c:ext>
          </c:extLst>
        </c:ser>
        <c:ser>
          <c:idx val="2"/>
          <c:order val="2"/>
          <c:tx>
            <c:strRef>
              <c:f>Sheet1!$D$66</c:f>
              <c:strCache>
                <c:ptCount val="1"/>
                <c:pt idx="0">
                  <c:v>No dedicated course but a major section of required courses (not including practicum courses)</c:v>
                </c:pt>
              </c:strCache>
            </c:strRef>
          </c:tx>
          <c:spPr>
            <a:solidFill>
              <a:schemeClr val="accent3"/>
            </a:solidFill>
            <a:ln>
              <a:noFill/>
            </a:ln>
            <a:effectLst/>
          </c:spPr>
          <c:invertIfNegative val="0"/>
          <c:cat>
            <c:strRef>
              <c:f>Sheet1!$A$67:$A$72</c:f>
              <c:strCache>
                <c:ptCount val="6"/>
                <c:pt idx="0">
                  <c:v>Ethical &amp; legal issues</c:v>
                </c:pt>
                <c:pt idx="1">
                  <c:v>Individual &amp; cultural diversity</c:v>
                </c:pt>
                <c:pt idx="2">
                  <c:v>Social justice &amp; advocacy</c:v>
                </c:pt>
                <c:pt idx="3">
                  <c:v>Professional values, attitudes, &amp; behaviors</c:v>
                </c:pt>
                <c:pt idx="4">
                  <c:v>Communications &amp; interpersonal skills</c:v>
                </c:pt>
                <c:pt idx="5">
                  <c:v>Psychopathology &amp; diagnosis</c:v>
                </c:pt>
              </c:strCache>
            </c:strRef>
          </c:cat>
          <c:val>
            <c:numRef>
              <c:f>Sheet1!$D$67:$D$72</c:f>
              <c:numCache>
                <c:formatCode>General</c:formatCode>
                <c:ptCount val="6"/>
                <c:pt idx="0">
                  <c:v>8</c:v>
                </c:pt>
                <c:pt idx="1">
                  <c:v>2</c:v>
                </c:pt>
                <c:pt idx="2">
                  <c:v>26</c:v>
                </c:pt>
                <c:pt idx="3">
                  <c:v>28</c:v>
                </c:pt>
                <c:pt idx="4">
                  <c:v>29</c:v>
                </c:pt>
                <c:pt idx="5">
                  <c:v>2</c:v>
                </c:pt>
              </c:numCache>
            </c:numRef>
          </c:val>
          <c:extLst>
            <c:ext xmlns:c16="http://schemas.microsoft.com/office/drawing/2014/chart" uri="{C3380CC4-5D6E-409C-BE32-E72D297353CC}">
              <c16:uniqueId val="{00000002-58DD-B847-8591-C913FAE29FF4}"/>
            </c:ext>
          </c:extLst>
        </c:ser>
        <c:ser>
          <c:idx val="3"/>
          <c:order val="3"/>
          <c:tx>
            <c:strRef>
              <c:f>Sheet1!$E$66</c:f>
              <c:strCache>
                <c:ptCount val="1"/>
                <c:pt idx="0">
                  <c:v>No dedicated course but required readings or online training</c:v>
                </c:pt>
              </c:strCache>
            </c:strRef>
          </c:tx>
          <c:spPr>
            <a:solidFill>
              <a:schemeClr val="accent4"/>
            </a:solidFill>
            <a:ln>
              <a:noFill/>
            </a:ln>
            <a:effectLst/>
          </c:spPr>
          <c:invertIfNegative val="0"/>
          <c:cat>
            <c:strRef>
              <c:f>Sheet1!$A$67:$A$72</c:f>
              <c:strCache>
                <c:ptCount val="6"/>
                <c:pt idx="0">
                  <c:v>Ethical &amp; legal issues</c:v>
                </c:pt>
                <c:pt idx="1">
                  <c:v>Individual &amp; cultural diversity</c:v>
                </c:pt>
                <c:pt idx="2">
                  <c:v>Social justice &amp; advocacy</c:v>
                </c:pt>
                <c:pt idx="3">
                  <c:v>Professional values, attitudes, &amp; behaviors</c:v>
                </c:pt>
                <c:pt idx="4">
                  <c:v>Communications &amp; interpersonal skills</c:v>
                </c:pt>
                <c:pt idx="5">
                  <c:v>Psychopathology &amp; diagnosis</c:v>
                </c:pt>
              </c:strCache>
            </c:strRef>
          </c:cat>
          <c:val>
            <c:numRef>
              <c:f>Sheet1!$E$67:$E$72</c:f>
              <c:numCache>
                <c:formatCode>General</c:formatCode>
                <c:ptCount val="6"/>
                <c:pt idx="0">
                  <c:v>1</c:v>
                </c:pt>
                <c:pt idx="1">
                  <c:v>0</c:v>
                </c:pt>
                <c:pt idx="2">
                  <c:v>9</c:v>
                </c:pt>
                <c:pt idx="3">
                  <c:v>3</c:v>
                </c:pt>
                <c:pt idx="4">
                  <c:v>6</c:v>
                </c:pt>
                <c:pt idx="5">
                  <c:v>1</c:v>
                </c:pt>
              </c:numCache>
            </c:numRef>
          </c:val>
          <c:extLst>
            <c:ext xmlns:c16="http://schemas.microsoft.com/office/drawing/2014/chart" uri="{C3380CC4-5D6E-409C-BE32-E72D297353CC}">
              <c16:uniqueId val="{00000003-58DD-B847-8591-C913FAE29FF4}"/>
            </c:ext>
          </c:extLst>
        </c:ser>
        <c:ser>
          <c:idx val="4"/>
          <c:order val="4"/>
          <c:tx>
            <c:strRef>
              <c:f>Sheet1!$F$66</c:f>
              <c:strCache>
                <c:ptCount val="1"/>
                <c:pt idx="0">
                  <c:v>Other</c:v>
                </c:pt>
              </c:strCache>
            </c:strRef>
          </c:tx>
          <c:spPr>
            <a:solidFill>
              <a:schemeClr val="accent5"/>
            </a:solidFill>
            <a:ln>
              <a:noFill/>
            </a:ln>
            <a:effectLst/>
          </c:spPr>
          <c:invertIfNegative val="0"/>
          <c:cat>
            <c:strRef>
              <c:f>Sheet1!$A$67:$A$72</c:f>
              <c:strCache>
                <c:ptCount val="6"/>
                <c:pt idx="0">
                  <c:v>Ethical &amp; legal issues</c:v>
                </c:pt>
                <c:pt idx="1">
                  <c:v>Individual &amp; cultural diversity</c:v>
                </c:pt>
                <c:pt idx="2">
                  <c:v>Social justice &amp; advocacy</c:v>
                </c:pt>
                <c:pt idx="3">
                  <c:v>Professional values, attitudes, &amp; behaviors</c:v>
                </c:pt>
                <c:pt idx="4">
                  <c:v>Communications &amp; interpersonal skills</c:v>
                </c:pt>
                <c:pt idx="5">
                  <c:v>Psychopathology &amp; diagnosis</c:v>
                </c:pt>
              </c:strCache>
            </c:strRef>
          </c:cat>
          <c:val>
            <c:numRef>
              <c:f>Sheet1!$F$67:$F$72</c:f>
              <c:numCache>
                <c:formatCode>General</c:formatCode>
                <c:ptCount val="6"/>
                <c:pt idx="0">
                  <c:v>3</c:v>
                </c:pt>
                <c:pt idx="1">
                  <c:v>5</c:v>
                </c:pt>
                <c:pt idx="2">
                  <c:v>7</c:v>
                </c:pt>
                <c:pt idx="3">
                  <c:v>7</c:v>
                </c:pt>
                <c:pt idx="4">
                  <c:v>13</c:v>
                </c:pt>
                <c:pt idx="5">
                  <c:v>1</c:v>
                </c:pt>
              </c:numCache>
            </c:numRef>
          </c:val>
          <c:extLst>
            <c:ext xmlns:c16="http://schemas.microsoft.com/office/drawing/2014/chart" uri="{C3380CC4-5D6E-409C-BE32-E72D297353CC}">
              <c16:uniqueId val="{00000004-58DD-B847-8591-C913FAE29FF4}"/>
            </c:ext>
          </c:extLst>
        </c:ser>
        <c:dLbls>
          <c:showLegendKey val="0"/>
          <c:showVal val="0"/>
          <c:showCatName val="0"/>
          <c:showSerName val="0"/>
          <c:showPercent val="0"/>
          <c:showBubbleSize val="0"/>
        </c:dLbls>
        <c:gapWidth val="150"/>
        <c:overlap val="100"/>
        <c:axId val="1160514160"/>
        <c:axId val="437847200"/>
      </c:barChart>
      <c:catAx>
        <c:axId val="116051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7847200"/>
        <c:crosses val="autoZero"/>
        <c:auto val="1"/>
        <c:lblAlgn val="ctr"/>
        <c:lblOffset val="100"/>
        <c:noMultiLvlLbl val="0"/>
      </c:catAx>
      <c:valAx>
        <c:axId val="437847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6051416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9.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9.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0.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9.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0.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9.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0.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69.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0.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7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7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7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382D340-366F-EE4D-9D87-EE588F7842FB}" type="datetimeFigureOut">
              <a:rPr lang="en-US" smtClean="0"/>
              <a:t>11/28/21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B538-4CE4-E04E-992C-423FA2FFD4A7}"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434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2D340-366F-EE4D-9D87-EE588F7842FB}" type="datetimeFigureOut">
              <a:rPr lang="en-US" smtClean="0"/>
              <a:t>11/28/21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94447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2D340-366F-EE4D-9D87-EE588F7842FB}" type="datetimeFigureOut">
              <a:rPr lang="en-US" smtClean="0"/>
              <a:t>11/28/21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B538-4CE4-E04E-992C-423FA2FFD4A7}"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999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2D340-366F-EE4D-9D87-EE588F7842FB}" type="datetimeFigureOut">
              <a:rPr lang="en-US" smtClean="0"/>
              <a:t>11/28/21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767517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82D340-366F-EE4D-9D87-EE588F7842FB}" type="datetimeFigureOut">
              <a:rPr lang="en-US" smtClean="0"/>
              <a:t>11/28/21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2B538-4CE4-E04E-992C-423FA2FFD4A7}"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49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82D340-366F-EE4D-9D87-EE588F7842FB}" type="datetimeFigureOut">
              <a:rPr lang="en-US" smtClean="0"/>
              <a:t>11/28/21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422466348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82D340-366F-EE4D-9D87-EE588F7842FB}" type="datetimeFigureOut">
              <a:rPr lang="en-US" smtClean="0"/>
              <a:t>11/28/21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360917814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82D340-366F-EE4D-9D87-EE588F7842FB}" type="datetimeFigureOut">
              <a:rPr lang="en-US" smtClean="0"/>
              <a:t>11/28/21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1433033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2D340-366F-EE4D-9D87-EE588F7842FB}" type="datetimeFigureOut">
              <a:rPr lang="en-US" smtClean="0"/>
              <a:t>11/28/21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23254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2D340-366F-EE4D-9D87-EE588F7842FB}" type="datetimeFigureOut">
              <a:rPr lang="en-US" smtClean="0"/>
              <a:t>11/28/21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2B538-4CE4-E04E-992C-423FA2FFD4A7}" type="slidenum">
              <a:rPr lang="en-US" smtClean="0"/>
              <a:t>‹#›</a:t>
            </a:fld>
            <a:endParaRPr lang="en-US"/>
          </a:p>
        </p:txBody>
      </p:sp>
    </p:spTree>
    <p:extLst>
      <p:ext uri="{BB962C8B-B14F-4D97-AF65-F5344CB8AC3E}">
        <p14:creationId xmlns:p14="http://schemas.microsoft.com/office/powerpoint/2010/main" val="304477468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382D340-366F-EE4D-9D87-EE588F7842FB}" type="datetimeFigureOut">
              <a:rPr lang="en-US" smtClean="0"/>
              <a:t>11/28/21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2B538-4CE4-E04E-992C-423FA2FFD4A7}"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824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382D340-366F-EE4D-9D87-EE588F7842FB}" type="datetimeFigureOut">
              <a:rPr lang="en-US" smtClean="0"/>
              <a:t>11/28/21</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39A2B538-4CE4-E04E-992C-423FA2FFD4A7}"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5439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chart" Target="../charts/chart6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chart" Target="../charts/chart6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chart" Target="../charts/chart6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chart" Target="../charts/chart70.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chart" Target="../charts/chart7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chart" Target="../charts/chart7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chart" Target="../charts/chart7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chart" Target="../charts/chart5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chart" Target="../charts/chart5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chart" Target="../charts/chart5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chart" Target="../charts/chart6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chart" Target="../charts/chart6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chart" Target="../charts/chart6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chart" Target="../charts/chart6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chart" Target="../charts/chart6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chart" Target="../charts/chart6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chart" Target="../charts/chart6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A1D8C-5B28-AB46-9392-C52B6E0A23F9}"/>
              </a:ext>
            </a:extLst>
          </p:cNvPr>
          <p:cNvSpPr>
            <a:spLocks noGrp="1"/>
          </p:cNvSpPr>
          <p:nvPr>
            <p:ph type="ctrTitle"/>
          </p:nvPr>
        </p:nvSpPr>
        <p:spPr>
          <a:xfrm>
            <a:off x="1524000" y="540478"/>
            <a:ext cx="9144000" cy="2387600"/>
          </a:xfrm>
        </p:spPr>
        <p:txBody>
          <a:bodyPr/>
          <a:lstStyle/>
          <a:p>
            <a:r>
              <a:rPr lang="en-US" dirty="0">
                <a:latin typeface="Bodoni 72 Book" pitchFamily="2" charset="0"/>
              </a:rPr>
              <a:t>2021 CCPTP Training Programs Survey</a:t>
            </a:r>
          </a:p>
        </p:txBody>
      </p:sp>
      <p:sp>
        <p:nvSpPr>
          <p:cNvPr id="3" name="Subtitle 2">
            <a:extLst>
              <a:ext uri="{FF2B5EF4-FFF2-40B4-BE49-F238E27FC236}">
                <a16:creationId xmlns:a16="http://schemas.microsoft.com/office/drawing/2014/main" id="{63DB9E6A-2FC9-8D45-8CFD-715530BAC75B}"/>
              </a:ext>
            </a:extLst>
          </p:cNvPr>
          <p:cNvSpPr>
            <a:spLocks noGrp="1"/>
          </p:cNvSpPr>
          <p:nvPr>
            <p:ph type="subTitle" idx="1"/>
          </p:nvPr>
        </p:nvSpPr>
        <p:spPr/>
        <p:txBody>
          <a:bodyPr>
            <a:normAutofit lnSpcReduction="10000"/>
          </a:bodyPr>
          <a:lstStyle/>
          <a:p>
            <a:endParaRPr lang="en-US" dirty="0">
              <a:latin typeface="Bodoni 72 Book" pitchFamily="2" charset="0"/>
            </a:endParaRPr>
          </a:p>
          <a:p>
            <a:r>
              <a:rPr lang="en-US" dirty="0" err="1">
                <a:latin typeface="Bodoni 72 Book" pitchFamily="2" charset="0"/>
              </a:rPr>
              <a:t>Chiachih</a:t>
            </a:r>
            <a:r>
              <a:rPr lang="en-US" dirty="0">
                <a:latin typeface="Bodoni 72 Book" pitchFamily="2" charset="0"/>
              </a:rPr>
              <a:t> DC Wang, Ph.D., University of North Texas</a:t>
            </a:r>
          </a:p>
          <a:p>
            <a:r>
              <a:rPr lang="en-US" dirty="0">
                <a:latin typeface="Bodoni 72 Book" pitchFamily="2" charset="0"/>
              </a:rPr>
              <a:t>CCPTP President Elect</a:t>
            </a:r>
          </a:p>
          <a:p>
            <a:r>
              <a:rPr lang="en-US" dirty="0">
                <a:latin typeface="Bodoni 72 Book" pitchFamily="2" charset="0"/>
              </a:rPr>
              <a:t>December x, 2021</a:t>
            </a:r>
          </a:p>
        </p:txBody>
      </p:sp>
    </p:spTree>
    <p:extLst>
      <p:ext uri="{BB962C8B-B14F-4D97-AF65-F5344CB8AC3E}">
        <p14:creationId xmlns:p14="http://schemas.microsoft.com/office/powerpoint/2010/main" val="1528707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Emphasis on training for an academic/research-oriented career in counseling psychology</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8" y="2286000"/>
            <a:ext cx="10671685" cy="4023360"/>
          </a:xfrm>
        </p:spPr>
        <p:txBody>
          <a:bodyPr>
            <a:normAutofit/>
          </a:bodyPr>
          <a:lstStyle/>
          <a:p>
            <a:endParaRPr lang="en-US" dirty="0">
              <a:latin typeface="Bodoni 72 Book" pitchFamily="2" charset="0"/>
            </a:endParaRPr>
          </a:p>
        </p:txBody>
      </p:sp>
      <p:graphicFrame>
        <p:nvGraphicFramePr>
          <p:cNvPr id="4" name="Chart 3">
            <a:extLst>
              <a:ext uri="{FF2B5EF4-FFF2-40B4-BE49-F238E27FC236}">
                <a16:creationId xmlns:a16="http://schemas.microsoft.com/office/drawing/2014/main" id="{58A28770-5EE5-A64C-8268-10D6B8B4BEF1}"/>
              </a:ext>
            </a:extLst>
          </p:cNvPr>
          <p:cNvGraphicFramePr>
            <a:graphicFrameLocks/>
          </p:cNvGraphicFramePr>
          <p:nvPr>
            <p:extLst>
              <p:ext uri="{D42A27DB-BD31-4B8C-83A1-F6EECF244321}">
                <p14:modId xmlns:p14="http://schemas.microsoft.com/office/powerpoint/2010/main" val="3784840748"/>
              </p:ext>
            </p:extLst>
          </p:nvPr>
        </p:nvGraphicFramePr>
        <p:xfrm>
          <a:off x="1024128" y="2785730"/>
          <a:ext cx="9225658" cy="38862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409900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Academic rank</a:t>
            </a:r>
          </a:p>
        </p:txBody>
      </p:sp>
      <p:graphicFrame>
        <p:nvGraphicFramePr>
          <p:cNvPr id="4" name="Chart 3">
            <a:extLst>
              <a:ext uri="{FF2B5EF4-FFF2-40B4-BE49-F238E27FC236}">
                <a16:creationId xmlns:a16="http://schemas.microsoft.com/office/drawing/2014/main" id="{CF2A682F-CB6B-7C49-BFAF-D2BAAE24E896}"/>
              </a:ext>
            </a:extLst>
          </p:cNvPr>
          <p:cNvGraphicFramePr>
            <a:graphicFrameLocks/>
          </p:cNvGraphicFramePr>
          <p:nvPr>
            <p:extLst>
              <p:ext uri="{D42A27DB-BD31-4B8C-83A1-F6EECF244321}">
                <p14:modId xmlns:p14="http://schemas.microsoft.com/office/powerpoint/2010/main" val="4201792852"/>
              </p:ext>
            </p:extLst>
          </p:nvPr>
        </p:nvGraphicFramePr>
        <p:xfrm>
          <a:off x="1024128" y="2084833"/>
          <a:ext cx="10126472" cy="4239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78889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Current </a:t>
            </a:r>
            <a:r>
              <a:rPr lang="en-US" dirty="0" err="1">
                <a:latin typeface="Bodoni 72 Book" pitchFamily="2" charset="0"/>
              </a:rPr>
              <a:t>dct</a:t>
            </a:r>
            <a:r>
              <a:rPr lang="en-US" dirty="0">
                <a:latin typeface="Bodoni 72 Book" pitchFamily="2" charset="0"/>
              </a:rPr>
              <a:t> arrangement in the program</a:t>
            </a:r>
          </a:p>
        </p:txBody>
      </p:sp>
      <p:graphicFrame>
        <p:nvGraphicFramePr>
          <p:cNvPr id="4" name="Content Placeholder 3">
            <a:extLst>
              <a:ext uri="{FF2B5EF4-FFF2-40B4-BE49-F238E27FC236}">
                <a16:creationId xmlns:a16="http://schemas.microsoft.com/office/drawing/2014/main" id="{8A55AAB5-2343-4248-BF5B-81B34260C539}"/>
              </a:ext>
            </a:extLst>
          </p:cNvPr>
          <p:cNvGraphicFramePr>
            <a:graphicFrameLocks noGrp="1"/>
          </p:cNvGraphicFramePr>
          <p:nvPr>
            <p:ph idx="1"/>
            <p:extLst>
              <p:ext uri="{D42A27DB-BD31-4B8C-83A1-F6EECF244321}">
                <p14:modId xmlns:p14="http://schemas.microsoft.com/office/powerpoint/2010/main" val="1792576475"/>
              </p:ext>
            </p:extLst>
          </p:nvPr>
        </p:nvGraphicFramePr>
        <p:xfrm>
          <a:off x="1023938" y="2286000"/>
          <a:ext cx="7078662"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7A5ABF1-E483-4748-BDC2-233F4871B09D}"/>
              </a:ext>
            </a:extLst>
          </p:cNvPr>
          <p:cNvSpPr txBox="1"/>
          <p:nvPr/>
        </p:nvSpPr>
        <p:spPr>
          <a:xfrm>
            <a:off x="8509000" y="2084832"/>
            <a:ext cx="3175000" cy="2585323"/>
          </a:xfrm>
          <a:prstGeom prst="rect">
            <a:avLst/>
          </a:prstGeom>
          <a:noFill/>
        </p:spPr>
        <p:txBody>
          <a:bodyPr wrap="square" rtlCol="0">
            <a:spAutoFit/>
          </a:bodyPr>
          <a:lstStyle/>
          <a:p>
            <a:r>
              <a:rPr lang="en-US" dirty="0">
                <a:latin typeface="Bodoni 72 Book" pitchFamily="2" charset="0"/>
              </a:rPr>
              <a:t>Other:</a:t>
            </a:r>
          </a:p>
          <a:p>
            <a:pPr marL="285750" indent="-285750">
              <a:buFont typeface="Arial" panose="020B0604020202020204" pitchFamily="34" charset="0"/>
              <a:buChar char="•"/>
            </a:pPr>
            <a:r>
              <a:rPr lang="en-US" dirty="0">
                <a:latin typeface="Bodoni 72 Book" pitchFamily="2" charset="0"/>
              </a:rPr>
              <a:t>“DCT and program coordinator”</a:t>
            </a:r>
          </a:p>
          <a:p>
            <a:pPr marL="285750" indent="-285750">
              <a:buFont typeface="Arial" panose="020B0604020202020204" pitchFamily="34" charset="0"/>
              <a:buChar char="•"/>
            </a:pPr>
            <a:r>
              <a:rPr lang="en-US" dirty="0">
                <a:latin typeface="Bodoni 72 Book" pitchFamily="2" charset="0"/>
              </a:rPr>
              <a:t>“One DCT and one practicum coordinator”</a:t>
            </a:r>
          </a:p>
          <a:p>
            <a:pPr marL="285750" indent="-285750">
              <a:buFont typeface="Arial" panose="020B0604020202020204" pitchFamily="34" charset="0"/>
              <a:buChar char="•"/>
            </a:pPr>
            <a:r>
              <a:rPr lang="en-US" dirty="0">
                <a:latin typeface="Bodoni 72 Book" pitchFamily="2" charset="0"/>
              </a:rPr>
              <a:t>“Director of Training &amp; Dir of Clinical Training”</a:t>
            </a:r>
          </a:p>
          <a:p>
            <a:pPr marL="285750" indent="-285750">
              <a:buFont typeface="Arial" panose="020B0604020202020204" pitchFamily="34" charset="0"/>
              <a:buChar char="•"/>
            </a:pPr>
            <a:endParaRPr lang="en-US" dirty="0">
              <a:latin typeface="Bodoni 72 Book" pitchFamily="2" charset="0"/>
            </a:endParaRPr>
          </a:p>
          <a:p>
            <a:pPr marL="285750" indent="-285750">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406568140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Years served as </a:t>
            </a:r>
            <a:r>
              <a:rPr lang="en-US" dirty="0" err="1">
                <a:latin typeface="Bodoni 72 Book" pitchFamily="2" charset="0"/>
              </a:rPr>
              <a:t>dct</a:t>
            </a:r>
            <a:endParaRPr lang="en-US" dirty="0">
              <a:latin typeface="Bodoni 72 Book" pitchFamily="2" charset="0"/>
            </a:endParaRP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1 – 23 years</a:t>
            </a:r>
          </a:p>
        </p:txBody>
      </p:sp>
    </p:spTree>
    <p:extLst>
      <p:ext uri="{BB962C8B-B14F-4D97-AF65-F5344CB8AC3E}">
        <p14:creationId xmlns:p14="http://schemas.microsoft.com/office/powerpoint/2010/main" val="134474100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Years in the current program</a:t>
            </a:r>
          </a:p>
        </p:txBody>
      </p:sp>
      <p:graphicFrame>
        <p:nvGraphicFramePr>
          <p:cNvPr id="4" name="Content Placeholder 3">
            <a:extLst>
              <a:ext uri="{FF2B5EF4-FFF2-40B4-BE49-F238E27FC236}">
                <a16:creationId xmlns:a16="http://schemas.microsoft.com/office/drawing/2014/main" id="{A95889DA-B76F-E543-92AA-4E82B23C83C1}"/>
              </a:ext>
            </a:extLst>
          </p:cNvPr>
          <p:cNvGraphicFramePr>
            <a:graphicFrameLocks noGrp="1"/>
          </p:cNvGraphicFramePr>
          <p:nvPr>
            <p:ph idx="1"/>
            <p:extLst>
              <p:ext uri="{D42A27DB-BD31-4B8C-83A1-F6EECF244321}">
                <p14:modId xmlns:p14="http://schemas.microsoft.com/office/powerpoint/2010/main" val="3226534254"/>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99768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Years as a graduate faculty</a:t>
            </a:r>
          </a:p>
        </p:txBody>
      </p:sp>
      <p:graphicFrame>
        <p:nvGraphicFramePr>
          <p:cNvPr id="5" name="Content Placeholder 4">
            <a:extLst>
              <a:ext uri="{FF2B5EF4-FFF2-40B4-BE49-F238E27FC236}">
                <a16:creationId xmlns:a16="http://schemas.microsoft.com/office/drawing/2014/main" id="{2105958E-F26D-BC4E-86F4-3AAC87C10E7D}"/>
              </a:ext>
            </a:extLst>
          </p:cNvPr>
          <p:cNvGraphicFramePr>
            <a:graphicFrameLocks noGrp="1"/>
          </p:cNvGraphicFramePr>
          <p:nvPr>
            <p:ph idx="1"/>
            <p:extLst>
              <p:ext uri="{D42A27DB-BD31-4B8C-83A1-F6EECF244321}">
                <p14:modId xmlns:p14="http://schemas.microsoft.com/office/powerpoint/2010/main" val="3431844290"/>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124367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dirty="0">
                <a:latin typeface="Bodoni 72 Book" pitchFamily="2" charset="0"/>
              </a:rPr>
              <a:t>Other professional positions prior to becoming faculty</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26</a:t>
            </a:r>
          </a:p>
          <a:p>
            <a:pPr>
              <a:buFont typeface="Arial" panose="020B0604020202020204" pitchFamily="34" charset="0"/>
              <a:buChar char="•"/>
            </a:pPr>
            <a:r>
              <a:rPr lang="en-US" dirty="0">
                <a:latin typeface="Bodoni 72 Book" pitchFamily="2" charset="0"/>
              </a:rPr>
              <a:t>Yes = 34</a:t>
            </a:r>
          </a:p>
          <a:p>
            <a:pPr lvl="1">
              <a:buFont typeface="Arial" panose="020B0604020202020204" pitchFamily="34" charset="0"/>
              <a:buChar char="•"/>
            </a:pPr>
            <a:r>
              <a:rPr lang="en-US" dirty="0">
                <a:latin typeface="Bodoni 72 Book" pitchFamily="2" charset="0"/>
              </a:rPr>
              <a:t>“Clinical neuropsychologist in </a:t>
            </a:r>
            <a:r>
              <a:rPr lang="en-US" dirty="0" err="1">
                <a:latin typeface="Bodoni 72 Book" pitchFamily="2" charset="0"/>
              </a:rPr>
              <a:t>neurorehab</a:t>
            </a:r>
            <a:r>
              <a:rPr lang="en-US" dirty="0">
                <a:latin typeface="Bodoni 72 Book" pitchFamily="2" charset="0"/>
              </a:rPr>
              <a:t> clinic - 3 years”</a:t>
            </a:r>
          </a:p>
          <a:p>
            <a:pPr lvl="1">
              <a:buFont typeface="Arial" panose="020B0604020202020204" pitchFamily="34" charset="0"/>
              <a:buChar char="•"/>
            </a:pPr>
            <a:r>
              <a:rPr lang="en-US" dirty="0">
                <a:latin typeface="Bodoni 72 Book" pitchFamily="2" charset="0"/>
              </a:rPr>
              <a:t>“Advertising executive”</a:t>
            </a:r>
          </a:p>
          <a:p>
            <a:pPr lvl="1">
              <a:buFont typeface="Arial" panose="020B0604020202020204" pitchFamily="34" charset="0"/>
              <a:buChar char="•"/>
            </a:pPr>
            <a:r>
              <a:rPr lang="en-US" dirty="0">
                <a:latin typeface="Bodoni 72 Book" pitchFamily="2" charset="0"/>
              </a:rPr>
              <a:t>“Practiced as a licensed psychologist in various positions such as director of an outpatient clinic for children and adolescents, DBT therapist in group practice, DBT / family therapist in a partial care program for school refusal, adjunct professor, coordinator of master's in counseling psychology program, private practice. 29 years of clinical experience, 18 years of which is post doctoral, the rest, post master's licensure (LPC)”</a:t>
            </a:r>
          </a:p>
          <a:p>
            <a:pPr lvl="1">
              <a:buFont typeface="Arial" panose="020B0604020202020204" pitchFamily="34" charset="0"/>
              <a:buChar char="•"/>
            </a:pPr>
            <a:r>
              <a:rPr lang="en-US" dirty="0">
                <a:latin typeface="Bodoni 72 Book" pitchFamily="2" charset="0"/>
              </a:rPr>
              <a:t>“Counseling Center Psychologist and Training Director - total of 21 years “</a:t>
            </a:r>
          </a:p>
          <a:p>
            <a:pPr lvl="1">
              <a:buFont typeface="Arial" panose="020B0604020202020204" pitchFamily="34" charset="0"/>
              <a:buChar char="•"/>
            </a:pPr>
            <a:r>
              <a:rPr lang="en-US" dirty="0">
                <a:latin typeface="Bodoni 72 Book" pitchFamily="2" charset="0"/>
              </a:rPr>
              <a:t>“Assistant Professor at another Counseling Psychology program 7 years. Came to currently program just as I was approved for tenure at my last institution.”</a:t>
            </a:r>
          </a:p>
          <a:p>
            <a:pPr lvl="1">
              <a:buFont typeface="Arial" panose="020B0604020202020204" pitchFamily="34" charset="0"/>
              <a:buChar char="•"/>
            </a:pPr>
            <a:r>
              <a:rPr lang="en-US" dirty="0">
                <a:latin typeface="Bodoni 72 Book" pitchFamily="2" charset="0"/>
              </a:rPr>
              <a:t>“Staff Therapist”</a:t>
            </a:r>
          </a:p>
        </p:txBody>
      </p:sp>
    </p:spTree>
    <p:extLst>
      <p:ext uri="{BB962C8B-B14F-4D97-AF65-F5344CB8AC3E}">
        <p14:creationId xmlns:p14="http://schemas.microsoft.com/office/powerpoint/2010/main" val="32520980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dirty="0">
                <a:latin typeface="Bodoni 72 Book" pitchFamily="2" charset="0"/>
              </a:rPr>
              <a:t>Range of annual base salary (prior to </a:t>
            </a:r>
            <a:r>
              <a:rPr lang="en-US" dirty="0" err="1">
                <a:latin typeface="Bodoni 72 Book" pitchFamily="2" charset="0"/>
              </a:rPr>
              <a:t>dct</a:t>
            </a:r>
            <a:r>
              <a:rPr lang="en-US" dirty="0">
                <a:latin typeface="Bodoni 72 Book" pitchFamily="2" charset="0"/>
              </a:rPr>
              <a:t> stipend and summer teaching stipend)</a:t>
            </a:r>
          </a:p>
        </p:txBody>
      </p:sp>
      <p:graphicFrame>
        <p:nvGraphicFramePr>
          <p:cNvPr id="4" name="Content Placeholder 3">
            <a:extLst>
              <a:ext uri="{FF2B5EF4-FFF2-40B4-BE49-F238E27FC236}">
                <a16:creationId xmlns:a16="http://schemas.microsoft.com/office/drawing/2014/main" id="{6D80DC97-8D13-F842-8801-40BB5DED510F}"/>
              </a:ext>
            </a:extLst>
          </p:cNvPr>
          <p:cNvGraphicFramePr>
            <a:graphicFrameLocks noGrp="1"/>
          </p:cNvGraphicFramePr>
          <p:nvPr>
            <p:ph idx="1"/>
            <p:extLst>
              <p:ext uri="{D42A27DB-BD31-4B8C-83A1-F6EECF244321}">
                <p14:modId xmlns:p14="http://schemas.microsoft.com/office/powerpoint/2010/main" val="1229152717"/>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216436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Summer courses</a:t>
            </a:r>
          </a:p>
        </p:txBody>
      </p:sp>
      <p:graphicFrame>
        <p:nvGraphicFramePr>
          <p:cNvPr id="5" name="Content Placeholder 4">
            <a:extLst>
              <a:ext uri="{FF2B5EF4-FFF2-40B4-BE49-F238E27FC236}">
                <a16:creationId xmlns:a16="http://schemas.microsoft.com/office/drawing/2014/main" id="{51A60E84-12D1-2645-B3BD-6E7768BCEF47}"/>
              </a:ext>
            </a:extLst>
          </p:cNvPr>
          <p:cNvGraphicFramePr>
            <a:graphicFrameLocks noGrp="1"/>
          </p:cNvGraphicFramePr>
          <p:nvPr>
            <p:ph idx="1"/>
            <p:extLst>
              <p:ext uri="{D42A27DB-BD31-4B8C-83A1-F6EECF244321}">
                <p14:modId xmlns:p14="http://schemas.microsoft.com/office/powerpoint/2010/main" val="3862971239"/>
              </p:ext>
            </p:extLst>
          </p:nvPr>
        </p:nvGraphicFramePr>
        <p:xfrm>
          <a:off x="1023938" y="2084832"/>
          <a:ext cx="7815262" cy="422389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E875E91-8E25-324E-8917-2B0BECC4EAB7}"/>
              </a:ext>
            </a:extLst>
          </p:cNvPr>
          <p:cNvSpPr txBox="1"/>
          <p:nvPr/>
        </p:nvSpPr>
        <p:spPr>
          <a:xfrm>
            <a:off x="9067800" y="2084832"/>
            <a:ext cx="25908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Bodoni 72 Book" pitchFamily="2" charset="0"/>
              </a:rPr>
              <a:t>Without extra pay:</a:t>
            </a:r>
          </a:p>
          <a:p>
            <a:pPr marL="742950" lvl="1" indent="-285750">
              <a:buFont typeface="Arial" panose="020B0604020202020204" pitchFamily="34" charset="0"/>
              <a:buChar char="•"/>
            </a:pPr>
            <a:r>
              <a:rPr lang="en-US" dirty="0">
                <a:latin typeface="Bodoni 72 Book" pitchFamily="2" charset="0"/>
              </a:rPr>
              <a:t>Range: 1-3 courses</a:t>
            </a:r>
          </a:p>
          <a:p>
            <a:pPr marL="285750" indent="-285750">
              <a:buFont typeface="Arial" panose="020B0604020202020204" pitchFamily="34" charset="0"/>
              <a:buChar char="•"/>
            </a:pPr>
            <a:r>
              <a:rPr lang="en-US" dirty="0">
                <a:latin typeface="Bodoni 72 Book" pitchFamily="2" charset="0"/>
              </a:rPr>
              <a:t>With extra pay:</a:t>
            </a:r>
          </a:p>
          <a:p>
            <a:pPr marL="742950" lvl="1" indent="-285750">
              <a:buFont typeface="Arial" panose="020B0604020202020204" pitchFamily="34" charset="0"/>
              <a:buChar char="•"/>
            </a:pPr>
            <a:r>
              <a:rPr lang="en-US" dirty="0">
                <a:latin typeface="Bodoni 72 Book" pitchFamily="2" charset="0"/>
              </a:rPr>
              <a:t>Range: 1-2 courses</a:t>
            </a:r>
          </a:p>
        </p:txBody>
      </p:sp>
    </p:spTree>
    <p:extLst>
      <p:ext uri="{BB962C8B-B14F-4D97-AF65-F5344CB8AC3E}">
        <p14:creationId xmlns:p14="http://schemas.microsoft.com/office/powerpoint/2010/main" val="22226629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a:xfrm>
            <a:off x="1024128" y="585216"/>
            <a:ext cx="10456672" cy="1499616"/>
          </a:xfrm>
        </p:spPr>
        <p:txBody>
          <a:bodyPr>
            <a:noAutofit/>
          </a:bodyPr>
          <a:lstStyle/>
          <a:p>
            <a:r>
              <a:rPr lang="en-US" sz="3600" dirty="0">
                <a:latin typeface="Bodoni 72 Book" pitchFamily="2" charset="0"/>
              </a:rPr>
              <a:t>Types of support/compensation provided by university/department as </a:t>
            </a:r>
            <a:r>
              <a:rPr lang="en-US" sz="3600" dirty="0" err="1">
                <a:latin typeface="Bodoni 72 Book" pitchFamily="2" charset="0"/>
              </a:rPr>
              <a:t>dct</a:t>
            </a:r>
            <a:r>
              <a:rPr lang="en-US" sz="3600" dirty="0">
                <a:latin typeface="Bodoni 72 Book" pitchFamily="2" charset="0"/>
              </a:rPr>
              <a:t>:</a:t>
            </a:r>
            <a:br>
              <a:rPr lang="en-US" sz="3600" dirty="0">
                <a:latin typeface="Bodoni 72 Book" pitchFamily="2" charset="0"/>
              </a:rPr>
            </a:br>
            <a:r>
              <a:rPr lang="en-US" sz="3600" dirty="0">
                <a:latin typeface="Bodoni 72 Book" pitchFamily="2" charset="0"/>
              </a:rPr>
              <a:t>Financial Compensation</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$700 - $32,000</a:t>
            </a:r>
          </a:p>
          <a:p>
            <a:pPr lvl="1">
              <a:buFont typeface="Arial" panose="020B0604020202020204" pitchFamily="34" charset="0"/>
              <a:buChar char="•"/>
            </a:pPr>
            <a:r>
              <a:rPr lang="en-US" dirty="0">
                <a:latin typeface="Bodoni 72 Book" pitchFamily="2" charset="0"/>
              </a:rPr>
              <a:t>10% of base salary</a:t>
            </a:r>
          </a:p>
          <a:p>
            <a:pPr lvl="1">
              <a:buFont typeface="Arial" panose="020B0604020202020204" pitchFamily="34" charset="0"/>
              <a:buChar char="•"/>
            </a:pPr>
            <a:r>
              <a:rPr lang="en-US" dirty="0">
                <a:latin typeface="Bodoni 72 Book" pitchFamily="2" charset="0"/>
              </a:rPr>
              <a:t>1 month base salary</a:t>
            </a:r>
          </a:p>
          <a:p>
            <a:pPr lvl="1">
              <a:buFont typeface="Arial" panose="020B0604020202020204" pitchFamily="34" charset="0"/>
              <a:buChar char="•"/>
            </a:pPr>
            <a:r>
              <a:rPr lang="en-US" dirty="0">
                <a:latin typeface="Bodoni 72 Book" pitchFamily="2" charset="0"/>
              </a:rPr>
              <a:t>Summer salary</a:t>
            </a:r>
          </a:p>
        </p:txBody>
      </p:sp>
    </p:spTree>
    <p:extLst>
      <p:ext uri="{BB962C8B-B14F-4D97-AF65-F5344CB8AC3E}">
        <p14:creationId xmlns:p14="http://schemas.microsoft.com/office/powerpoint/2010/main" val="77152167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a:xfrm>
            <a:off x="1024128" y="585216"/>
            <a:ext cx="10456672" cy="1499616"/>
          </a:xfrm>
        </p:spPr>
        <p:txBody>
          <a:bodyPr>
            <a:noAutofit/>
          </a:bodyPr>
          <a:lstStyle/>
          <a:p>
            <a:r>
              <a:rPr lang="en-US" sz="3600" dirty="0">
                <a:latin typeface="Bodoni 72 Book" pitchFamily="2" charset="0"/>
              </a:rPr>
              <a:t>Types of support/compensation provided by university/department as </a:t>
            </a:r>
            <a:r>
              <a:rPr lang="en-US" sz="3600" dirty="0" err="1">
                <a:latin typeface="Bodoni 72 Book" pitchFamily="2" charset="0"/>
              </a:rPr>
              <a:t>dct</a:t>
            </a:r>
            <a:r>
              <a:rPr lang="en-US" sz="3600" dirty="0">
                <a:latin typeface="Bodoni 72 Book" pitchFamily="2" charset="0"/>
              </a:rPr>
              <a:t>:</a:t>
            </a:r>
            <a:br>
              <a:rPr lang="en-US" sz="3600" dirty="0">
                <a:latin typeface="Bodoni 72 Book" pitchFamily="2" charset="0"/>
              </a:rPr>
            </a:br>
            <a:r>
              <a:rPr lang="en-US" sz="3600" dirty="0">
                <a:latin typeface="Bodoni 72 Book" pitchFamily="2" charset="0"/>
              </a:rPr>
              <a:t>summer teaching stipend</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$2750 - $12,600</a:t>
            </a:r>
          </a:p>
          <a:p>
            <a:pPr lvl="1">
              <a:buFont typeface="Arial" panose="020B0604020202020204" pitchFamily="34" charset="0"/>
              <a:buChar char="•"/>
            </a:pPr>
            <a:r>
              <a:rPr lang="en-US" dirty="0">
                <a:latin typeface="Bodoni 72 Book" pitchFamily="2" charset="0"/>
              </a:rPr>
              <a:t>1/12 full salary</a:t>
            </a:r>
          </a:p>
          <a:p>
            <a:pPr lvl="1">
              <a:buFont typeface="Arial" panose="020B0604020202020204" pitchFamily="34" charset="0"/>
              <a:buChar char="•"/>
            </a:pPr>
            <a:r>
              <a:rPr lang="en-US" dirty="0">
                <a:latin typeface="Bodoni 72 Book" pitchFamily="2" charset="0"/>
              </a:rPr>
              <a:t>Two months’ salary</a:t>
            </a:r>
          </a:p>
        </p:txBody>
      </p:sp>
    </p:spTree>
    <p:extLst>
      <p:ext uri="{BB962C8B-B14F-4D97-AF65-F5344CB8AC3E}">
        <p14:creationId xmlns:p14="http://schemas.microsoft.com/office/powerpoint/2010/main" val="197593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600" dirty="0">
                <a:latin typeface="Bodoni 72 Book" pitchFamily="2" charset="0"/>
              </a:rPr>
              <a:t>Emphasis on training for a practice-oriented career in counseling psychology</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endParaRPr lang="en-US" b="1" dirty="0">
              <a:latin typeface="Bodoni 72 Book" pitchFamily="2" charset="0"/>
            </a:endParaRPr>
          </a:p>
        </p:txBody>
      </p:sp>
      <p:graphicFrame>
        <p:nvGraphicFramePr>
          <p:cNvPr id="4" name="Chart 3">
            <a:extLst>
              <a:ext uri="{FF2B5EF4-FFF2-40B4-BE49-F238E27FC236}">
                <a16:creationId xmlns:a16="http://schemas.microsoft.com/office/drawing/2014/main" id="{DD127369-E627-E243-B4B7-E8DCEE25B06E}"/>
              </a:ext>
            </a:extLst>
          </p:cNvPr>
          <p:cNvGraphicFramePr>
            <a:graphicFrameLocks/>
          </p:cNvGraphicFramePr>
          <p:nvPr>
            <p:extLst>
              <p:ext uri="{D42A27DB-BD31-4B8C-83A1-F6EECF244321}">
                <p14:modId xmlns:p14="http://schemas.microsoft.com/office/powerpoint/2010/main" val="911439316"/>
              </p:ext>
            </p:extLst>
          </p:nvPr>
        </p:nvGraphicFramePr>
        <p:xfrm>
          <a:off x="1024127" y="2743200"/>
          <a:ext cx="9395779" cy="37673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2424127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a:xfrm>
            <a:off x="1024128" y="585216"/>
            <a:ext cx="10456672" cy="1499616"/>
          </a:xfrm>
        </p:spPr>
        <p:txBody>
          <a:bodyPr>
            <a:noAutofit/>
          </a:bodyPr>
          <a:lstStyle/>
          <a:p>
            <a:r>
              <a:rPr lang="en-US" sz="3600" dirty="0">
                <a:latin typeface="Bodoni 72 Book" pitchFamily="2" charset="0"/>
              </a:rPr>
              <a:t>Types of support/compensation provided by university/department as </a:t>
            </a:r>
            <a:r>
              <a:rPr lang="en-US" sz="3600" dirty="0" err="1">
                <a:latin typeface="Bodoni 72 Book" pitchFamily="2" charset="0"/>
              </a:rPr>
              <a:t>dct</a:t>
            </a:r>
            <a:r>
              <a:rPr lang="en-US" sz="3600" dirty="0">
                <a:latin typeface="Bodoni 72 Book" pitchFamily="2" charset="0"/>
              </a:rPr>
              <a:t>:</a:t>
            </a:r>
            <a:br>
              <a:rPr lang="en-US" sz="3600" dirty="0">
                <a:latin typeface="Bodoni 72 Book" pitchFamily="2" charset="0"/>
              </a:rPr>
            </a:br>
            <a:r>
              <a:rPr lang="en-US" sz="3600" dirty="0">
                <a:latin typeface="Bodoni 72 Book" pitchFamily="2" charset="0"/>
              </a:rPr>
              <a:t>teaching load reduction</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.5 – 12</a:t>
            </a:r>
          </a:p>
          <a:p>
            <a:pPr lvl="1">
              <a:buFont typeface="Arial" panose="020B0604020202020204" pitchFamily="34" charset="0"/>
              <a:buChar char="•"/>
            </a:pPr>
            <a:r>
              <a:rPr lang="en-US" dirty="0">
                <a:latin typeface="Bodoni 72 Book" pitchFamily="2" charset="0"/>
              </a:rPr>
              <a:t>50% reduction</a:t>
            </a:r>
          </a:p>
        </p:txBody>
      </p:sp>
    </p:spTree>
    <p:extLst>
      <p:ext uri="{BB962C8B-B14F-4D97-AF65-F5344CB8AC3E}">
        <p14:creationId xmlns:p14="http://schemas.microsoft.com/office/powerpoint/2010/main" val="162486295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a:xfrm>
            <a:off x="1024128" y="585216"/>
            <a:ext cx="10456672" cy="1499616"/>
          </a:xfrm>
        </p:spPr>
        <p:txBody>
          <a:bodyPr>
            <a:noAutofit/>
          </a:bodyPr>
          <a:lstStyle/>
          <a:p>
            <a:r>
              <a:rPr lang="en-US" sz="3600" dirty="0">
                <a:latin typeface="Bodoni 72 Book" pitchFamily="2" charset="0"/>
              </a:rPr>
              <a:t>Types of support/compensation provided by university/department as </a:t>
            </a:r>
            <a:r>
              <a:rPr lang="en-US" sz="3600" dirty="0" err="1">
                <a:latin typeface="Bodoni 72 Book" pitchFamily="2" charset="0"/>
              </a:rPr>
              <a:t>dct</a:t>
            </a:r>
            <a:r>
              <a:rPr lang="en-US" sz="3600" dirty="0">
                <a:latin typeface="Bodoni 72 Book" pitchFamily="2" charset="0"/>
              </a:rPr>
              <a:t>:</a:t>
            </a:r>
            <a:br>
              <a:rPr lang="en-US" sz="3600" dirty="0">
                <a:latin typeface="Bodoni 72 Book" pitchFamily="2" charset="0"/>
              </a:rPr>
            </a:br>
            <a:r>
              <a:rPr lang="en-US" sz="3600" dirty="0">
                <a:latin typeface="Bodoni 72 Book" pitchFamily="2" charset="0"/>
              </a:rPr>
              <a:t>graduate assistant (10 or 20 hour)</a:t>
            </a:r>
          </a:p>
        </p:txBody>
      </p:sp>
      <p:graphicFrame>
        <p:nvGraphicFramePr>
          <p:cNvPr id="4" name="Content Placeholder 3">
            <a:extLst>
              <a:ext uri="{FF2B5EF4-FFF2-40B4-BE49-F238E27FC236}">
                <a16:creationId xmlns:a16="http://schemas.microsoft.com/office/drawing/2014/main" id="{421BB08D-214D-054E-B324-3DB1F8D2C27B}"/>
              </a:ext>
            </a:extLst>
          </p:cNvPr>
          <p:cNvGraphicFramePr>
            <a:graphicFrameLocks noGrp="1"/>
          </p:cNvGraphicFramePr>
          <p:nvPr>
            <p:ph idx="1"/>
            <p:extLst>
              <p:ext uri="{D42A27DB-BD31-4B8C-83A1-F6EECF244321}">
                <p14:modId xmlns:p14="http://schemas.microsoft.com/office/powerpoint/2010/main" val="381549027"/>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8834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600" dirty="0">
                <a:latin typeface="Bodoni 72 Book" pitchFamily="2" charset="0"/>
              </a:rPr>
              <a:t>Model to best describe the overall curriculum of the program</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Scientist-practitioner = 53</a:t>
            </a:r>
          </a:p>
          <a:p>
            <a:pPr>
              <a:buFont typeface="Arial" panose="020B0604020202020204" pitchFamily="34" charset="0"/>
              <a:buChar char="•"/>
            </a:pPr>
            <a:r>
              <a:rPr lang="en-US" dirty="0">
                <a:latin typeface="Bodoni 72 Book" pitchFamily="2" charset="0"/>
              </a:rPr>
              <a:t>Scholar-practitioner = 3</a:t>
            </a:r>
          </a:p>
          <a:p>
            <a:pPr>
              <a:buFont typeface="Arial" panose="020B0604020202020204" pitchFamily="34" charset="0"/>
              <a:buChar char="•"/>
            </a:pPr>
            <a:r>
              <a:rPr lang="en-US" dirty="0">
                <a:latin typeface="Bodoni 72 Book" pitchFamily="2" charset="0"/>
              </a:rPr>
              <a:t>Scientist-practitioner-advocate = 3</a:t>
            </a:r>
          </a:p>
          <a:p>
            <a:pPr>
              <a:buFont typeface="Arial" panose="020B0604020202020204" pitchFamily="34" charset="0"/>
              <a:buChar char="•"/>
            </a:pPr>
            <a:r>
              <a:rPr lang="en-US" dirty="0">
                <a:latin typeface="Bodoni 72 Book" pitchFamily="2" charset="0"/>
              </a:rPr>
              <a:t>Other = 10</a:t>
            </a:r>
          </a:p>
          <a:p>
            <a:pPr lvl="1">
              <a:buFont typeface="Arial" panose="020B0604020202020204" pitchFamily="34" charset="0"/>
              <a:buChar char="•"/>
            </a:pPr>
            <a:r>
              <a:rPr lang="en-US" dirty="0">
                <a:latin typeface="Bodoni 72 Book" pitchFamily="2" charset="0"/>
              </a:rPr>
              <a:t>Practitioner = 1</a:t>
            </a:r>
          </a:p>
          <a:p>
            <a:pPr lvl="1">
              <a:buFont typeface="Arial" panose="020B0604020202020204" pitchFamily="34" charset="0"/>
              <a:buChar char="•"/>
            </a:pPr>
            <a:r>
              <a:rPr lang="en-US" dirty="0">
                <a:latin typeface="Bodoni 72 Book" pitchFamily="2" charset="0"/>
              </a:rPr>
              <a:t>Practitioner-scholar = 6</a:t>
            </a:r>
          </a:p>
          <a:p>
            <a:pPr lvl="1">
              <a:buFont typeface="Arial" panose="020B0604020202020204" pitchFamily="34" charset="0"/>
              <a:buChar char="•"/>
            </a:pPr>
            <a:r>
              <a:rPr lang="en-US" dirty="0">
                <a:latin typeface="Bodoni 72 Book" pitchFamily="2" charset="0"/>
              </a:rPr>
              <a:t>Practitioner-scientist = 1</a:t>
            </a:r>
          </a:p>
          <a:p>
            <a:pPr lvl="1">
              <a:buFont typeface="Arial" panose="020B0604020202020204" pitchFamily="34" charset="0"/>
              <a:buChar char="•"/>
            </a:pPr>
            <a:r>
              <a:rPr lang="en-US" dirty="0">
                <a:latin typeface="Bodoni 72 Book" pitchFamily="2" charset="0"/>
              </a:rPr>
              <a:t>Scholar-practitioner-advocate = 1</a:t>
            </a:r>
          </a:p>
          <a:p>
            <a:pPr lvl="1">
              <a:buFont typeface="Arial" panose="020B0604020202020204" pitchFamily="34" charset="0"/>
              <a:buChar char="•"/>
            </a:pPr>
            <a:r>
              <a:rPr lang="en-US" dirty="0">
                <a:latin typeface="Bodoni 72 Book" pitchFamily="2" charset="0"/>
              </a:rPr>
              <a:t>Scientist-professional = 1</a:t>
            </a:r>
          </a:p>
          <a:p>
            <a:pPr lvl="1">
              <a:buFont typeface="Arial" panose="020B0604020202020204" pitchFamily="34" charset="0"/>
              <a:buChar char="•"/>
            </a:pPr>
            <a:endParaRPr lang="en-US" dirty="0">
              <a:latin typeface="Bodoni 72 Book" pitchFamily="2" charset="0"/>
            </a:endParaRPr>
          </a:p>
          <a:p>
            <a:pPr lvl="1">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3038394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7-point scale to indicate the “relative emphasis” or “balance” between research and clinical training</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endParaRPr lang="en-US" b="1" dirty="0">
              <a:latin typeface="Bodoni 72 Book" pitchFamily="2" charset="0"/>
            </a:endParaRPr>
          </a:p>
        </p:txBody>
      </p:sp>
      <p:graphicFrame>
        <p:nvGraphicFramePr>
          <p:cNvPr id="4" name="Chart 3">
            <a:extLst>
              <a:ext uri="{FF2B5EF4-FFF2-40B4-BE49-F238E27FC236}">
                <a16:creationId xmlns:a16="http://schemas.microsoft.com/office/drawing/2014/main" id="{2E67400F-0F53-7D43-88B0-A509C81FBA32}"/>
              </a:ext>
            </a:extLst>
          </p:cNvPr>
          <p:cNvGraphicFramePr>
            <a:graphicFrameLocks/>
          </p:cNvGraphicFramePr>
          <p:nvPr>
            <p:extLst>
              <p:ext uri="{D42A27DB-BD31-4B8C-83A1-F6EECF244321}">
                <p14:modId xmlns:p14="http://schemas.microsoft.com/office/powerpoint/2010/main" val="1564334066"/>
              </p:ext>
            </p:extLst>
          </p:nvPr>
        </p:nvGraphicFramePr>
        <p:xfrm>
          <a:off x="1024128" y="3211032"/>
          <a:ext cx="10565360" cy="34908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8502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a:xfrm>
            <a:off x="1024129" y="585216"/>
            <a:ext cx="9720072" cy="1499616"/>
          </a:xfrm>
        </p:spPr>
        <p:txBody>
          <a:bodyPr>
            <a:normAutofit/>
          </a:bodyPr>
          <a:lstStyle/>
          <a:p>
            <a:r>
              <a:rPr lang="en-US" sz="4000" dirty="0">
                <a:latin typeface="Bodoni 72 Book" pitchFamily="2" charset="0"/>
              </a:rPr>
              <a:t>DSK accreditation requirements</a:t>
            </a:r>
          </a:p>
        </p:txBody>
      </p:sp>
      <p:graphicFrame>
        <p:nvGraphicFramePr>
          <p:cNvPr id="4" name="Chart 3">
            <a:extLst>
              <a:ext uri="{FF2B5EF4-FFF2-40B4-BE49-F238E27FC236}">
                <a16:creationId xmlns:a16="http://schemas.microsoft.com/office/drawing/2014/main" id="{A04192E9-402D-E949-A19C-E1C6A7EC3087}"/>
              </a:ext>
            </a:extLst>
          </p:cNvPr>
          <p:cNvGraphicFramePr>
            <a:graphicFrameLocks/>
          </p:cNvGraphicFramePr>
          <p:nvPr>
            <p:extLst>
              <p:ext uri="{D42A27DB-BD31-4B8C-83A1-F6EECF244321}">
                <p14:modId xmlns:p14="http://schemas.microsoft.com/office/powerpoint/2010/main" val="736211829"/>
              </p:ext>
            </p:extLst>
          </p:nvPr>
        </p:nvGraphicFramePr>
        <p:xfrm>
          <a:off x="1024129" y="1892595"/>
          <a:ext cx="10586625" cy="47421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9102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DSK accreditation requirements</a:t>
            </a:r>
          </a:p>
        </p:txBody>
      </p:sp>
      <p:graphicFrame>
        <p:nvGraphicFramePr>
          <p:cNvPr id="4" name="Content Placeholder 3">
            <a:extLst>
              <a:ext uri="{FF2B5EF4-FFF2-40B4-BE49-F238E27FC236}">
                <a16:creationId xmlns:a16="http://schemas.microsoft.com/office/drawing/2014/main" id="{B7FEF233-A0C4-D549-9EC1-01573444A9CB}"/>
              </a:ext>
            </a:extLst>
          </p:cNvPr>
          <p:cNvGraphicFramePr>
            <a:graphicFrameLocks noGrp="1"/>
          </p:cNvGraphicFramePr>
          <p:nvPr>
            <p:ph idx="1"/>
            <p:extLst>
              <p:ext uri="{D42A27DB-BD31-4B8C-83A1-F6EECF244321}">
                <p14:modId xmlns:p14="http://schemas.microsoft.com/office/powerpoint/2010/main" val="3996032556"/>
              </p:ext>
            </p:extLst>
          </p:nvPr>
        </p:nvGraphicFramePr>
        <p:xfrm>
          <a:off x="1024128" y="1871330"/>
          <a:ext cx="10161397" cy="47421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843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DSK accreditation requirements</a:t>
            </a:r>
          </a:p>
        </p:txBody>
      </p:sp>
      <p:graphicFrame>
        <p:nvGraphicFramePr>
          <p:cNvPr id="4" name="Content Placeholder 3">
            <a:extLst>
              <a:ext uri="{FF2B5EF4-FFF2-40B4-BE49-F238E27FC236}">
                <a16:creationId xmlns:a16="http://schemas.microsoft.com/office/drawing/2014/main" id="{8850D3E2-3986-8645-A2B9-C8985BC4B10F}"/>
              </a:ext>
            </a:extLst>
          </p:cNvPr>
          <p:cNvGraphicFramePr>
            <a:graphicFrameLocks noGrp="1"/>
          </p:cNvGraphicFramePr>
          <p:nvPr>
            <p:ph idx="1"/>
            <p:extLst>
              <p:ext uri="{D42A27DB-BD31-4B8C-83A1-F6EECF244321}">
                <p14:modId xmlns:p14="http://schemas.microsoft.com/office/powerpoint/2010/main" val="3541831338"/>
              </p:ext>
            </p:extLst>
          </p:nvPr>
        </p:nvGraphicFramePr>
        <p:xfrm>
          <a:off x="1024127" y="1658680"/>
          <a:ext cx="10097529" cy="49335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9169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DSK accreditation requirements</a:t>
            </a:r>
          </a:p>
        </p:txBody>
      </p:sp>
      <p:graphicFrame>
        <p:nvGraphicFramePr>
          <p:cNvPr id="4" name="Content Placeholder 3">
            <a:extLst>
              <a:ext uri="{FF2B5EF4-FFF2-40B4-BE49-F238E27FC236}">
                <a16:creationId xmlns:a16="http://schemas.microsoft.com/office/drawing/2014/main" id="{C411C470-7D44-4B49-A5FC-8174B8E11718}"/>
              </a:ext>
            </a:extLst>
          </p:cNvPr>
          <p:cNvGraphicFramePr>
            <a:graphicFrameLocks noGrp="1"/>
          </p:cNvGraphicFramePr>
          <p:nvPr>
            <p:ph idx="1"/>
            <p:extLst>
              <p:ext uri="{D42A27DB-BD31-4B8C-83A1-F6EECF244321}">
                <p14:modId xmlns:p14="http://schemas.microsoft.com/office/powerpoint/2010/main" val="3852813102"/>
              </p:ext>
            </p:extLst>
          </p:nvPr>
        </p:nvGraphicFramePr>
        <p:xfrm>
          <a:off x="786809" y="1658680"/>
          <a:ext cx="10483703" cy="49760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6150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Online course delivery format for required courses prior to the pandemic</a:t>
            </a:r>
          </a:p>
        </p:txBody>
      </p:sp>
      <p:graphicFrame>
        <p:nvGraphicFramePr>
          <p:cNvPr id="4" name="Content Placeholder 3">
            <a:extLst>
              <a:ext uri="{FF2B5EF4-FFF2-40B4-BE49-F238E27FC236}">
                <a16:creationId xmlns:a16="http://schemas.microsoft.com/office/drawing/2014/main" id="{A6E718A0-8D93-8D43-B623-092A22D33147}"/>
              </a:ext>
            </a:extLst>
          </p:cNvPr>
          <p:cNvGraphicFramePr>
            <a:graphicFrameLocks noGrp="1"/>
          </p:cNvGraphicFramePr>
          <p:nvPr>
            <p:ph idx="1"/>
            <p:extLst>
              <p:ext uri="{D42A27DB-BD31-4B8C-83A1-F6EECF244321}">
                <p14:modId xmlns:p14="http://schemas.microsoft.com/office/powerpoint/2010/main" val="113196402"/>
              </p:ext>
            </p:extLst>
          </p:nvPr>
        </p:nvGraphicFramePr>
        <p:xfrm>
          <a:off x="686011" y="1928192"/>
          <a:ext cx="10863262" cy="43805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2112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Tracks, concentrations, clusters, or emphasis areas that require extra coursework or training</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52</a:t>
            </a:r>
          </a:p>
          <a:p>
            <a:pPr>
              <a:buFont typeface="Arial" panose="020B0604020202020204" pitchFamily="34" charset="0"/>
              <a:buChar char="•"/>
            </a:pPr>
            <a:r>
              <a:rPr lang="en-US" dirty="0">
                <a:latin typeface="Bodoni 72 Book" pitchFamily="2" charset="0"/>
              </a:rPr>
              <a:t>Yes = 13</a:t>
            </a:r>
          </a:p>
          <a:p>
            <a:pPr lvl="1">
              <a:buFont typeface="Arial" panose="020B0604020202020204" pitchFamily="34" charset="0"/>
              <a:buChar char="•"/>
            </a:pPr>
            <a:r>
              <a:rPr lang="en-US" dirty="0">
                <a:latin typeface="Bodoni 72 Book" pitchFamily="2" charset="0"/>
              </a:rPr>
              <a:t>Therapy in Spanish, autism certification, child &amp; adolescent</a:t>
            </a:r>
          </a:p>
          <a:p>
            <a:pPr lvl="1">
              <a:buFont typeface="Arial" panose="020B0604020202020204" pitchFamily="34" charset="0"/>
              <a:buChar char="•"/>
            </a:pPr>
            <a:r>
              <a:rPr lang="en-US" dirty="0">
                <a:latin typeface="Bodoni 72 Book" pitchFamily="2" charset="0"/>
              </a:rPr>
              <a:t>Students design an area of concentration</a:t>
            </a:r>
          </a:p>
          <a:p>
            <a:pPr lvl="1">
              <a:buFont typeface="Arial" panose="020B0604020202020204" pitchFamily="34" charset="0"/>
              <a:buChar char="•"/>
            </a:pPr>
            <a:r>
              <a:rPr lang="en-US" dirty="0">
                <a:latin typeface="Bodoni 72 Book" pitchFamily="2" charset="0"/>
              </a:rPr>
              <a:t>Sport and Performance Psych</a:t>
            </a:r>
          </a:p>
          <a:p>
            <a:pPr lvl="1">
              <a:buFont typeface="Arial" panose="020B0604020202020204" pitchFamily="34" charset="0"/>
              <a:buChar char="•"/>
            </a:pPr>
            <a:r>
              <a:rPr lang="en-US" dirty="0">
                <a:latin typeface="Bodoni 72 Book" pitchFamily="2" charset="0"/>
              </a:rPr>
              <a:t>Spanish Language Psychological Services and Research Specialization: 2 additional courses, three terms supervised clinical work in Spanish, Capstone case study or research project</a:t>
            </a:r>
          </a:p>
          <a:p>
            <a:pPr lvl="1">
              <a:buFont typeface="Arial" panose="020B0604020202020204" pitchFamily="34" charset="0"/>
              <a:buChar char="•"/>
            </a:pPr>
            <a:r>
              <a:rPr lang="en-US" dirty="0">
                <a:latin typeface="Bodoni 72 Book" pitchFamily="2" charset="0"/>
              </a:rPr>
              <a:t>School Psychology track requires an additional 600-hour internship</a:t>
            </a:r>
          </a:p>
        </p:txBody>
      </p:sp>
    </p:spTree>
    <p:extLst>
      <p:ext uri="{BB962C8B-B14F-4D97-AF65-F5344CB8AC3E}">
        <p14:creationId xmlns:p14="http://schemas.microsoft.com/office/powerpoint/2010/main" val="243129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584A6-FAD9-744E-B598-C63631CA4322}"/>
              </a:ext>
            </a:extLst>
          </p:cNvPr>
          <p:cNvSpPr>
            <a:spLocks noGrp="1"/>
          </p:cNvSpPr>
          <p:nvPr>
            <p:ph type="title"/>
          </p:nvPr>
        </p:nvSpPr>
        <p:spPr/>
        <p:txBody>
          <a:bodyPr/>
          <a:lstStyle/>
          <a:p>
            <a:r>
              <a:rPr lang="en-US" dirty="0" err="1">
                <a:latin typeface="Bodoni 72 Book" pitchFamily="2" charset="0"/>
              </a:rPr>
              <a:t>OVerview</a:t>
            </a:r>
            <a:endParaRPr lang="en-US" dirty="0">
              <a:latin typeface="Bodoni 72 Book" pitchFamily="2" charset="0"/>
            </a:endParaRPr>
          </a:p>
        </p:txBody>
      </p:sp>
      <p:sp>
        <p:nvSpPr>
          <p:cNvPr id="3" name="Content Placeholder 2">
            <a:extLst>
              <a:ext uri="{FF2B5EF4-FFF2-40B4-BE49-F238E27FC236}">
                <a16:creationId xmlns:a16="http://schemas.microsoft.com/office/drawing/2014/main" id="{FF19D0C6-5CD9-CC49-9925-86042B1BED58}"/>
              </a:ext>
            </a:extLst>
          </p:cNvPr>
          <p:cNvSpPr>
            <a:spLocks noGrp="1"/>
          </p:cNvSpPr>
          <p:nvPr>
            <p:ph idx="1"/>
          </p:nvPr>
        </p:nvSpPr>
        <p:spPr/>
        <p:txBody>
          <a:bodyPr/>
          <a:lstStyle/>
          <a:p>
            <a:pPr marL="457200" indent="-457200">
              <a:buFont typeface="+mj-lt"/>
              <a:buAutoNum type="arabicPeriod"/>
            </a:pPr>
            <a:r>
              <a:rPr lang="en-US" dirty="0">
                <a:latin typeface="Bodoni 72 Book" pitchFamily="2" charset="0"/>
              </a:rPr>
              <a:t>General Program Information and Requirements</a:t>
            </a:r>
          </a:p>
          <a:p>
            <a:pPr marL="457200" indent="-457200">
              <a:buFont typeface="+mj-lt"/>
              <a:buAutoNum type="arabicPeriod"/>
            </a:pPr>
            <a:r>
              <a:rPr lang="en-US" dirty="0">
                <a:latin typeface="Bodoni 72 Book" pitchFamily="2" charset="0"/>
              </a:rPr>
              <a:t>Student Information and Funding</a:t>
            </a:r>
          </a:p>
          <a:p>
            <a:pPr marL="457200" indent="-457200">
              <a:buFont typeface="+mj-lt"/>
              <a:buAutoNum type="arabicPeriod"/>
            </a:pPr>
            <a:r>
              <a:rPr lang="en-US" dirty="0">
                <a:latin typeface="Bodoni 72 Book" pitchFamily="2" charset="0"/>
              </a:rPr>
              <a:t>Faculty</a:t>
            </a:r>
          </a:p>
          <a:p>
            <a:pPr marL="457200" indent="-457200">
              <a:buFont typeface="+mj-lt"/>
              <a:buAutoNum type="arabicPeriod"/>
            </a:pPr>
            <a:r>
              <a:rPr lang="en-US" dirty="0">
                <a:latin typeface="Bodoni 72 Book" pitchFamily="2" charset="0"/>
              </a:rPr>
              <a:t>DCT</a:t>
            </a:r>
          </a:p>
        </p:txBody>
      </p:sp>
    </p:spTree>
    <p:extLst>
      <p:ext uri="{BB962C8B-B14F-4D97-AF65-F5344CB8AC3E}">
        <p14:creationId xmlns:p14="http://schemas.microsoft.com/office/powerpoint/2010/main" val="1776244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Program-specific competencies and related curriculum</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46</a:t>
            </a:r>
          </a:p>
          <a:p>
            <a:pPr>
              <a:buFont typeface="Arial" panose="020B0604020202020204" pitchFamily="34" charset="0"/>
              <a:buChar char="•"/>
            </a:pPr>
            <a:r>
              <a:rPr lang="en-US" dirty="0">
                <a:latin typeface="Bodoni 72 Book" pitchFamily="2" charset="0"/>
              </a:rPr>
              <a:t>Yes = 17</a:t>
            </a:r>
          </a:p>
          <a:p>
            <a:pPr lvl="1">
              <a:buFont typeface="Arial" panose="020B0604020202020204" pitchFamily="34" charset="0"/>
              <a:buChar char="•"/>
            </a:pPr>
            <a:r>
              <a:rPr lang="en-US" dirty="0">
                <a:latin typeface="Bodoni 72 Book" pitchFamily="2" charset="0"/>
              </a:rPr>
              <a:t>We have a required experiential course called Race Lab in which students have to reflect on the privilege and oppression associated with their various sociocultural identities. </a:t>
            </a:r>
          </a:p>
          <a:p>
            <a:pPr lvl="1">
              <a:buFont typeface="Arial" panose="020B0604020202020204" pitchFamily="34" charset="0"/>
              <a:buChar char="•"/>
            </a:pPr>
            <a:r>
              <a:rPr lang="en-US" dirty="0">
                <a:latin typeface="Bodoni 72 Book" pitchFamily="2" charset="0"/>
              </a:rPr>
              <a:t>To prepare professional psychologists who understand and embrace the identity of a Counseling Psychologist. - Integrated into at least 2 classes</a:t>
            </a:r>
          </a:p>
          <a:p>
            <a:pPr lvl="1">
              <a:buFont typeface="Arial" panose="020B0604020202020204" pitchFamily="34" charset="0"/>
              <a:buChar char="•"/>
            </a:pPr>
            <a:r>
              <a:rPr lang="en-US" dirty="0">
                <a:latin typeface="Bodoni 72 Book" pitchFamily="2" charset="0"/>
              </a:rPr>
              <a:t>Social justice</a:t>
            </a:r>
          </a:p>
          <a:p>
            <a:pPr lvl="1">
              <a:buFont typeface="Arial" panose="020B0604020202020204" pitchFamily="34" charset="0"/>
              <a:buChar char="•"/>
            </a:pPr>
            <a:r>
              <a:rPr lang="en-US" dirty="0">
                <a:latin typeface="Bodoni 72 Book" pitchFamily="2" charset="0"/>
              </a:rPr>
              <a:t>Rural populations - focus in many courses, single rural consultation class</a:t>
            </a:r>
          </a:p>
          <a:p>
            <a:pPr lvl="1">
              <a:buFont typeface="Arial" panose="020B0604020202020204" pitchFamily="34" charset="0"/>
              <a:buChar char="•"/>
            </a:pPr>
            <a:r>
              <a:rPr lang="en-US" dirty="0">
                <a:latin typeface="Bodoni 72 Book" pitchFamily="2" charset="0"/>
              </a:rPr>
              <a:t>Integrated Health Care</a:t>
            </a:r>
          </a:p>
          <a:p>
            <a:pPr lvl="1">
              <a:buFont typeface="Arial" panose="020B0604020202020204" pitchFamily="34" charset="0"/>
              <a:buChar char="•"/>
            </a:pPr>
            <a:endParaRPr lang="en-US" dirty="0">
              <a:latin typeface="Bodoni 72 Book" pitchFamily="2" charset="0"/>
            </a:endParaRPr>
          </a:p>
          <a:p>
            <a:pPr>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1429197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4000" dirty="0">
                <a:latin typeface="Bodoni 72 Book" pitchFamily="2" charset="0"/>
              </a:rPr>
              <a:t>Required Comprehensive/qualifying exams</a:t>
            </a:r>
          </a:p>
        </p:txBody>
      </p:sp>
      <p:graphicFrame>
        <p:nvGraphicFramePr>
          <p:cNvPr id="4" name="Content Placeholder 3">
            <a:extLst>
              <a:ext uri="{FF2B5EF4-FFF2-40B4-BE49-F238E27FC236}">
                <a16:creationId xmlns:a16="http://schemas.microsoft.com/office/drawing/2014/main" id="{D990D557-E5DA-2840-B085-7C13037AD216}"/>
              </a:ext>
            </a:extLst>
          </p:cNvPr>
          <p:cNvGraphicFramePr>
            <a:graphicFrameLocks noGrp="1"/>
          </p:cNvGraphicFramePr>
          <p:nvPr>
            <p:ph idx="1"/>
            <p:extLst>
              <p:ext uri="{D42A27DB-BD31-4B8C-83A1-F6EECF244321}">
                <p14:modId xmlns:p14="http://schemas.microsoft.com/office/powerpoint/2010/main" val="699707687"/>
              </p:ext>
            </p:extLst>
          </p:nvPr>
        </p:nvGraphicFramePr>
        <p:xfrm>
          <a:off x="924548" y="2286000"/>
          <a:ext cx="7742375" cy="40227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829B0F3-0566-8B43-8113-62EAF317E77E}"/>
              </a:ext>
            </a:extLst>
          </p:cNvPr>
          <p:cNvSpPr txBox="1"/>
          <p:nvPr/>
        </p:nvSpPr>
        <p:spPr>
          <a:xfrm>
            <a:off x="8825948" y="2286000"/>
            <a:ext cx="3140765" cy="3416320"/>
          </a:xfrm>
          <a:prstGeom prst="rect">
            <a:avLst/>
          </a:prstGeom>
          <a:noFill/>
        </p:spPr>
        <p:txBody>
          <a:bodyPr wrap="square" rtlCol="0">
            <a:spAutoFit/>
          </a:bodyPr>
          <a:lstStyle/>
          <a:p>
            <a:r>
              <a:rPr lang="en-US" dirty="0">
                <a:latin typeface="Bodoni 72 Book" pitchFamily="2" charset="0"/>
              </a:rPr>
              <a:t>Multiple formats:</a:t>
            </a:r>
          </a:p>
          <a:p>
            <a:pPr marL="285750" indent="-285750">
              <a:buFont typeface="Arial" panose="020B0604020202020204" pitchFamily="34" charset="0"/>
              <a:buChar char="•"/>
            </a:pPr>
            <a:r>
              <a:rPr lang="en-US" dirty="0">
                <a:latin typeface="Bodoni 72 Book" pitchFamily="2" charset="0"/>
              </a:rPr>
              <a:t>Essay-style written exam and portfolio of student's professional development</a:t>
            </a:r>
          </a:p>
          <a:p>
            <a:pPr marL="285750" indent="-285750">
              <a:buFont typeface="Arial" panose="020B0604020202020204" pitchFamily="34" charset="0"/>
              <a:buChar char="•"/>
            </a:pPr>
            <a:r>
              <a:rPr lang="en-US" dirty="0">
                <a:latin typeface="Bodoni 72 Book" pitchFamily="2" charset="0"/>
              </a:rPr>
              <a:t>Essay- style exam and completion of a written case conceptualization (including faculty evaluation of a recorded therapy session)</a:t>
            </a:r>
          </a:p>
          <a:p>
            <a:pPr marL="285750" indent="-285750">
              <a:buFont typeface="Arial" panose="020B0604020202020204" pitchFamily="34" charset="0"/>
              <a:buChar char="•"/>
            </a:pPr>
            <a:r>
              <a:rPr lang="en-US" dirty="0">
                <a:latin typeface="Bodoni 72 Book" pitchFamily="2" charset="0"/>
              </a:rPr>
              <a:t>Mock EPPP, Theoretical Change Paper, Case Paper, and Oral Exam</a:t>
            </a:r>
          </a:p>
        </p:txBody>
      </p:sp>
    </p:spTree>
    <p:extLst>
      <p:ext uri="{BB962C8B-B14F-4D97-AF65-F5344CB8AC3E}">
        <p14:creationId xmlns:p14="http://schemas.microsoft.com/office/powerpoint/2010/main" val="1925128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4000" dirty="0">
                <a:latin typeface="Bodoni 72 Book" pitchFamily="2" charset="0"/>
              </a:rPr>
              <a:t>Minimum number of student direct clinical hours before applying for internships</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34</a:t>
            </a:r>
          </a:p>
          <a:p>
            <a:pPr>
              <a:buFont typeface="Arial" panose="020B0604020202020204" pitchFamily="34" charset="0"/>
              <a:buChar char="•"/>
            </a:pPr>
            <a:r>
              <a:rPr lang="en-US" dirty="0">
                <a:latin typeface="Bodoni 72 Book" pitchFamily="2" charset="0"/>
              </a:rPr>
              <a:t>Yes = 31</a:t>
            </a:r>
            <a:endParaRPr lang="en-US" b="1" dirty="0">
              <a:latin typeface="Bodoni 72 Book" pitchFamily="2" charset="0"/>
            </a:endParaRPr>
          </a:p>
          <a:p>
            <a:pPr lvl="1">
              <a:buFont typeface="Arial" panose="020B0604020202020204" pitchFamily="34" charset="0"/>
              <a:buChar char="•"/>
            </a:pPr>
            <a:r>
              <a:rPr lang="en-US" dirty="0">
                <a:latin typeface="Bodoni 72 Book" pitchFamily="2" charset="0"/>
              </a:rPr>
              <a:t>Range: 200-1500 hours</a:t>
            </a:r>
          </a:p>
          <a:p>
            <a:pPr lvl="1">
              <a:buFont typeface="Arial" panose="020B0604020202020204" pitchFamily="34" charset="0"/>
              <a:buChar char="•"/>
            </a:pPr>
            <a:r>
              <a:rPr lang="en-US" dirty="0">
                <a:latin typeface="Bodoni 72 Book" pitchFamily="2" charset="0"/>
              </a:rPr>
              <a:t>CCPTP guidelines = 450</a:t>
            </a:r>
          </a:p>
        </p:txBody>
      </p:sp>
    </p:spTree>
    <p:extLst>
      <p:ext uri="{BB962C8B-B14F-4D97-AF65-F5344CB8AC3E}">
        <p14:creationId xmlns:p14="http://schemas.microsoft.com/office/powerpoint/2010/main" val="496429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4000" dirty="0">
                <a:latin typeface="Bodoni 72 Book" pitchFamily="2" charset="0"/>
              </a:rPr>
              <a:t>Minimum number of student assessment batteries/reports before applying for internships</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54</a:t>
            </a:r>
          </a:p>
          <a:p>
            <a:pPr>
              <a:buFont typeface="Arial" panose="020B0604020202020204" pitchFamily="34" charset="0"/>
              <a:buChar char="•"/>
            </a:pPr>
            <a:r>
              <a:rPr lang="en-US" dirty="0">
                <a:latin typeface="Bodoni 72 Book" pitchFamily="2" charset="0"/>
              </a:rPr>
              <a:t>Yes = 10</a:t>
            </a:r>
            <a:endParaRPr lang="en-US" b="1" dirty="0">
              <a:latin typeface="Bodoni 72 Book" pitchFamily="2" charset="0"/>
            </a:endParaRPr>
          </a:p>
          <a:p>
            <a:pPr lvl="1">
              <a:buFont typeface="Arial" panose="020B0604020202020204" pitchFamily="34" charset="0"/>
              <a:buChar char="•"/>
            </a:pPr>
            <a:r>
              <a:rPr lang="en-US" dirty="0">
                <a:latin typeface="Bodoni 72 Book" pitchFamily="2" charset="0"/>
              </a:rPr>
              <a:t>Range: 1-6 assessments</a:t>
            </a:r>
          </a:p>
        </p:txBody>
      </p:sp>
    </p:spTree>
    <p:extLst>
      <p:ext uri="{BB962C8B-B14F-4D97-AF65-F5344CB8AC3E}">
        <p14:creationId xmlns:p14="http://schemas.microsoft.com/office/powerpoint/2010/main" val="3549622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3000" dirty="0">
                <a:latin typeface="Bodoni 72 Book" pitchFamily="2" charset="0"/>
              </a:rPr>
              <a:t>Minimum number of courses/semesters/years in supervised practicum training before applying for internship</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6</a:t>
            </a:r>
          </a:p>
          <a:p>
            <a:pPr>
              <a:buFont typeface="Arial" panose="020B0604020202020204" pitchFamily="34" charset="0"/>
              <a:buChar char="•"/>
            </a:pPr>
            <a:r>
              <a:rPr lang="en-US" dirty="0">
                <a:latin typeface="Bodoni 72 Book" pitchFamily="2" charset="0"/>
              </a:rPr>
              <a:t>Yes = 58</a:t>
            </a:r>
            <a:endParaRPr lang="en-US" b="1" dirty="0">
              <a:latin typeface="Bodoni 72 Book" pitchFamily="2" charset="0"/>
            </a:endParaRPr>
          </a:p>
          <a:p>
            <a:pPr lvl="1">
              <a:buFont typeface="Arial" panose="020B0604020202020204" pitchFamily="34" charset="0"/>
              <a:buChar char="•"/>
            </a:pPr>
            <a:r>
              <a:rPr lang="en-US" dirty="0">
                <a:latin typeface="Bodoni 72 Book" pitchFamily="2" charset="0"/>
              </a:rPr>
              <a:t>Range: 2 semesters-4 years</a:t>
            </a:r>
          </a:p>
        </p:txBody>
      </p:sp>
    </p:spTree>
    <p:extLst>
      <p:ext uri="{BB962C8B-B14F-4D97-AF65-F5344CB8AC3E}">
        <p14:creationId xmlns:p14="http://schemas.microsoft.com/office/powerpoint/2010/main" val="269950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fontScale="90000"/>
          </a:bodyPr>
          <a:lstStyle/>
          <a:p>
            <a:r>
              <a:rPr lang="en-US" sz="4000" dirty="0">
                <a:latin typeface="Bodoni 72 Book" pitchFamily="2" charset="0"/>
              </a:rPr>
              <a:t>how many practicum courses/sections your program usually offers to students in any regular/long semester</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lnSpcReduction="10000"/>
          </a:bodyPr>
          <a:lstStyle/>
          <a:p>
            <a:pPr>
              <a:buFont typeface="Arial" panose="020B0604020202020204" pitchFamily="34" charset="0"/>
              <a:buChar char="•"/>
            </a:pPr>
            <a:r>
              <a:rPr lang="en-US" dirty="0">
                <a:latin typeface="Bodoni 72 Book" pitchFamily="2" charset="0"/>
              </a:rPr>
              <a:t>“Our program has a total of 18 internal and external training sites. Students register for one of three practicum course numbers, depending on their placement and developmental level. All students work in our department clinic the first year and then choose clinical placements across northern Utah that fit with their training goals.”</a:t>
            </a:r>
          </a:p>
          <a:p>
            <a:pPr>
              <a:buFont typeface="Arial" panose="020B0604020202020204" pitchFamily="34" charset="0"/>
              <a:buChar char="•"/>
            </a:pPr>
            <a:r>
              <a:rPr lang="en-US" dirty="0">
                <a:latin typeface="Bodoni 72 Book" pitchFamily="2" charset="0"/>
              </a:rPr>
              <a:t>“We do 4 required semesters at two separate external sites (2 </a:t>
            </a:r>
            <a:r>
              <a:rPr lang="en-US" dirty="0" err="1">
                <a:latin typeface="Bodoni 72 Book" pitchFamily="2" charset="0"/>
              </a:rPr>
              <a:t>sem</a:t>
            </a:r>
            <a:r>
              <a:rPr lang="en-US" dirty="0">
                <a:latin typeface="Bodoni 72 Book" pitchFamily="2" charset="0"/>
              </a:rPr>
              <a:t>/a year at each site)”</a:t>
            </a:r>
          </a:p>
          <a:p>
            <a:pPr>
              <a:buFont typeface="Arial" panose="020B0604020202020204" pitchFamily="34" charset="0"/>
              <a:buChar char="•"/>
            </a:pPr>
            <a:r>
              <a:rPr lang="en-US" dirty="0">
                <a:latin typeface="Bodoni 72 Book" pitchFamily="2" charset="0"/>
              </a:rPr>
              <a:t>“The </a:t>
            </a:r>
            <a:r>
              <a:rPr lang="en-US" dirty="0" err="1">
                <a:latin typeface="Bodoni 72 Book" pitchFamily="2" charset="0"/>
              </a:rPr>
              <a:t>Practica</a:t>
            </a:r>
            <a:r>
              <a:rPr lang="en-US" dirty="0">
                <a:latin typeface="Bodoni 72 Book" pitchFamily="2" charset="0"/>
              </a:rPr>
              <a:t> are sequential. All of our training is ‘external’ we do not have ‘internal’ practicum training (note that we DO have a training clinic located in the schools, but this clinic is not conceptualized as an internal training site--rather this site is treated as if it were an external placement site [that just happens to be run by a university staff person, in which graduate assistants are hired to supervise master's level trainees--all under the supervision of a licensed psychologist hired as a professor of practice. The mission of this clinic is focus on social justice and addressing mental health inequities). Helping Skills in Y1. Adv Doc </a:t>
            </a:r>
            <a:r>
              <a:rPr lang="en-US" dirty="0" err="1">
                <a:latin typeface="Bodoni 72 Book" pitchFamily="2" charset="0"/>
              </a:rPr>
              <a:t>Prac</a:t>
            </a:r>
            <a:r>
              <a:rPr lang="en-US" dirty="0">
                <a:latin typeface="Bodoni 72 Book" pitchFamily="2" charset="0"/>
              </a:rPr>
              <a:t> I and II in Y2. Adv Doc </a:t>
            </a:r>
            <a:r>
              <a:rPr lang="en-US" dirty="0" err="1">
                <a:latin typeface="Bodoni 72 Book" pitchFamily="2" charset="0"/>
              </a:rPr>
              <a:t>Prac</a:t>
            </a:r>
            <a:r>
              <a:rPr lang="en-US" dirty="0">
                <a:latin typeface="Bodoni 72 Book" pitchFamily="2" charset="0"/>
              </a:rPr>
              <a:t> III and IV in Y3. After that, students may enroll in Field Placement.”</a:t>
            </a:r>
          </a:p>
        </p:txBody>
      </p:sp>
    </p:spTree>
    <p:extLst>
      <p:ext uri="{BB962C8B-B14F-4D97-AF65-F5344CB8AC3E}">
        <p14:creationId xmlns:p14="http://schemas.microsoft.com/office/powerpoint/2010/main" val="38110161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fontScale="90000"/>
          </a:bodyPr>
          <a:lstStyle/>
          <a:p>
            <a:r>
              <a:rPr lang="en-US" sz="4000" dirty="0">
                <a:latin typeface="Bodoni 72 Book" pitchFamily="2" charset="0"/>
              </a:rPr>
              <a:t>Typical arrangements to place students in different practicum courses offered each semester/year</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“First semester pre-</a:t>
            </a:r>
            <a:r>
              <a:rPr lang="en-US" dirty="0" err="1">
                <a:latin typeface="Bodoni 72 Book" pitchFamily="2" charset="0"/>
              </a:rPr>
              <a:t>prac</a:t>
            </a:r>
            <a:r>
              <a:rPr lang="en-US" dirty="0">
                <a:latin typeface="Bodoni 72 Book" pitchFamily="2" charset="0"/>
              </a:rPr>
              <a:t>; 1st years beginners; all other years see everything”</a:t>
            </a:r>
          </a:p>
          <a:p>
            <a:pPr>
              <a:buFont typeface="Arial" panose="020B0604020202020204" pitchFamily="34" charset="0"/>
              <a:buChar char="•"/>
            </a:pPr>
            <a:r>
              <a:rPr lang="en-US" dirty="0">
                <a:latin typeface="Bodoni 72 Book" pitchFamily="2" charset="0"/>
              </a:rPr>
              <a:t>“Beginning students in fall enroll in ‘</a:t>
            </a:r>
            <a:r>
              <a:rPr lang="en-US" dirty="0" err="1">
                <a:latin typeface="Bodoni 72 Book" pitchFamily="2" charset="0"/>
              </a:rPr>
              <a:t>Prac</a:t>
            </a:r>
            <a:r>
              <a:rPr lang="en-US" dirty="0">
                <a:latin typeface="Bodoni 72 Book" pitchFamily="2" charset="0"/>
              </a:rPr>
              <a:t> I,’ their second second semester in spring they enroll in ‘</a:t>
            </a:r>
            <a:r>
              <a:rPr lang="en-US" dirty="0" err="1">
                <a:latin typeface="Bodoni 72 Book" pitchFamily="2" charset="0"/>
              </a:rPr>
              <a:t>Prac</a:t>
            </a:r>
            <a:r>
              <a:rPr lang="en-US" dirty="0">
                <a:latin typeface="Bodoni 72 Book" pitchFamily="2" charset="0"/>
              </a:rPr>
              <a:t> II.’ Over the summer, they enroll in a Master's internship that covers and external placement. After that, students enroll in "advanced practicum" until they leave for internship.”</a:t>
            </a:r>
          </a:p>
          <a:p>
            <a:pPr>
              <a:buFont typeface="Arial" panose="020B0604020202020204" pitchFamily="34" charset="0"/>
              <a:buChar char="•"/>
            </a:pPr>
            <a:r>
              <a:rPr lang="en-US" dirty="0">
                <a:latin typeface="Bodoni 72 Book" pitchFamily="2" charset="0"/>
              </a:rPr>
              <a:t>“Section for therapy and section for assessment”</a:t>
            </a:r>
          </a:p>
          <a:p>
            <a:pPr>
              <a:buFont typeface="Arial" panose="020B0604020202020204" pitchFamily="34" charset="0"/>
              <a:buChar char="•"/>
            </a:pPr>
            <a:r>
              <a:rPr lang="en-US" dirty="0">
                <a:latin typeface="Bodoni 72 Book" pitchFamily="2" charset="0"/>
              </a:rPr>
              <a:t>“Cohort model”</a:t>
            </a:r>
          </a:p>
          <a:p>
            <a:pPr>
              <a:buFont typeface="Arial" panose="020B0604020202020204" pitchFamily="34" charset="0"/>
              <a:buChar char="•"/>
            </a:pPr>
            <a:r>
              <a:rPr lang="en-US" dirty="0">
                <a:latin typeface="Bodoni 72 Book" pitchFamily="2" charset="0"/>
              </a:rPr>
              <a:t>“Mixed level. This may be unusual, but it works great for us. Tons of peer support and modeling.”</a:t>
            </a:r>
          </a:p>
        </p:txBody>
      </p:sp>
    </p:spTree>
    <p:extLst>
      <p:ext uri="{BB962C8B-B14F-4D97-AF65-F5344CB8AC3E}">
        <p14:creationId xmlns:p14="http://schemas.microsoft.com/office/powerpoint/2010/main" val="1502708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Students’ allowance to apply for non-</a:t>
            </a:r>
            <a:r>
              <a:rPr lang="en-US" sz="3200" dirty="0" err="1">
                <a:latin typeface="Bodoni 72 Book" pitchFamily="2" charset="0"/>
              </a:rPr>
              <a:t>apa</a:t>
            </a:r>
            <a:r>
              <a:rPr lang="en-US" sz="3200" dirty="0">
                <a:latin typeface="Bodoni 72 Book" pitchFamily="2" charset="0"/>
              </a:rPr>
              <a:t> accredited internship programs in phase I of the </a:t>
            </a:r>
            <a:r>
              <a:rPr lang="en-US" sz="3200" dirty="0" err="1">
                <a:latin typeface="Bodoni 72 Book" pitchFamily="2" charset="0"/>
              </a:rPr>
              <a:t>appic</a:t>
            </a:r>
            <a:r>
              <a:rPr lang="en-US" sz="3200" dirty="0">
                <a:latin typeface="Bodoni 72 Book" pitchFamily="2" charset="0"/>
              </a:rPr>
              <a:t> match process</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48</a:t>
            </a:r>
          </a:p>
          <a:p>
            <a:pPr>
              <a:buFont typeface="Arial" panose="020B0604020202020204" pitchFamily="34" charset="0"/>
              <a:buChar char="•"/>
            </a:pPr>
            <a:r>
              <a:rPr lang="en-US" dirty="0">
                <a:latin typeface="Bodoni 72 Book" pitchFamily="2" charset="0"/>
              </a:rPr>
              <a:t>Yes = 17</a:t>
            </a:r>
          </a:p>
        </p:txBody>
      </p:sp>
    </p:spTree>
    <p:extLst>
      <p:ext uri="{BB962C8B-B14F-4D97-AF65-F5344CB8AC3E}">
        <p14:creationId xmlns:p14="http://schemas.microsoft.com/office/powerpoint/2010/main" val="3166640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3000" dirty="0">
                <a:latin typeface="Bodoni 72 Book" pitchFamily="2" charset="0"/>
              </a:rPr>
              <a:t>Program faculty responsible for reviewing internship applicants’ </a:t>
            </a:r>
            <a:r>
              <a:rPr lang="en-US" sz="3000" dirty="0" err="1">
                <a:latin typeface="Bodoni 72 Book" pitchFamily="2" charset="0"/>
              </a:rPr>
              <a:t>appi</a:t>
            </a:r>
            <a:r>
              <a:rPr lang="en-US" sz="3000" dirty="0">
                <a:latin typeface="Bodoni 72 Book" pitchFamily="2" charset="0"/>
              </a:rPr>
              <a:t> essays and providing feedback before submission</a:t>
            </a:r>
          </a:p>
        </p:txBody>
      </p:sp>
      <p:graphicFrame>
        <p:nvGraphicFramePr>
          <p:cNvPr id="4" name="Chart 3">
            <a:extLst>
              <a:ext uri="{FF2B5EF4-FFF2-40B4-BE49-F238E27FC236}">
                <a16:creationId xmlns:a16="http://schemas.microsoft.com/office/drawing/2014/main" id="{36F6FE83-223C-504E-A29A-15B77A4CFD4C}"/>
              </a:ext>
            </a:extLst>
          </p:cNvPr>
          <p:cNvGraphicFramePr>
            <a:graphicFrameLocks/>
          </p:cNvGraphicFramePr>
          <p:nvPr>
            <p:extLst>
              <p:ext uri="{D42A27DB-BD31-4B8C-83A1-F6EECF244321}">
                <p14:modId xmlns:p14="http://schemas.microsoft.com/office/powerpoint/2010/main" val="3847251925"/>
              </p:ext>
            </p:extLst>
          </p:nvPr>
        </p:nvGraphicFramePr>
        <p:xfrm>
          <a:off x="318052" y="2084832"/>
          <a:ext cx="11608905" cy="44948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2721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provide Mock interviews for students applying for internship</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fontScale="92500" lnSpcReduction="20000"/>
          </a:bodyPr>
          <a:lstStyle/>
          <a:p>
            <a:pPr>
              <a:buFont typeface="Arial" panose="020B0604020202020204" pitchFamily="34" charset="0"/>
              <a:buChar char="•"/>
            </a:pPr>
            <a:r>
              <a:rPr lang="en-US" dirty="0">
                <a:latin typeface="Bodoni 72 Book" pitchFamily="2" charset="0"/>
              </a:rPr>
              <a:t>No = 15</a:t>
            </a:r>
          </a:p>
          <a:p>
            <a:pPr>
              <a:buFont typeface="Arial" panose="020B0604020202020204" pitchFamily="34" charset="0"/>
              <a:buChar char="•"/>
            </a:pPr>
            <a:r>
              <a:rPr lang="en-US" dirty="0">
                <a:latin typeface="Bodoni 72 Book" pitchFamily="2" charset="0"/>
              </a:rPr>
              <a:t>Sometimes, but not every year = 9</a:t>
            </a:r>
          </a:p>
          <a:p>
            <a:pPr lvl="1">
              <a:buFont typeface="Arial" panose="020B0604020202020204" pitchFamily="34" charset="0"/>
              <a:buChar char="•"/>
            </a:pPr>
            <a:r>
              <a:rPr lang="en-US" dirty="0">
                <a:latin typeface="Bodoni 72 Book" pitchFamily="2" charset="0"/>
              </a:rPr>
              <a:t>“The DCT offers this opportunity to internship applicants but it is up to the applicants if they want to participate. It is usually delivered in a round-robin, small group format.”</a:t>
            </a:r>
          </a:p>
          <a:p>
            <a:pPr lvl="1">
              <a:buFont typeface="Arial" panose="020B0604020202020204" pitchFamily="34" charset="0"/>
              <a:buChar char="•"/>
            </a:pPr>
            <a:r>
              <a:rPr lang="en-US" dirty="0">
                <a:latin typeface="Bodoni 72 Book" pitchFamily="2" charset="0"/>
              </a:rPr>
              <a:t>“We usually have students who have previously matched come back and talk to students about the interviews.”</a:t>
            </a:r>
          </a:p>
          <a:p>
            <a:pPr lvl="1">
              <a:buFont typeface="Arial" panose="020B0604020202020204" pitchFamily="34" charset="0"/>
              <a:buChar char="•"/>
            </a:pPr>
            <a:r>
              <a:rPr lang="en-US" dirty="0">
                <a:latin typeface="Bodoni 72 Book" pitchFamily="2" charset="0"/>
              </a:rPr>
              <a:t>“The program doesn't offer mock interviews, but individual faculty offer this to students.”</a:t>
            </a:r>
          </a:p>
          <a:p>
            <a:pPr>
              <a:buFont typeface="Arial" panose="020B0604020202020204" pitchFamily="34" charset="0"/>
              <a:buChar char="•"/>
            </a:pPr>
            <a:r>
              <a:rPr lang="en-US" dirty="0">
                <a:latin typeface="Bodoni 72 Book" pitchFamily="2" charset="0"/>
              </a:rPr>
              <a:t>Yes = 41</a:t>
            </a:r>
          </a:p>
          <a:p>
            <a:pPr lvl="1">
              <a:buFont typeface="Arial" panose="020B0604020202020204" pitchFamily="34" charset="0"/>
              <a:buChar char="•"/>
            </a:pPr>
            <a:r>
              <a:rPr lang="en-US" dirty="0">
                <a:latin typeface="Bodoni 72 Book" pitchFamily="2" charset="0"/>
              </a:rPr>
              <a:t>“Some (not all faculty) do this in advising and research seminars. All students engage in this with support from the doctoral student organization- who call current interns for advice and consultation.”</a:t>
            </a:r>
          </a:p>
          <a:p>
            <a:pPr lvl="1">
              <a:buFont typeface="Arial" panose="020B0604020202020204" pitchFamily="34" charset="0"/>
              <a:buChar char="•"/>
            </a:pPr>
            <a:r>
              <a:rPr lang="en-US" dirty="0">
                <a:latin typeface="Bodoni 72 Book" pitchFamily="2" charset="0"/>
              </a:rPr>
              <a:t>“We first offer one group workshop where two students volunteer as other students watch and 3 core faculty provide feedback. Then, we offer zoom, phone or face to face format to each student with one of the core faculty. The group meeting last about 1.5 hours &amp; each mock interview is about 1 hr.”</a:t>
            </a:r>
          </a:p>
          <a:p>
            <a:pPr lvl="1">
              <a:buFont typeface="Arial" panose="020B0604020202020204" pitchFamily="34" charset="0"/>
              <a:buChar char="•"/>
            </a:pPr>
            <a:r>
              <a:rPr lang="en-US" dirty="0">
                <a:latin typeface="Bodoni 72 Book" pitchFamily="2" charset="0"/>
              </a:rPr>
              <a:t>“Faculty and other local psychologists facilitate mock interviews that are about 20 minutes each. Students complete between 2 and 4 interviews depending on number of volunteers and students applying. Students receive written feedback summary and discuss results with DCT. “</a:t>
            </a:r>
          </a:p>
          <a:p>
            <a:pPr lvl="1">
              <a:buFont typeface="Arial" panose="020B0604020202020204" pitchFamily="34" charset="0"/>
              <a:buChar char="•"/>
            </a:pPr>
            <a:endParaRPr lang="en-US" dirty="0">
              <a:latin typeface="Bodoni 72 Book" pitchFamily="2" charset="0"/>
            </a:endParaRPr>
          </a:p>
          <a:p>
            <a:pPr lvl="1">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1843913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8F828-0A96-3146-9F02-D65AD6197908}"/>
              </a:ext>
            </a:extLst>
          </p:cNvPr>
          <p:cNvSpPr>
            <a:spLocks noGrp="1"/>
          </p:cNvSpPr>
          <p:nvPr>
            <p:ph type="title"/>
          </p:nvPr>
        </p:nvSpPr>
        <p:spPr>
          <a:xfrm>
            <a:off x="350874" y="5352430"/>
            <a:ext cx="7772400" cy="1463040"/>
          </a:xfrm>
        </p:spPr>
        <p:txBody>
          <a:bodyPr>
            <a:normAutofit fontScale="90000"/>
          </a:bodyPr>
          <a:lstStyle/>
          <a:p>
            <a:r>
              <a:rPr lang="en-US" dirty="0">
                <a:latin typeface="Bodoni 72 Book" pitchFamily="2" charset="0"/>
              </a:rPr>
              <a:t>General Program Information and Requirements</a:t>
            </a:r>
            <a:br>
              <a:rPr lang="en-US" dirty="0">
                <a:latin typeface="Bodoni 72 Book" pitchFamily="2" charset="0"/>
              </a:rPr>
            </a:br>
            <a:endParaRPr lang="en-US" dirty="0"/>
          </a:p>
        </p:txBody>
      </p:sp>
    </p:spTree>
    <p:extLst>
      <p:ext uri="{BB962C8B-B14F-4D97-AF65-F5344CB8AC3E}">
        <p14:creationId xmlns:p14="http://schemas.microsoft.com/office/powerpoint/2010/main" val="3120350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fontScale="90000"/>
          </a:bodyPr>
          <a:lstStyle/>
          <a:p>
            <a:r>
              <a:rPr lang="en-US" sz="4000" dirty="0">
                <a:latin typeface="Bodoni 72 Book" pitchFamily="2" charset="0"/>
              </a:rPr>
              <a:t>Training clinic operated by faculty as an internal practice training site</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29</a:t>
            </a:r>
          </a:p>
          <a:p>
            <a:pPr>
              <a:buFont typeface="Arial" panose="020B0604020202020204" pitchFamily="34" charset="0"/>
              <a:buChar char="•"/>
            </a:pPr>
            <a:r>
              <a:rPr lang="en-US" dirty="0">
                <a:latin typeface="Bodoni 72 Book" pitchFamily="2" charset="0"/>
              </a:rPr>
              <a:t>Yes = 37</a:t>
            </a:r>
          </a:p>
        </p:txBody>
      </p:sp>
    </p:spTree>
    <p:extLst>
      <p:ext uri="{BB962C8B-B14F-4D97-AF65-F5344CB8AC3E}">
        <p14:creationId xmlns:p14="http://schemas.microsoft.com/office/powerpoint/2010/main" val="2895242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Training clinic funding</a:t>
            </a:r>
          </a:p>
        </p:txBody>
      </p:sp>
      <p:graphicFrame>
        <p:nvGraphicFramePr>
          <p:cNvPr id="4" name="Content Placeholder 3">
            <a:extLst>
              <a:ext uri="{FF2B5EF4-FFF2-40B4-BE49-F238E27FC236}">
                <a16:creationId xmlns:a16="http://schemas.microsoft.com/office/drawing/2014/main" id="{7B23A1FF-F4B9-154B-A4B2-132600E6E720}"/>
              </a:ext>
            </a:extLst>
          </p:cNvPr>
          <p:cNvGraphicFramePr>
            <a:graphicFrameLocks noGrp="1"/>
          </p:cNvGraphicFramePr>
          <p:nvPr>
            <p:ph idx="1"/>
            <p:extLst>
              <p:ext uri="{D42A27DB-BD31-4B8C-83A1-F6EECF244321}">
                <p14:modId xmlns:p14="http://schemas.microsoft.com/office/powerpoint/2010/main" val="2605475510"/>
              </p:ext>
            </p:extLst>
          </p:nvPr>
        </p:nvGraphicFramePr>
        <p:xfrm>
          <a:off x="-3302000" y="1600200"/>
          <a:ext cx="15074348" cy="54609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42335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Supervised practicum training at university student counseling center</a:t>
            </a:r>
          </a:p>
        </p:txBody>
      </p:sp>
      <p:graphicFrame>
        <p:nvGraphicFramePr>
          <p:cNvPr id="4" name="Chart 3">
            <a:extLst>
              <a:ext uri="{FF2B5EF4-FFF2-40B4-BE49-F238E27FC236}">
                <a16:creationId xmlns:a16="http://schemas.microsoft.com/office/drawing/2014/main" id="{667307DA-570F-944F-BB51-80818B7D0A39}"/>
              </a:ext>
            </a:extLst>
          </p:cNvPr>
          <p:cNvGraphicFramePr>
            <a:graphicFrameLocks/>
          </p:cNvGraphicFramePr>
          <p:nvPr>
            <p:extLst>
              <p:ext uri="{D42A27DB-BD31-4B8C-83A1-F6EECF244321}">
                <p14:modId xmlns:p14="http://schemas.microsoft.com/office/powerpoint/2010/main" val="532937173"/>
              </p:ext>
            </p:extLst>
          </p:nvPr>
        </p:nvGraphicFramePr>
        <p:xfrm>
          <a:off x="1024128" y="1828800"/>
          <a:ext cx="10101072" cy="477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4020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3000" dirty="0">
                <a:latin typeface="Bodoni 72 Book" pitchFamily="2" charset="0"/>
              </a:rPr>
              <a:t>Requirement of a minimum number of peer-reviewed journal publications for students to successfully complete the program</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46</a:t>
            </a:r>
          </a:p>
          <a:p>
            <a:pPr>
              <a:buFont typeface="Arial" panose="020B0604020202020204" pitchFamily="34" charset="0"/>
              <a:buChar char="•"/>
            </a:pPr>
            <a:r>
              <a:rPr lang="en-US" dirty="0">
                <a:latin typeface="Bodoni 72 Book" pitchFamily="2" charset="0"/>
              </a:rPr>
              <a:t>Yes, and we allow students to count manuscript submissions for this requirement = 18</a:t>
            </a:r>
          </a:p>
          <a:p>
            <a:pPr lvl="1">
              <a:buFont typeface="Arial" panose="020B0604020202020204" pitchFamily="34" charset="0"/>
              <a:buChar char="•"/>
            </a:pPr>
            <a:r>
              <a:rPr lang="en-US" dirty="0">
                <a:latin typeface="Bodoni 72 Book" pitchFamily="2" charset="0"/>
              </a:rPr>
              <a:t>Range: 1 submission - 2</a:t>
            </a:r>
          </a:p>
          <a:p>
            <a:pPr>
              <a:buFont typeface="Arial" panose="020B0604020202020204" pitchFamily="34" charset="0"/>
              <a:buChar char="•"/>
            </a:pPr>
            <a:r>
              <a:rPr lang="en-US" dirty="0">
                <a:latin typeface="Bodoni 72 Book" pitchFamily="2" charset="0"/>
              </a:rPr>
              <a:t>Yes, but we do not allow submission to be counted for this requirement; only article publication or in press is acceptable = 2</a:t>
            </a:r>
          </a:p>
          <a:p>
            <a:pPr lvl="1">
              <a:buFont typeface="Arial" panose="020B0604020202020204" pitchFamily="34" charset="0"/>
              <a:buChar char="•"/>
            </a:pPr>
            <a:r>
              <a:rPr lang="en-US" dirty="0">
                <a:latin typeface="Bodoni 72 Book" pitchFamily="2" charset="0"/>
              </a:rPr>
              <a:t>“We follow CCPTP guidelines”</a:t>
            </a:r>
          </a:p>
        </p:txBody>
      </p:sp>
    </p:spTree>
    <p:extLst>
      <p:ext uri="{BB962C8B-B14F-4D97-AF65-F5344CB8AC3E}">
        <p14:creationId xmlns:p14="http://schemas.microsoft.com/office/powerpoint/2010/main" val="13993307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Requirement of a minimum number of conference presentations for students to successfully complete the program</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pPr>
              <a:buFont typeface="Arial" panose="020B0604020202020204" pitchFamily="34" charset="0"/>
              <a:buChar char="•"/>
            </a:pPr>
            <a:r>
              <a:rPr lang="en-US" dirty="0">
                <a:latin typeface="Bodoni 72 Book" pitchFamily="2" charset="0"/>
              </a:rPr>
              <a:t>No = 32</a:t>
            </a:r>
          </a:p>
          <a:p>
            <a:pPr>
              <a:buFont typeface="Arial" panose="020B0604020202020204" pitchFamily="34" charset="0"/>
              <a:buChar char="•"/>
            </a:pPr>
            <a:r>
              <a:rPr lang="en-US" dirty="0">
                <a:latin typeface="Bodoni 72 Book" pitchFamily="2" charset="0"/>
              </a:rPr>
              <a:t>Yes, and we allow students to count “submission but non-acceptance” for this requirement =18</a:t>
            </a:r>
          </a:p>
          <a:p>
            <a:pPr lvl="1">
              <a:buFont typeface="Arial" panose="020B0604020202020204" pitchFamily="34" charset="0"/>
              <a:buChar char="•"/>
            </a:pPr>
            <a:r>
              <a:rPr lang="en-US" dirty="0">
                <a:latin typeface="Bodoni 72 Book" pitchFamily="2" charset="0"/>
              </a:rPr>
              <a:t>Range: 1 submission - 3</a:t>
            </a:r>
          </a:p>
          <a:p>
            <a:pPr>
              <a:buFont typeface="Arial" panose="020B0604020202020204" pitchFamily="34" charset="0"/>
              <a:buChar char="•"/>
            </a:pPr>
            <a:r>
              <a:rPr lang="en-US" dirty="0">
                <a:latin typeface="Bodoni 72 Book" pitchFamily="2" charset="0"/>
              </a:rPr>
              <a:t>Yes, but we do not allow “submission but non-acceptance” to be counted for this requirement = 16 </a:t>
            </a:r>
          </a:p>
          <a:p>
            <a:pPr lvl="1">
              <a:buFont typeface="Arial" panose="020B0604020202020204" pitchFamily="34" charset="0"/>
              <a:buChar char="•"/>
            </a:pPr>
            <a:r>
              <a:rPr lang="en-US" dirty="0">
                <a:latin typeface="Bodoni 72 Book" pitchFamily="2" charset="0"/>
              </a:rPr>
              <a:t>Range: 1-2</a:t>
            </a:r>
          </a:p>
        </p:txBody>
      </p:sp>
    </p:spTree>
    <p:extLst>
      <p:ext uri="{BB962C8B-B14F-4D97-AF65-F5344CB8AC3E}">
        <p14:creationId xmlns:p14="http://schemas.microsoft.com/office/powerpoint/2010/main" val="1703631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4000" dirty="0">
                <a:latin typeface="Bodoni 72 Book" pitchFamily="2" charset="0"/>
              </a:rPr>
              <a:t>Administrative support</a:t>
            </a:r>
          </a:p>
        </p:txBody>
      </p:sp>
      <p:graphicFrame>
        <p:nvGraphicFramePr>
          <p:cNvPr id="4" name="Chart 3">
            <a:extLst>
              <a:ext uri="{FF2B5EF4-FFF2-40B4-BE49-F238E27FC236}">
                <a16:creationId xmlns:a16="http://schemas.microsoft.com/office/drawing/2014/main" id="{9F98A1E3-B4CD-AC4C-A192-C4B97DC36213}"/>
              </a:ext>
            </a:extLst>
          </p:cNvPr>
          <p:cNvGraphicFramePr>
            <a:graphicFrameLocks/>
          </p:cNvGraphicFramePr>
          <p:nvPr>
            <p:extLst>
              <p:ext uri="{D42A27DB-BD31-4B8C-83A1-F6EECF244321}">
                <p14:modId xmlns:p14="http://schemas.microsoft.com/office/powerpoint/2010/main" val="3189983654"/>
              </p:ext>
            </p:extLst>
          </p:nvPr>
        </p:nvGraphicFramePr>
        <p:xfrm>
          <a:off x="431800" y="1828801"/>
          <a:ext cx="11430000" cy="4749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514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8F828-0A96-3146-9F02-D65AD6197908}"/>
              </a:ext>
            </a:extLst>
          </p:cNvPr>
          <p:cNvSpPr>
            <a:spLocks noGrp="1"/>
          </p:cNvSpPr>
          <p:nvPr>
            <p:ph type="title"/>
          </p:nvPr>
        </p:nvSpPr>
        <p:spPr>
          <a:xfrm>
            <a:off x="350874" y="5033455"/>
            <a:ext cx="7772400" cy="1463040"/>
          </a:xfrm>
        </p:spPr>
        <p:txBody>
          <a:bodyPr>
            <a:normAutofit/>
          </a:bodyPr>
          <a:lstStyle/>
          <a:p>
            <a:r>
              <a:rPr lang="en-US" dirty="0">
                <a:latin typeface="Bodoni 72 Book" pitchFamily="2" charset="0"/>
              </a:rPr>
              <a:t>Student Information and Funding</a:t>
            </a:r>
          </a:p>
        </p:txBody>
      </p:sp>
    </p:spTree>
    <p:extLst>
      <p:ext uri="{BB962C8B-B14F-4D97-AF65-F5344CB8AC3E}">
        <p14:creationId xmlns:p14="http://schemas.microsoft.com/office/powerpoint/2010/main" val="1196347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Average number of applications doctoral programs received in the past 3 years</a:t>
            </a:r>
          </a:p>
        </p:txBody>
      </p:sp>
      <p:graphicFrame>
        <p:nvGraphicFramePr>
          <p:cNvPr id="6" name="Chart 5">
            <a:extLst>
              <a:ext uri="{FF2B5EF4-FFF2-40B4-BE49-F238E27FC236}">
                <a16:creationId xmlns:a16="http://schemas.microsoft.com/office/drawing/2014/main" id="{8C3AD371-14CF-184F-A4B3-863D7AF69F7C}"/>
              </a:ext>
            </a:extLst>
          </p:cNvPr>
          <p:cNvGraphicFramePr>
            <a:graphicFrameLocks/>
          </p:cNvGraphicFramePr>
          <p:nvPr>
            <p:extLst>
              <p:ext uri="{D42A27DB-BD31-4B8C-83A1-F6EECF244321}">
                <p14:modId xmlns:p14="http://schemas.microsoft.com/office/powerpoint/2010/main" val="1805615995"/>
              </p:ext>
            </p:extLst>
          </p:nvPr>
        </p:nvGraphicFramePr>
        <p:xfrm>
          <a:off x="638941" y="2084833"/>
          <a:ext cx="10943459" cy="44927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5548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Typical number of new doctoral students admits each year</a:t>
            </a:r>
          </a:p>
        </p:txBody>
      </p:sp>
      <p:graphicFrame>
        <p:nvGraphicFramePr>
          <p:cNvPr id="4" name="Chart 3">
            <a:extLst>
              <a:ext uri="{FF2B5EF4-FFF2-40B4-BE49-F238E27FC236}">
                <a16:creationId xmlns:a16="http://schemas.microsoft.com/office/drawing/2014/main" id="{725D85D2-EC7C-A54E-9DE4-D7DCD8FFC86B}"/>
              </a:ext>
            </a:extLst>
          </p:cNvPr>
          <p:cNvGraphicFramePr>
            <a:graphicFrameLocks/>
          </p:cNvGraphicFramePr>
          <p:nvPr>
            <p:extLst>
              <p:ext uri="{D42A27DB-BD31-4B8C-83A1-F6EECF244321}">
                <p14:modId xmlns:p14="http://schemas.microsoft.com/office/powerpoint/2010/main" val="2087339420"/>
              </p:ext>
            </p:extLst>
          </p:nvPr>
        </p:nvGraphicFramePr>
        <p:xfrm>
          <a:off x="1024128" y="2057400"/>
          <a:ext cx="10126472" cy="4368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1103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Institutional pressure to admit more or less doctoral students in the recent 3 years</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31</a:t>
            </a:r>
          </a:p>
          <a:p>
            <a:pPr>
              <a:buFont typeface="Arial" panose="020B0604020202020204" pitchFamily="34" charset="0"/>
              <a:buChar char="•"/>
            </a:pPr>
            <a:r>
              <a:rPr lang="en-US" dirty="0">
                <a:latin typeface="Bodoni 72 Book" pitchFamily="2" charset="0"/>
              </a:rPr>
              <a:t>Yes, we have been pressured to take more students = 22</a:t>
            </a:r>
          </a:p>
          <a:p>
            <a:pPr lvl="1">
              <a:buFont typeface="Arial" panose="020B0604020202020204" pitchFamily="34" charset="0"/>
              <a:buChar char="•"/>
            </a:pPr>
            <a:r>
              <a:rPr lang="en-US" dirty="0">
                <a:latin typeface="Bodoni 72 Book" pitchFamily="2" charset="0"/>
              </a:rPr>
              <a:t>“Some pressure to make sure we are meeting our expectations for the number of program graduates on a 3 year average”</a:t>
            </a:r>
          </a:p>
          <a:p>
            <a:pPr lvl="1">
              <a:buFont typeface="Arial" panose="020B0604020202020204" pitchFamily="34" charset="0"/>
              <a:buChar char="•"/>
            </a:pPr>
            <a:r>
              <a:rPr lang="en-US" dirty="0">
                <a:latin typeface="Bodoni 72 Book" pitchFamily="2" charset="0"/>
              </a:rPr>
              <a:t>“Prior graduate dean put pressure on program but new graduate dean has not for the past 2 years”</a:t>
            </a:r>
          </a:p>
          <a:p>
            <a:pPr lvl="1">
              <a:buFont typeface="Arial" panose="020B0604020202020204" pitchFamily="34" charset="0"/>
              <a:buChar char="•"/>
            </a:pPr>
            <a:r>
              <a:rPr lang="en-US" dirty="0">
                <a:latin typeface="Bodoni 72 Book" pitchFamily="2" charset="0"/>
              </a:rPr>
              <a:t>“Improve cost ratio”</a:t>
            </a:r>
          </a:p>
          <a:p>
            <a:pPr lvl="1">
              <a:buFont typeface="Arial" panose="020B0604020202020204" pitchFamily="34" charset="0"/>
              <a:buChar char="•"/>
            </a:pPr>
            <a:r>
              <a:rPr lang="en-US" dirty="0">
                <a:latin typeface="Bodoni 72 Book" pitchFamily="2" charset="0"/>
              </a:rPr>
              <a:t>“Growth = money”</a:t>
            </a:r>
          </a:p>
          <a:p>
            <a:pPr>
              <a:buFont typeface="Arial" panose="020B0604020202020204" pitchFamily="34" charset="0"/>
              <a:buChar char="•"/>
            </a:pPr>
            <a:r>
              <a:rPr lang="en-US" dirty="0">
                <a:latin typeface="Bodoni 72 Book" pitchFamily="2" charset="0"/>
              </a:rPr>
              <a:t>Yes, we have been pressured to take fewer students = 11</a:t>
            </a:r>
          </a:p>
          <a:p>
            <a:pPr lvl="1">
              <a:buFont typeface="Arial" panose="020B0604020202020204" pitchFamily="34" charset="0"/>
              <a:buChar char="•"/>
            </a:pPr>
            <a:r>
              <a:rPr lang="en-US" dirty="0">
                <a:latin typeface="Bodoni 72 Book" pitchFamily="2" charset="0"/>
              </a:rPr>
              <a:t>“Fewer assistantships available”</a:t>
            </a:r>
          </a:p>
          <a:p>
            <a:pPr lvl="1">
              <a:buFont typeface="Arial" panose="020B0604020202020204" pitchFamily="34" charset="0"/>
              <a:buChar char="•"/>
            </a:pPr>
            <a:r>
              <a:rPr lang="en-US" dirty="0">
                <a:latin typeface="Bodoni 72 Book" pitchFamily="2" charset="0"/>
              </a:rPr>
              <a:t>“Budget cuts or budgetary issues”</a:t>
            </a:r>
          </a:p>
          <a:p>
            <a:pPr lvl="1">
              <a:buFont typeface="Arial" panose="020B0604020202020204" pitchFamily="34" charset="0"/>
              <a:buChar char="•"/>
            </a:pPr>
            <a:r>
              <a:rPr lang="en-US" dirty="0">
                <a:latin typeface="Bodoni 72 Book" pitchFamily="2" charset="0"/>
              </a:rPr>
              <a:t>“Lack of funding”</a:t>
            </a:r>
          </a:p>
          <a:p>
            <a:pPr lvl="1">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467425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dirty="0">
                <a:latin typeface="Bodoni 72 Book" pitchFamily="2" charset="0"/>
              </a:rPr>
              <a:t>Accreditation</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3547872" cy="4023360"/>
          </a:xfrm>
        </p:spPr>
        <p:txBody>
          <a:bodyPr>
            <a:normAutofit/>
          </a:bodyPr>
          <a:lstStyle/>
          <a:p>
            <a:pPr>
              <a:buFont typeface="Arial" panose="020B0604020202020204" pitchFamily="34" charset="0"/>
              <a:buChar char="•"/>
            </a:pPr>
            <a:r>
              <a:rPr lang="en-US" dirty="0">
                <a:latin typeface="Bodoni 72 Book" pitchFamily="2" charset="0"/>
              </a:rPr>
              <a:t>Fully accredited = 65</a:t>
            </a:r>
          </a:p>
          <a:p>
            <a:pPr>
              <a:buFont typeface="Arial" panose="020B0604020202020204" pitchFamily="34" charset="0"/>
              <a:buChar char="•"/>
            </a:pPr>
            <a:r>
              <a:rPr lang="en-US" dirty="0">
                <a:latin typeface="Bodoni 72 Book" pitchFamily="2" charset="0"/>
              </a:rPr>
              <a:t>Accredited, inactive = 1</a:t>
            </a:r>
          </a:p>
          <a:p>
            <a:pPr>
              <a:buFont typeface="Arial" panose="020B0604020202020204" pitchFamily="34" charset="0"/>
              <a:buChar char="•"/>
            </a:pPr>
            <a:r>
              <a:rPr lang="en-US" dirty="0">
                <a:latin typeface="Bodoni 72 Book" pitchFamily="2" charset="0"/>
              </a:rPr>
              <a:t>Accredited on contingency = 5</a:t>
            </a:r>
          </a:p>
        </p:txBody>
      </p:sp>
    </p:spTree>
    <p:extLst>
      <p:ext uri="{BB962C8B-B14F-4D97-AF65-F5344CB8AC3E}">
        <p14:creationId xmlns:p14="http://schemas.microsoft.com/office/powerpoint/2010/main" val="36700694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Percentage of students coming in with a bachelor degree</a:t>
            </a:r>
          </a:p>
        </p:txBody>
      </p:sp>
      <p:graphicFrame>
        <p:nvGraphicFramePr>
          <p:cNvPr id="6" name="Chart 5">
            <a:extLst>
              <a:ext uri="{FF2B5EF4-FFF2-40B4-BE49-F238E27FC236}">
                <a16:creationId xmlns:a16="http://schemas.microsoft.com/office/drawing/2014/main" id="{48493B42-5CA8-DE41-91A8-2939DDDA22FE}"/>
              </a:ext>
            </a:extLst>
          </p:cNvPr>
          <p:cNvGraphicFramePr>
            <a:graphicFrameLocks/>
          </p:cNvGraphicFramePr>
          <p:nvPr>
            <p:extLst>
              <p:ext uri="{D42A27DB-BD31-4B8C-83A1-F6EECF244321}">
                <p14:modId xmlns:p14="http://schemas.microsoft.com/office/powerpoint/2010/main" val="1346667935"/>
              </p:ext>
            </p:extLst>
          </p:nvPr>
        </p:nvGraphicFramePr>
        <p:xfrm>
          <a:off x="1024128" y="2084832"/>
          <a:ext cx="10101072" cy="4239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9990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Percentage of students coming in with a master’s degree</a:t>
            </a:r>
          </a:p>
        </p:txBody>
      </p:sp>
      <p:graphicFrame>
        <p:nvGraphicFramePr>
          <p:cNvPr id="3" name="Chart 2">
            <a:extLst>
              <a:ext uri="{FF2B5EF4-FFF2-40B4-BE49-F238E27FC236}">
                <a16:creationId xmlns:a16="http://schemas.microsoft.com/office/drawing/2014/main" id="{D9D600DF-9B8B-BB4F-A390-0C1D9911579E}"/>
              </a:ext>
            </a:extLst>
          </p:cNvPr>
          <p:cNvGraphicFramePr>
            <a:graphicFrameLocks/>
          </p:cNvGraphicFramePr>
          <p:nvPr>
            <p:extLst>
              <p:ext uri="{D42A27DB-BD31-4B8C-83A1-F6EECF244321}">
                <p14:modId xmlns:p14="http://schemas.microsoft.com/office/powerpoint/2010/main" val="3129886502"/>
              </p:ext>
            </p:extLst>
          </p:nvPr>
        </p:nvGraphicFramePr>
        <p:xfrm>
          <a:off x="1024128" y="2057400"/>
          <a:ext cx="10177272" cy="447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56004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Percentage of students coming in with a graduate degree in non-</a:t>
            </a:r>
            <a:r>
              <a:rPr lang="en-US" sz="3600" dirty="0" err="1">
                <a:latin typeface="Bodoni 72 Book" pitchFamily="2" charset="0"/>
              </a:rPr>
              <a:t>relevAnT</a:t>
            </a:r>
            <a:r>
              <a:rPr lang="en-US" sz="3600" dirty="0">
                <a:latin typeface="Bodoni 72 Book" pitchFamily="2" charset="0"/>
              </a:rPr>
              <a:t> fields without clinical experience</a:t>
            </a:r>
          </a:p>
        </p:txBody>
      </p:sp>
      <p:graphicFrame>
        <p:nvGraphicFramePr>
          <p:cNvPr id="3" name="Chart 2">
            <a:extLst>
              <a:ext uri="{FF2B5EF4-FFF2-40B4-BE49-F238E27FC236}">
                <a16:creationId xmlns:a16="http://schemas.microsoft.com/office/drawing/2014/main" id="{09741A92-DD66-404A-8022-428DA2724C1C}"/>
              </a:ext>
            </a:extLst>
          </p:cNvPr>
          <p:cNvGraphicFramePr>
            <a:graphicFrameLocks/>
          </p:cNvGraphicFramePr>
          <p:nvPr>
            <p:extLst>
              <p:ext uri="{D42A27DB-BD31-4B8C-83A1-F6EECF244321}">
                <p14:modId xmlns:p14="http://schemas.microsoft.com/office/powerpoint/2010/main" val="4054050429"/>
              </p:ext>
            </p:extLst>
          </p:nvPr>
        </p:nvGraphicFramePr>
        <p:xfrm>
          <a:off x="1024128" y="2432998"/>
          <a:ext cx="10075672" cy="40440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9954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err="1">
                <a:latin typeface="Bodoni 72 Book" pitchFamily="2" charset="0"/>
              </a:rPr>
              <a:t>Gre</a:t>
            </a:r>
            <a:r>
              <a:rPr lang="en-US" sz="3600" dirty="0">
                <a:latin typeface="Bodoni 72 Book" pitchFamily="2" charset="0"/>
              </a:rPr>
              <a:t> scores as a part of the admission application materials</a:t>
            </a:r>
          </a:p>
        </p:txBody>
      </p:sp>
      <p:graphicFrame>
        <p:nvGraphicFramePr>
          <p:cNvPr id="4" name="Content Placeholder 3">
            <a:extLst>
              <a:ext uri="{FF2B5EF4-FFF2-40B4-BE49-F238E27FC236}">
                <a16:creationId xmlns:a16="http://schemas.microsoft.com/office/drawing/2014/main" id="{3BB367EB-376E-8D40-836C-97293A30DBAB}"/>
              </a:ext>
            </a:extLst>
          </p:cNvPr>
          <p:cNvGraphicFramePr>
            <a:graphicFrameLocks noGrp="1"/>
          </p:cNvGraphicFramePr>
          <p:nvPr>
            <p:ph idx="1"/>
            <p:extLst>
              <p:ext uri="{D42A27DB-BD31-4B8C-83A1-F6EECF244321}">
                <p14:modId xmlns:p14="http://schemas.microsoft.com/office/powerpoint/2010/main" val="510870478"/>
              </p:ext>
            </p:extLst>
          </p:nvPr>
        </p:nvGraphicFramePr>
        <p:xfrm>
          <a:off x="1023938" y="2286000"/>
          <a:ext cx="100504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0465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Plans to continue to waive </a:t>
            </a:r>
            <a:r>
              <a:rPr lang="en-US" sz="3600" dirty="0" err="1">
                <a:latin typeface="Bodoni 72 Book" pitchFamily="2" charset="0"/>
              </a:rPr>
              <a:t>gre</a:t>
            </a:r>
            <a:r>
              <a:rPr lang="en-US" sz="3600" dirty="0">
                <a:latin typeface="Bodoni 72 Book" pitchFamily="2" charset="0"/>
              </a:rPr>
              <a:t> requirements for the upcoming admission cycle (2022) if waived in 2021</a:t>
            </a:r>
          </a:p>
        </p:txBody>
      </p:sp>
      <p:graphicFrame>
        <p:nvGraphicFramePr>
          <p:cNvPr id="4" name="Chart 3">
            <a:extLst>
              <a:ext uri="{FF2B5EF4-FFF2-40B4-BE49-F238E27FC236}">
                <a16:creationId xmlns:a16="http://schemas.microsoft.com/office/drawing/2014/main" id="{98987839-1A02-E240-9A39-5C70030200A7}"/>
              </a:ext>
            </a:extLst>
          </p:cNvPr>
          <p:cNvGraphicFramePr>
            <a:graphicFrameLocks/>
          </p:cNvGraphicFramePr>
          <p:nvPr>
            <p:extLst>
              <p:ext uri="{D42A27DB-BD31-4B8C-83A1-F6EECF244321}">
                <p14:modId xmlns:p14="http://schemas.microsoft.com/office/powerpoint/2010/main" val="117158486"/>
              </p:ext>
            </p:extLst>
          </p:nvPr>
        </p:nvGraphicFramePr>
        <p:xfrm>
          <a:off x="1024128" y="2362200"/>
          <a:ext cx="10253471" cy="3937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32278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4000" dirty="0" err="1">
                <a:latin typeface="Bodoni 72 Book" pitchFamily="2" charset="0"/>
              </a:rPr>
              <a:t>Gre</a:t>
            </a:r>
            <a:r>
              <a:rPr lang="en-US" sz="4000" dirty="0">
                <a:latin typeface="Bodoni 72 Book" pitchFamily="2" charset="0"/>
              </a:rPr>
              <a:t> psychology subject test score requirement</a:t>
            </a:r>
          </a:p>
        </p:txBody>
      </p:sp>
      <p:graphicFrame>
        <p:nvGraphicFramePr>
          <p:cNvPr id="4" name="Content Placeholder 3">
            <a:extLst>
              <a:ext uri="{FF2B5EF4-FFF2-40B4-BE49-F238E27FC236}">
                <a16:creationId xmlns:a16="http://schemas.microsoft.com/office/drawing/2014/main" id="{865470D2-C80F-3B4C-80A6-B2513630496D}"/>
              </a:ext>
            </a:extLst>
          </p:cNvPr>
          <p:cNvGraphicFramePr>
            <a:graphicFrameLocks noGrp="1"/>
          </p:cNvGraphicFramePr>
          <p:nvPr>
            <p:ph idx="1"/>
            <p:extLst>
              <p:ext uri="{D42A27DB-BD31-4B8C-83A1-F6EECF244321}">
                <p14:modId xmlns:p14="http://schemas.microsoft.com/office/powerpoint/2010/main" val="2955730089"/>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9990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200" dirty="0">
                <a:latin typeface="Bodoni 72 Book" pitchFamily="2" charset="0"/>
              </a:rPr>
              <a:t>2020-2021 new </a:t>
            </a:r>
            <a:r>
              <a:rPr lang="en-US" sz="3200" dirty="0" err="1">
                <a:latin typeface="Bodoni 72 Book" pitchFamily="2" charset="0"/>
              </a:rPr>
              <a:t>admittees</a:t>
            </a:r>
            <a:r>
              <a:rPr lang="en-US" sz="3200" dirty="0">
                <a:latin typeface="Bodoni 72 Book" pitchFamily="2" charset="0"/>
              </a:rPr>
              <a:t>’ financial support:</a:t>
            </a:r>
            <a:br>
              <a:rPr lang="en-US" sz="3200" dirty="0">
                <a:latin typeface="Bodoni 72 Book" pitchFamily="2" charset="0"/>
              </a:rPr>
            </a:br>
            <a:r>
              <a:rPr lang="en-US" sz="3200" dirty="0">
                <a:latin typeface="Bodoni 72 Book" pitchFamily="2" charset="0"/>
              </a:rPr>
              <a:t>full financial support (e.g., monthly stipends from assistantships + tuition waiver)</a:t>
            </a:r>
          </a:p>
        </p:txBody>
      </p:sp>
      <p:graphicFrame>
        <p:nvGraphicFramePr>
          <p:cNvPr id="5" name="Chart 4">
            <a:extLst>
              <a:ext uri="{FF2B5EF4-FFF2-40B4-BE49-F238E27FC236}">
                <a16:creationId xmlns:a16="http://schemas.microsoft.com/office/drawing/2014/main" id="{BB968B8F-2F2A-C94D-8F34-8462D7990BBA}"/>
              </a:ext>
            </a:extLst>
          </p:cNvPr>
          <p:cNvGraphicFramePr>
            <a:graphicFrameLocks/>
          </p:cNvGraphicFramePr>
          <p:nvPr>
            <p:extLst>
              <p:ext uri="{D42A27DB-BD31-4B8C-83A1-F6EECF244321}">
                <p14:modId xmlns:p14="http://schemas.microsoft.com/office/powerpoint/2010/main" val="1673199940"/>
              </p:ext>
            </p:extLst>
          </p:nvPr>
        </p:nvGraphicFramePr>
        <p:xfrm>
          <a:off x="1024128" y="2057400"/>
          <a:ext cx="10202672" cy="452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15954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2800" dirty="0">
                <a:latin typeface="Bodoni 72 Book" pitchFamily="2" charset="0"/>
              </a:rPr>
              <a:t>2020-2021 new </a:t>
            </a:r>
            <a:r>
              <a:rPr lang="en-US" sz="2800" dirty="0" err="1">
                <a:latin typeface="Bodoni 72 Book" pitchFamily="2" charset="0"/>
              </a:rPr>
              <a:t>admittees</a:t>
            </a:r>
            <a:r>
              <a:rPr lang="en-US" sz="2800" dirty="0">
                <a:latin typeface="Bodoni 72 Book" pitchFamily="2" charset="0"/>
              </a:rPr>
              <a:t>’ financial support:</a:t>
            </a:r>
            <a:br>
              <a:rPr lang="en-US" sz="2800" dirty="0">
                <a:latin typeface="Bodoni 72 Book" pitchFamily="2" charset="0"/>
              </a:rPr>
            </a:br>
            <a:r>
              <a:rPr lang="en-US" sz="2800" dirty="0">
                <a:latin typeface="Bodoni 72 Book" pitchFamily="2" charset="0"/>
              </a:rPr>
              <a:t>partial financial support (e.g., monthly stipends from assistantships + partial tuition waiver)</a:t>
            </a:r>
          </a:p>
        </p:txBody>
      </p:sp>
      <p:graphicFrame>
        <p:nvGraphicFramePr>
          <p:cNvPr id="4" name="Chart 3">
            <a:extLst>
              <a:ext uri="{FF2B5EF4-FFF2-40B4-BE49-F238E27FC236}">
                <a16:creationId xmlns:a16="http://schemas.microsoft.com/office/drawing/2014/main" id="{8F1A81CE-59BC-1047-9683-30E9501EC62D}"/>
              </a:ext>
            </a:extLst>
          </p:cNvPr>
          <p:cNvGraphicFramePr>
            <a:graphicFrameLocks/>
          </p:cNvGraphicFramePr>
          <p:nvPr>
            <p:extLst>
              <p:ext uri="{D42A27DB-BD31-4B8C-83A1-F6EECF244321}">
                <p14:modId xmlns:p14="http://schemas.microsoft.com/office/powerpoint/2010/main" val="1406715821"/>
              </p:ext>
            </p:extLst>
          </p:nvPr>
        </p:nvGraphicFramePr>
        <p:xfrm>
          <a:off x="1143000" y="2286000"/>
          <a:ext cx="9601200" cy="4368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51404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200" dirty="0">
                <a:latin typeface="Bodoni 72 Book" pitchFamily="2" charset="0"/>
              </a:rPr>
              <a:t>2020-2021 new </a:t>
            </a:r>
            <a:r>
              <a:rPr lang="en-US" sz="3200" dirty="0" err="1">
                <a:latin typeface="Bodoni 72 Book" pitchFamily="2" charset="0"/>
              </a:rPr>
              <a:t>admittees</a:t>
            </a:r>
            <a:r>
              <a:rPr lang="en-US" sz="3200" dirty="0">
                <a:latin typeface="Bodoni 72 Book" pitchFamily="2" charset="0"/>
              </a:rPr>
              <a:t>’ financial support:</a:t>
            </a:r>
            <a:br>
              <a:rPr lang="en-US" sz="3200" dirty="0">
                <a:latin typeface="Bodoni 72 Book" pitchFamily="2" charset="0"/>
              </a:rPr>
            </a:br>
            <a:r>
              <a:rPr lang="en-US" sz="3200" dirty="0">
                <a:latin typeface="Bodoni 72 Book" pitchFamily="2" charset="0"/>
              </a:rPr>
              <a:t>limited financial support (e.g., one-time small scholarships but no monthly stipends, partial tuition waiver but no assistantship</a:t>
            </a:r>
          </a:p>
        </p:txBody>
      </p:sp>
      <p:graphicFrame>
        <p:nvGraphicFramePr>
          <p:cNvPr id="4" name="Chart 3">
            <a:extLst>
              <a:ext uri="{FF2B5EF4-FFF2-40B4-BE49-F238E27FC236}">
                <a16:creationId xmlns:a16="http://schemas.microsoft.com/office/drawing/2014/main" id="{B0A0BC91-1B9E-624B-87DC-738163C52D51}"/>
              </a:ext>
            </a:extLst>
          </p:cNvPr>
          <p:cNvGraphicFramePr>
            <a:graphicFrameLocks/>
          </p:cNvGraphicFramePr>
          <p:nvPr>
            <p:extLst>
              <p:ext uri="{D42A27DB-BD31-4B8C-83A1-F6EECF244321}">
                <p14:modId xmlns:p14="http://schemas.microsoft.com/office/powerpoint/2010/main" val="3350469319"/>
              </p:ext>
            </p:extLst>
          </p:nvPr>
        </p:nvGraphicFramePr>
        <p:xfrm>
          <a:off x="1024128" y="2336800"/>
          <a:ext cx="10126472" cy="3982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9138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200" dirty="0">
                <a:latin typeface="Bodoni 72 Book" pitchFamily="2" charset="0"/>
              </a:rPr>
              <a:t>2020-2021 new </a:t>
            </a:r>
            <a:r>
              <a:rPr lang="en-US" sz="3200" dirty="0" err="1">
                <a:latin typeface="Bodoni 72 Book" pitchFamily="2" charset="0"/>
              </a:rPr>
              <a:t>admittees</a:t>
            </a:r>
            <a:r>
              <a:rPr lang="en-US" sz="3200" dirty="0">
                <a:latin typeface="Bodoni 72 Book" pitchFamily="2" charset="0"/>
              </a:rPr>
              <a:t>’ financial support:</a:t>
            </a:r>
            <a:br>
              <a:rPr lang="en-US" sz="3200" dirty="0">
                <a:latin typeface="Bodoni 72 Book" pitchFamily="2" charset="0"/>
              </a:rPr>
            </a:br>
            <a:r>
              <a:rPr lang="en-US" sz="3200" dirty="0">
                <a:latin typeface="Bodoni 72 Book" pitchFamily="2" charset="0"/>
              </a:rPr>
              <a:t>no financial support</a:t>
            </a:r>
          </a:p>
        </p:txBody>
      </p:sp>
      <p:graphicFrame>
        <p:nvGraphicFramePr>
          <p:cNvPr id="4" name="Chart 3">
            <a:extLst>
              <a:ext uri="{FF2B5EF4-FFF2-40B4-BE49-F238E27FC236}">
                <a16:creationId xmlns:a16="http://schemas.microsoft.com/office/drawing/2014/main" id="{71DAA200-C9B4-D94C-AE2A-ECC5AD5F0FA9}"/>
              </a:ext>
            </a:extLst>
          </p:cNvPr>
          <p:cNvGraphicFramePr>
            <a:graphicFrameLocks/>
          </p:cNvGraphicFramePr>
          <p:nvPr>
            <p:extLst>
              <p:ext uri="{D42A27DB-BD31-4B8C-83A1-F6EECF244321}">
                <p14:modId xmlns:p14="http://schemas.microsoft.com/office/powerpoint/2010/main" val="1953722609"/>
              </p:ext>
            </p:extLst>
          </p:nvPr>
        </p:nvGraphicFramePr>
        <p:xfrm>
          <a:off x="1024128" y="2084832"/>
          <a:ext cx="10202672" cy="44429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121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600" dirty="0">
                <a:latin typeface="Bodoni 72 Book" pitchFamily="2" charset="0"/>
              </a:rPr>
              <a:t>Years of reaccreditation from the most recent reaccreditation process</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p:txBody>
          <a:bodyPr/>
          <a:lstStyle/>
          <a:p>
            <a:endParaRPr lang="en-US" dirty="0">
              <a:latin typeface="Bodoni 72 Book" pitchFamily="2" charset="0"/>
            </a:endParaRPr>
          </a:p>
        </p:txBody>
      </p:sp>
      <p:graphicFrame>
        <p:nvGraphicFramePr>
          <p:cNvPr id="4" name="Chart 3">
            <a:extLst>
              <a:ext uri="{FF2B5EF4-FFF2-40B4-BE49-F238E27FC236}">
                <a16:creationId xmlns:a16="http://schemas.microsoft.com/office/drawing/2014/main" id="{7BBFB23A-D047-1845-BDA5-20E9FB4CA2FA}"/>
              </a:ext>
            </a:extLst>
          </p:cNvPr>
          <p:cNvGraphicFramePr>
            <a:graphicFrameLocks/>
          </p:cNvGraphicFramePr>
          <p:nvPr>
            <p:extLst>
              <p:ext uri="{D42A27DB-BD31-4B8C-83A1-F6EECF244321}">
                <p14:modId xmlns:p14="http://schemas.microsoft.com/office/powerpoint/2010/main" val="62317996"/>
              </p:ext>
            </p:extLst>
          </p:nvPr>
        </p:nvGraphicFramePr>
        <p:xfrm>
          <a:off x="1190848" y="2955850"/>
          <a:ext cx="8187068" cy="36363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90385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Typical length of funding packing provided to incoming students along with the admission offer</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a:xfrm>
            <a:off x="8991600" y="2286000"/>
            <a:ext cx="2540000" cy="4023360"/>
          </a:xfrm>
        </p:spPr>
        <p:txBody>
          <a:bodyPr>
            <a:normAutofit/>
          </a:bodyPr>
          <a:lstStyle/>
          <a:p>
            <a:pPr marL="0" indent="0">
              <a:buNone/>
            </a:pPr>
            <a:r>
              <a:rPr lang="en-US" sz="1400" dirty="0">
                <a:latin typeface="Bodoni 72 Book" pitchFamily="2" charset="0"/>
              </a:rPr>
              <a:t>Other:</a:t>
            </a:r>
          </a:p>
          <a:p>
            <a:pPr>
              <a:buFont typeface="Arial" panose="020B0604020202020204" pitchFamily="34" charset="0"/>
              <a:buChar char="•"/>
            </a:pPr>
            <a:r>
              <a:rPr lang="en-US" sz="1400" dirty="0">
                <a:latin typeface="Bodoni 72 Book" pitchFamily="2" charset="0"/>
              </a:rPr>
              <a:t>“Two years, semi-guaranteed. They can lose their assistantships for poor performance. And no money is EVER guaranteed.”</a:t>
            </a:r>
          </a:p>
          <a:p>
            <a:pPr>
              <a:buFont typeface="Arial" panose="020B0604020202020204" pitchFamily="34" charset="0"/>
              <a:buChar char="•"/>
            </a:pPr>
            <a:r>
              <a:rPr lang="en-US" sz="1400" dirty="0">
                <a:latin typeface="Bodoni 72 Book" pitchFamily="2" charset="0"/>
              </a:rPr>
              <a:t>“We guarantee one year of funding but have never not funded all students who request or require funding”</a:t>
            </a:r>
          </a:p>
        </p:txBody>
      </p:sp>
      <p:graphicFrame>
        <p:nvGraphicFramePr>
          <p:cNvPr id="4" name="Chart 3">
            <a:extLst>
              <a:ext uri="{FF2B5EF4-FFF2-40B4-BE49-F238E27FC236}">
                <a16:creationId xmlns:a16="http://schemas.microsoft.com/office/drawing/2014/main" id="{76053A8A-DD60-984A-807E-9592D5D04873}"/>
              </a:ext>
            </a:extLst>
          </p:cNvPr>
          <p:cNvGraphicFramePr>
            <a:graphicFrameLocks/>
          </p:cNvGraphicFramePr>
          <p:nvPr>
            <p:extLst>
              <p:ext uri="{D42A27DB-BD31-4B8C-83A1-F6EECF244321}">
                <p14:modId xmlns:p14="http://schemas.microsoft.com/office/powerpoint/2010/main" val="1201738971"/>
              </p:ext>
            </p:extLst>
          </p:nvPr>
        </p:nvGraphicFramePr>
        <p:xfrm>
          <a:off x="685800" y="2286000"/>
          <a:ext cx="8051800" cy="4023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08042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Financial support package including summer stipends (12 month vs. 9 month)</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48</a:t>
            </a:r>
          </a:p>
          <a:p>
            <a:pPr lvl="1">
              <a:buFont typeface="Arial" panose="020B0604020202020204" pitchFamily="34" charset="0"/>
              <a:buChar char="•"/>
            </a:pPr>
            <a:r>
              <a:rPr lang="en-US" dirty="0">
                <a:latin typeface="Bodoni 72 Book" pitchFamily="2" charset="0"/>
              </a:rPr>
              <a:t>Approximately what percentage of students received summer pay?</a:t>
            </a:r>
          </a:p>
          <a:p>
            <a:pPr lvl="2">
              <a:buFont typeface="Arial" panose="020B0604020202020204" pitchFamily="34" charset="0"/>
              <a:buChar char="•"/>
            </a:pPr>
            <a:r>
              <a:rPr lang="en-US" dirty="0">
                <a:latin typeface="Bodoni 72 Book" pitchFamily="2" charset="0"/>
              </a:rPr>
              <a:t>Range: 0 – 75%</a:t>
            </a:r>
          </a:p>
          <a:p>
            <a:pPr>
              <a:buFont typeface="Arial" panose="020B0604020202020204" pitchFamily="34" charset="0"/>
              <a:buChar char="•"/>
            </a:pPr>
            <a:r>
              <a:rPr lang="en-US" dirty="0">
                <a:latin typeface="Bodoni 72 Book" pitchFamily="2" charset="0"/>
              </a:rPr>
              <a:t>Yes = 10</a:t>
            </a:r>
          </a:p>
        </p:txBody>
      </p:sp>
    </p:spTree>
    <p:extLst>
      <p:ext uri="{BB962C8B-B14F-4D97-AF65-F5344CB8AC3E}">
        <p14:creationId xmlns:p14="http://schemas.microsoft.com/office/powerpoint/2010/main" val="17695792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Approximate amount of the monthly stipend for students in program who receive assistantships/fellowships</a:t>
            </a:r>
          </a:p>
        </p:txBody>
      </p:sp>
      <p:sp>
        <p:nvSpPr>
          <p:cNvPr id="5" name="Content Placeholder 2">
            <a:extLst>
              <a:ext uri="{FF2B5EF4-FFF2-40B4-BE49-F238E27FC236}">
                <a16:creationId xmlns:a16="http://schemas.microsoft.com/office/drawing/2014/main" id="{D498554A-DE3C-354E-A7DD-303EDBAE8C02}"/>
              </a:ext>
            </a:extLst>
          </p:cNvPr>
          <p:cNvSpPr txBox="1">
            <a:spLocks/>
          </p:cNvSpPr>
          <p:nvPr/>
        </p:nvSpPr>
        <p:spPr>
          <a:xfrm>
            <a:off x="1024128" y="2362200"/>
            <a:ext cx="3395472" cy="4023360"/>
          </a:xfrm>
          <a:prstGeom prst="rect">
            <a:avLst/>
          </a:prstGeom>
        </p:spPr>
        <p:txBody>
          <a:bodyPr vert="horz" lIns="45720" tIns="45720" rIns="45720" bIns="45720" numCol="3"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endParaRPr lang="en-US" dirty="0">
              <a:latin typeface="Bodoni 72 Book" pitchFamily="2" charset="0"/>
            </a:endParaRPr>
          </a:p>
        </p:txBody>
      </p:sp>
      <p:sp>
        <p:nvSpPr>
          <p:cNvPr id="6" name="Content Placeholder 2">
            <a:extLst>
              <a:ext uri="{FF2B5EF4-FFF2-40B4-BE49-F238E27FC236}">
                <a16:creationId xmlns:a16="http://schemas.microsoft.com/office/drawing/2014/main" id="{C9AD352B-0A03-704C-BE68-6B9C30D0267B}"/>
              </a:ext>
            </a:extLst>
          </p:cNvPr>
          <p:cNvSpPr txBox="1">
            <a:spLocks/>
          </p:cNvSpPr>
          <p:nvPr/>
        </p:nvSpPr>
        <p:spPr>
          <a:xfrm>
            <a:off x="1146556" y="2362200"/>
            <a:ext cx="5457444" cy="4023360"/>
          </a:xfrm>
          <a:prstGeom prst="rect">
            <a:avLst/>
          </a:prstGeom>
        </p:spPr>
        <p:txBody>
          <a:bodyPr vert="horz" lIns="45720" tIns="45720" rIns="45720" bIns="45720" numCol="1"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$0</a:t>
            </a:r>
          </a:p>
          <a:p>
            <a:pPr lvl="1">
              <a:buFont typeface="Arial" panose="020B0604020202020204" pitchFamily="34" charset="0"/>
              <a:buChar char="•"/>
            </a:pPr>
            <a:r>
              <a:rPr lang="en-US" dirty="0">
                <a:latin typeface="Bodoni 72 Book" pitchFamily="2" charset="0"/>
              </a:rPr>
              <a:t>$200 – $900/monthly</a:t>
            </a:r>
          </a:p>
          <a:p>
            <a:pPr lvl="1">
              <a:buFont typeface="Arial" panose="020B0604020202020204" pitchFamily="34" charset="0"/>
              <a:buChar char="•"/>
            </a:pPr>
            <a:r>
              <a:rPr lang="en-US" dirty="0">
                <a:latin typeface="Bodoni 72 Book" pitchFamily="2" charset="0"/>
              </a:rPr>
              <a:t>$1000 - $3800/semester</a:t>
            </a:r>
          </a:p>
          <a:p>
            <a:pPr lvl="1">
              <a:buFont typeface="Arial" panose="020B0604020202020204" pitchFamily="34" charset="0"/>
              <a:buChar char="•"/>
            </a:pPr>
            <a:r>
              <a:rPr lang="en-US" dirty="0">
                <a:latin typeface="Bodoni 72 Book" pitchFamily="2" charset="0"/>
              </a:rPr>
              <a:t>$18,000 (9 months) - $25,000 (annually)</a:t>
            </a:r>
          </a:p>
          <a:p>
            <a:pPr lvl="1">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30848166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Health insurance covered in the financial support package</a:t>
            </a:r>
          </a:p>
        </p:txBody>
      </p:sp>
      <p:graphicFrame>
        <p:nvGraphicFramePr>
          <p:cNvPr id="4" name="Content Placeholder 3">
            <a:extLst>
              <a:ext uri="{FF2B5EF4-FFF2-40B4-BE49-F238E27FC236}">
                <a16:creationId xmlns:a16="http://schemas.microsoft.com/office/drawing/2014/main" id="{BCEDBDF3-9E63-B044-8660-2F61B3006103}"/>
              </a:ext>
            </a:extLst>
          </p:cNvPr>
          <p:cNvGraphicFramePr>
            <a:graphicFrameLocks noGrp="1"/>
          </p:cNvGraphicFramePr>
          <p:nvPr>
            <p:ph idx="1"/>
            <p:extLst>
              <p:ext uri="{D42A27DB-BD31-4B8C-83A1-F6EECF244321}">
                <p14:modId xmlns:p14="http://schemas.microsoft.com/office/powerpoint/2010/main" val="2174863459"/>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53872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University activity (or student service) fees covered in the financial support package</a:t>
            </a:r>
          </a:p>
        </p:txBody>
      </p:sp>
      <p:graphicFrame>
        <p:nvGraphicFramePr>
          <p:cNvPr id="4" name="Content Placeholder 3">
            <a:extLst>
              <a:ext uri="{FF2B5EF4-FFF2-40B4-BE49-F238E27FC236}">
                <a16:creationId xmlns:a16="http://schemas.microsoft.com/office/drawing/2014/main" id="{30C840E7-5C29-B042-9958-D95BEE7DFEF9}"/>
              </a:ext>
            </a:extLst>
          </p:cNvPr>
          <p:cNvGraphicFramePr>
            <a:graphicFrameLocks noGrp="1"/>
          </p:cNvGraphicFramePr>
          <p:nvPr>
            <p:ph idx="1"/>
            <p:extLst>
              <p:ext uri="{D42A27DB-BD31-4B8C-83A1-F6EECF244321}">
                <p14:modId xmlns:p14="http://schemas.microsoft.com/office/powerpoint/2010/main" val="3890135606"/>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48781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Approximate percentage of doctoral students who receive payments/stipends from external practicum placements</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a:xfrm>
            <a:off x="8661400" y="2286000"/>
            <a:ext cx="2692399" cy="4023360"/>
          </a:xfrm>
        </p:spPr>
        <p:txBody>
          <a:bodyPr numCol="1">
            <a:normAutofit/>
          </a:bodyPr>
          <a:lstStyle/>
          <a:p>
            <a:pPr>
              <a:buFont typeface="Arial" panose="020B0604020202020204" pitchFamily="34" charset="0"/>
              <a:buChar char="•"/>
            </a:pPr>
            <a:r>
              <a:rPr lang="en-US" dirty="0">
                <a:latin typeface="Bodoni 72 Book" pitchFamily="2" charset="0"/>
              </a:rPr>
              <a:t>“First Externship experience, almost none. After that, and during summers, many (80%-90%) will take on additional jobs - and count the hours as "program sanctioned" when they are not registered for "externship" credits..”</a:t>
            </a:r>
          </a:p>
          <a:p>
            <a:pPr>
              <a:buFont typeface="Arial" panose="020B0604020202020204" pitchFamily="34" charset="0"/>
              <a:buChar char="•"/>
            </a:pPr>
            <a:r>
              <a:rPr lang="en-US" dirty="0">
                <a:latin typeface="Bodoni 72 Book" pitchFamily="2" charset="0"/>
              </a:rPr>
              <a:t>“Unsure but only a few”</a:t>
            </a:r>
          </a:p>
        </p:txBody>
      </p:sp>
      <p:graphicFrame>
        <p:nvGraphicFramePr>
          <p:cNvPr id="4" name="Chart 3">
            <a:extLst>
              <a:ext uri="{FF2B5EF4-FFF2-40B4-BE49-F238E27FC236}">
                <a16:creationId xmlns:a16="http://schemas.microsoft.com/office/drawing/2014/main" id="{D9FE2C4A-BDDE-E049-9FC5-690C61B4A6C0}"/>
              </a:ext>
            </a:extLst>
          </p:cNvPr>
          <p:cNvGraphicFramePr>
            <a:graphicFrameLocks/>
          </p:cNvGraphicFramePr>
          <p:nvPr>
            <p:extLst>
              <p:ext uri="{D42A27DB-BD31-4B8C-83A1-F6EECF244321}">
                <p14:modId xmlns:p14="http://schemas.microsoft.com/office/powerpoint/2010/main" val="3742817184"/>
              </p:ext>
            </p:extLst>
          </p:nvPr>
        </p:nvGraphicFramePr>
        <p:xfrm>
          <a:off x="838200" y="2345412"/>
          <a:ext cx="7440887" cy="4207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041193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Approximate percentage of doctoral students who hold a party-time job (not associated with assistantships) to get extra income</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a:xfrm>
            <a:off x="8661400" y="2286000"/>
            <a:ext cx="2895600" cy="4023360"/>
          </a:xfrm>
        </p:spPr>
        <p:txBody>
          <a:bodyPr/>
          <a:lstStyle/>
          <a:p>
            <a:pPr>
              <a:buFont typeface="Arial" panose="020B0604020202020204" pitchFamily="34" charset="0"/>
              <a:buChar char="•"/>
            </a:pPr>
            <a:r>
              <a:rPr lang="en-US" dirty="0">
                <a:latin typeface="Bodoni 72 Book" pitchFamily="2" charset="0"/>
              </a:rPr>
              <a:t>Examples of jobs:</a:t>
            </a:r>
          </a:p>
          <a:p>
            <a:pPr lvl="1">
              <a:buFont typeface="Arial" panose="020B0604020202020204" pitchFamily="34" charset="0"/>
              <a:buChar char="•"/>
            </a:pPr>
            <a:r>
              <a:rPr lang="en-US" dirty="0">
                <a:latin typeface="Bodoni 72 Book" pitchFamily="2" charset="0"/>
              </a:rPr>
              <a:t>Service industry</a:t>
            </a:r>
          </a:p>
          <a:p>
            <a:pPr lvl="2">
              <a:buFont typeface="Arial" panose="020B0604020202020204" pitchFamily="34" charset="0"/>
              <a:buChar char="•"/>
            </a:pPr>
            <a:r>
              <a:rPr lang="en-US" dirty="0">
                <a:latin typeface="Bodoni 72 Book" pitchFamily="2" charset="0"/>
              </a:rPr>
              <a:t>Waitstaff, barista, retail</a:t>
            </a:r>
          </a:p>
          <a:p>
            <a:pPr lvl="1">
              <a:buFont typeface="Arial" panose="020B0604020202020204" pitchFamily="34" charset="0"/>
              <a:buChar char="•"/>
            </a:pPr>
            <a:r>
              <a:rPr lang="en-US" dirty="0">
                <a:latin typeface="Bodoni 72 Book" pitchFamily="2" charset="0"/>
              </a:rPr>
              <a:t>Private practice</a:t>
            </a:r>
          </a:p>
          <a:p>
            <a:pPr lvl="2">
              <a:buFont typeface="Arial" panose="020B0604020202020204" pitchFamily="34" charset="0"/>
              <a:buChar char="•"/>
            </a:pPr>
            <a:r>
              <a:rPr lang="en-US" dirty="0">
                <a:latin typeface="Bodoni 72 Book" pitchFamily="2" charset="0"/>
              </a:rPr>
              <a:t>Master’s level clinicians</a:t>
            </a:r>
          </a:p>
          <a:p>
            <a:pPr lvl="2">
              <a:buFont typeface="Arial" panose="020B0604020202020204" pitchFamily="34" charset="0"/>
              <a:buChar char="•"/>
            </a:pPr>
            <a:r>
              <a:rPr lang="en-US" dirty="0">
                <a:latin typeface="Bodoni 72 Book" pitchFamily="2" charset="0"/>
              </a:rPr>
              <a:t>PRN clinicians</a:t>
            </a:r>
          </a:p>
          <a:p>
            <a:pPr lvl="1">
              <a:buFont typeface="Arial" panose="020B0604020202020204" pitchFamily="34" charset="0"/>
              <a:buChar char="•"/>
            </a:pPr>
            <a:r>
              <a:rPr lang="en-US" dirty="0">
                <a:latin typeface="Bodoni 72 Book" pitchFamily="2" charset="0"/>
              </a:rPr>
              <a:t>Daycare, house sitting, pet sitting</a:t>
            </a:r>
          </a:p>
          <a:p>
            <a:pPr lvl="1">
              <a:buFont typeface="Arial" panose="020B0604020202020204" pitchFamily="34" charset="0"/>
              <a:buChar char="•"/>
            </a:pPr>
            <a:r>
              <a:rPr lang="en-US" dirty="0">
                <a:latin typeface="Bodoni 72 Book" pitchFamily="2" charset="0"/>
              </a:rPr>
              <a:t>Summer teaching</a:t>
            </a:r>
          </a:p>
          <a:p>
            <a:pPr lvl="1">
              <a:buFont typeface="Arial" panose="020B0604020202020204" pitchFamily="34" charset="0"/>
              <a:buChar char="•"/>
            </a:pPr>
            <a:endParaRPr lang="en-US" dirty="0">
              <a:latin typeface="Bodoni 72 Book" pitchFamily="2" charset="0"/>
            </a:endParaRPr>
          </a:p>
        </p:txBody>
      </p:sp>
      <p:graphicFrame>
        <p:nvGraphicFramePr>
          <p:cNvPr id="5" name="Chart 4">
            <a:extLst>
              <a:ext uri="{FF2B5EF4-FFF2-40B4-BE49-F238E27FC236}">
                <a16:creationId xmlns:a16="http://schemas.microsoft.com/office/drawing/2014/main" id="{4A20EEBE-6D69-714D-A591-A09FC7BC5CCA}"/>
              </a:ext>
            </a:extLst>
          </p:cNvPr>
          <p:cNvGraphicFramePr>
            <a:graphicFrameLocks/>
          </p:cNvGraphicFramePr>
          <p:nvPr>
            <p:extLst>
              <p:ext uri="{D42A27DB-BD31-4B8C-83A1-F6EECF244321}">
                <p14:modId xmlns:p14="http://schemas.microsoft.com/office/powerpoint/2010/main" val="588783793"/>
              </p:ext>
            </p:extLst>
          </p:nvPr>
        </p:nvGraphicFramePr>
        <p:xfrm>
          <a:off x="685800" y="2286000"/>
          <a:ext cx="7442200" cy="4023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0372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Approximate percentage of students’ funding from teaching assistantships from the department/university</a:t>
            </a:r>
          </a:p>
        </p:txBody>
      </p:sp>
      <p:graphicFrame>
        <p:nvGraphicFramePr>
          <p:cNvPr id="6" name="Chart 5">
            <a:extLst>
              <a:ext uri="{FF2B5EF4-FFF2-40B4-BE49-F238E27FC236}">
                <a16:creationId xmlns:a16="http://schemas.microsoft.com/office/drawing/2014/main" id="{F5FFE345-270E-C145-BDF1-A99D8BD1FF3F}"/>
              </a:ext>
            </a:extLst>
          </p:cNvPr>
          <p:cNvGraphicFramePr>
            <a:graphicFrameLocks/>
          </p:cNvGraphicFramePr>
          <p:nvPr>
            <p:extLst>
              <p:ext uri="{D42A27DB-BD31-4B8C-83A1-F6EECF244321}">
                <p14:modId xmlns:p14="http://schemas.microsoft.com/office/powerpoint/2010/main" val="2078967312"/>
              </p:ext>
            </p:extLst>
          </p:nvPr>
        </p:nvGraphicFramePr>
        <p:xfrm>
          <a:off x="787400" y="2387600"/>
          <a:ext cx="106680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21746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Approximate percentage of students’ funding from research assistantships from the department/university</a:t>
            </a:r>
          </a:p>
        </p:txBody>
      </p:sp>
      <p:graphicFrame>
        <p:nvGraphicFramePr>
          <p:cNvPr id="6" name="Chart 5">
            <a:extLst>
              <a:ext uri="{FF2B5EF4-FFF2-40B4-BE49-F238E27FC236}">
                <a16:creationId xmlns:a16="http://schemas.microsoft.com/office/drawing/2014/main" id="{135D0BFA-FF33-B641-A32E-73F6A0896530}"/>
              </a:ext>
            </a:extLst>
          </p:cNvPr>
          <p:cNvGraphicFramePr>
            <a:graphicFrameLocks/>
          </p:cNvGraphicFramePr>
          <p:nvPr>
            <p:extLst>
              <p:ext uri="{D42A27DB-BD31-4B8C-83A1-F6EECF244321}">
                <p14:modId xmlns:p14="http://schemas.microsoft.com/office/powerpoint/2010/main" val="3966503123"/>
              </p:ext>
            </p:extLst>
          </p:nvPr>
        </p:nvGraphicFramePr>
        <p:xfrm>
          <a:off x="1024128" y="2413000"/>
          <a:ext cx="10228072"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31649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Approximate percentage of students’ funding from research assistantships from the faculty’s external grants</a:t>
            </a:r>
          </a:p>
        </p:txBody>
      </p:sp>
      <p:graphicFrame>
        <p:nvGraphicFramePr>
          <p:cNvPr id="6" name="Chart 5">
            <a:extLst>
              <a:ext uri="{FF2B5EF4-FFF2-40B4-BE49-F238E27FC236}">
                <a16:creationId xmlns:a16="http://schemas.microsoft.com/office/drawing/2014/main" id="{F17EEAA2-8143-DC41-BCF7-5461A1E50CAB}"/>
              </a:ext>
            </a:extLst>
          </p:cNvPr>
          <p:cNvGraphicFramePr>
            <a:graphicFrameLocks/>
          </p:cNvGraphicFramePr>
          <p:nvPr>
            <p:extLst>
              <p:ext uri="{D42A27DB-BD31-4B8C-83A1-F6EECF244321}">
                <p14:modId xmlns:p14="http://schemas.microsoft.com/office/powerpoint/2010/main" val="2352905959"/>
              </p:ext>
            </p:extLst>
          </p:nvPr>
        </p:nvGraphicFramePr>
        <p:xfrm>
          <a:off x="1024128" y="2589631"/>
          <a:ext cx="10177272" cy="37349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83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dirty="0">
                <a:latin typeface="Bodoni 72 Book" pitchFamily="2" charset="0"/>
              </a:rPr>
              <a:t>Type of degree offered by doctoral program</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p:txBody>
          <a:bodyPr>
            <a:normAutofit/>
          </a:bodyPr>
          <a:lstStyle/>
          <a:p>
            <a:pPr>
              <a:buFont typeface="Arial" panose="020B0604020202020204" pitchFamily="34" charset="0"/>
              <a:buChar char="•"/>
            </a:pPr>
            <a:r>
              <a:rPr lang="en-US" dirty="0">
                <a:latin typeface="Bodoni 72 Book" pitchFamily="2" charset="0"/>
              </a:rPr>
              <a:t>Ph.D. in Counseling Psychology = 52</a:t>
            </a:r>
          </a:p>
          <a:p>
            <a:pPr>
              <a:buFont typeface="Arial" panose="020B0604020202020204" pitchFamily="34" charset="0"/>
              <a:buChar char="•"/>
            </a:pPr>
            <a:r>
              <a:rPr lang="en-US" dirty="0" err="1">
                <a:latin typeface="Bodoni 72 Book" pitchFamily="2" charset="0"/>
              </a:rPr>
              <a:t>Psy.D</a:t>
            </a:r>
            <a:r>
              <a:rPr lang="en-US" dirty="0">
                <a:latin typeface="Bodoni 72 Book" pitchFamily="2" charset="0"/>
              </a:rPr>
              <a:t>. in Counseling Psychology = 11</a:t>
            </a:r>
          </a:p>
          <a:p>
            <a:pPr>
              <a:buFont typeface="Arial" panose="020B0604020202020204" pitchFamily="34" charset="0"/>
              <a:buChar char="•"/>
            </a:pPr>
            <a:r>
              <a:rPr lang="en-US" dirty="0">
                <a:latin typeface="Bodoni 72 Book" pitchFamily="2" charset="0"/>
              </a:rPr>
              <a:t>Ph.D. Combined = 7</a:t>
            </a:r>
          </a:p>
          <a:p>
            <a:pPr lvl="1">
              <a:buFont typeface="Arial" panose="020B0604020202020204" pitchFamily="34" charset="0"/>
              <a:buChar char="•"/>
            </a:pPr>
            <a:r>
              <a:rPr lang="en-US" dirty="0">
                <a:latin typeface="Bodoni 72 Book" pitchFamily="2" charset="0"/>
              </a:rPr>
              <a:t>Counseling &amp; School = 3</a:t>
            </a:r>
          </a:p>
          <a:p>
            <a:pPr lvl="1">
              <a:buFont typeface="Arial" panose="020B0604020202020204" pitchFamily="34" charset="0"/>
              <a:buChar char="•"/>
            </a:pPr>
            <a:r>
              <a:rPr lang="en-US" dirty="0">
                <a:latin typeface="Bodoni 72 Book" pitchFamily="2" charset="0"/>
              </a:rPr>
              <a:t>Counseling, Clinical, &amp; School = 3</a:t>
            </a:r>
          </a:p>
          <a:p>
            <a:pPr lvl="1">
              <a:buFont typeface="Arial" panose="020B0604020202020204" pitchFamily="34" charset="0"/>
              <a:buChar char="•"/>
            </a:pPr>
            <a:r>
              <a:rPr lang="en-US" dirty="0">
                <a:latin typeface="Bodoni 72 Book" pitchFamily="2" charset="0"/>
              </a:rPr>
              <a:t>Clinical &amp; Counseling = 1</a:t>
            </a:r>
          </a:p>
          <a:p>
            <a:pPr>
              <a:buFont typeface="Arial" panose="020B0604020202020204" pitchFamily="34" charset="0"/>
              <a:buChar char="•"/>
            </a:pPr>
            <a:r>
              <a:rPr lang="en-US" dirty="0" err="1">
                <a:latin typeface="Bodoni 72 Book" pitchFamily="2" charset="0"/>
              </a:rPr>
              <a:t>Psy.D</a:t>
            </a:r>
            <a:r>
              <a:rPr lang="en-US" dirty="0">
                <a:latin typeface="Bodoni 72 Book" pitchFamily="2" charset="0"/>
              </a:rPr>
              <a:t>. Combined</a:t>
            </a:r>
            <a:r>
              <a:rPr lang="en-US" b="1" dirty="0">
                <a:latin typeface="Bodoni 72 Book" pitchFamily="2" charset="0"/>
              </a:rPr>
              <a:t> = </a:t>
            </a:r>
            <a:r>
              <a:rPr lang="en-US" dirty="0">
                <a:latin typeface="Bodoni 72 Book" pitchFamily="2" charset="0"/>
              </a:rPr>
              <a:t>1</a:t>
            </a:r>
          </a:p>
          <a:p>
            <a:pPr lvl="1">
              <a:buFont typeface="Arial" panose="020B0604020202020204" pitchFamily="34" charset="0"/>
              <a:buChar char="•"/>
            </a:pPr>
            <a:r>
              <a:rPr lang="en-US" dirty="0">
                <a:latin typeface="Bodoni 72 Book" pitchFamily="2" charset="0"/>
              </a:rPr>
              <a:t>Counseling &amp; School = 1</a:t>
            </a:r>
          </a:p>
        </p:txBody>
      </p:sp>
    </p:spTree>
    <p:extLst>
      <p:ext uri="{BB962C8B-B14F-4D97-AF65-F5344CB8AC3E}">
        <p14:creationId xmlns:p14="http://schemas.microsoft.com/office/powerpoint/2010/main" val="3143177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Approximate percentage of students’ funding from fellowships/scholarships from the university</a:t>
            </a:r>
          </a:p>
        </p:txBody>
      </p:sp>
      <p:graphicFrame>
        <p:nvGraphicFramePr>
          <p:cNvPr id="6" name="Chart 5">
            <a:extLst>
              <a:ext uri="{FF2B5EF4-FFF2-40B4-BE49-F238E27FC236}">
                <a16:creationId xmlns:a16="http://schemas.microsoft.com/office/drawing/2014/main" id="{ECB61B90-5A69-1946-B4C1-95305A207B39}"/>
              </a:ext>
            </a:extLst>
          </p:cNvPr>
          <p:cNvGraphicFramePr>
            <a:graphicFrameLocks/>
          </p:cNvGraphicFramePr>
          <p:nvPr>
            <p:extLst>
              <p:ext uri="{D42A27DB-BD31-4B8C-83A1-F6EECF244321}">
                <p14:modId xmlns:p14="http://schemas.microsoft.com/office/powerpoint/2010/main" val="1521530476"/>
              </p:ext>
            </p:extLst>
          </p:nvPr>
        </p:nvGraphicFramePr>
        <p:xfrm>
          <a:off x="1024128" y="2286000"/>
          <a:ext cx="9897872" cy="386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54656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Approximate percentage of students’ funding from fellowships/scholarships from off-campus organizations</a:t>
            </a:r>
          </a:p>
        </p:txBody>
      </p:sp>
      <p:graphicFrame>
        <p:nvGraphicFramePr>
          <p:cNvPr id="7" name="Chart 6">
            <a:extLst>
              <a:ext uri="{FF2B5EF4-FFF2-40B4-BE49-F238E27FC236}">
                <a16:creationId xmlns:a16="http://schemas.microsoft.com/office/drawing/2014/main" id="{4C28034C-A192-A549-8326-6002E1110D45}"/>
              </a:ext>
            </a:extLst>
          </p:cNvPr>
          <p:cNvGraphicFramePr>
            <a:graphicFrameLocks/>
          </p:cNvGraphicFramePr>
          <p:nvPr>
            <p:extLst>
              <p:ext uri="{D42A27DB-BD31-4B8C-83A1-F6EECF244321}">
                <p14:modId xmlns:p14="http://schemas.microsoft.com/office/powerpoint/2010/main" val="26487088"/>
              </p:ext>
            </p:extLst>
          </p:nvPr>
        </p:nvGraphicFramePr>
        <p:xfrm>
          <a:off x="1024128" y="2362200"/>
          <a:ext cx="10329672" cy="383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67077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Approximate percentage of students’ funding from other offices/departments on campus</a:t>
            </a:r>
          </a:p>
        </p:txBody>
      </p:sp>
      <p:graphicFrame>
        <p:nvGraphicFramePr>
          <p:cNvPr id="7" name="Chart 6">
            <a:extLst>
              <a:ext uri="{FF2B5EF4-FFF2-40B4-BE49-F238E27FC236}">
                <a16:creationId xmlns:a16="http://schemas.microsoft.com/office/drawing/2014/main" id="{DDCA7281-0603-FC45-8D86-233487CA9EBF}"/>
              </a:ext>
            </a:extLst>
          </p:cNvPr>
          <p:cNvGraphicFramePr>
            <a:graphicFrameLocks/>
          </p:cNvGraphicFramePr>
          <p:nvPr>
            <p:extLst>
              <p:ext uri="{D42A27DB-BD31-4B8C-83A1-F6EECF244321}">
                <p14:modId xmlns:p14="http://schemas.microsoft.com/office/powerpoint/2010/main" val="1921337591"/>
              </p:ext>
            </p:extLst>
          </p:nvPr>
        </p:nvGraphicFramePr>
        <p:xfrm>
          <a:off x="1024128" y="2438400"/>
          <a:ext cx="10126472" cy="383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00052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Other sources of funding</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“Internal scholarships; student loans”</a:t>
            </a:r>
          </a:p>
          <a:p>
            <a:pPr>
              <a:buFont typeface="Arial" panose="020B0604020202020204" pitchFamily="34" charset="0"/>
              <a:buChar char="•"/>
            </a:pPr>
            <a:r>
              <a:rPr lang="en-US" dirty="0">
                <a:latin typeface="Bodoni 72 Book" pitchFamily="2" charset="0"/>
              </a:rPr>
              <a:t>“External agency contract (Psychological assessment)”</a:t>
            </a:r>
          </a:p>
          <a:p>
            <a:pPr>
              <a:buFont typeface="Arial" panose="020B0604020202020204" pitchFamily="34" charset="0"/>
              <a:buChar char="•"/>
            </a:pPr>
            <a:r>
              <a:rPr lang="en-US" dirty="0">
                <a:latin typeface="Bodoni 72 Book" pitchFamily="2" charset="0"/>
              </a:rPr>
              <a:t>“We just received word in June that we were awarded a HRSA grant that will provide $25k in funding to students who are completing their final/advanced practicum placement. They can receive this funding one time during the program. They received the funding for completing placements at rural or MUA.”</a:t>
            </a:r>
          </a:p>
          <a:p>
            <a:pPr>
              <a:buFont typeface="Arial" panose="020B0604020202020204" pitchFamily="34" charset="0"/>
              <a:buChar char="•"/>
            </a:pPr>
            <a:r>
              <a:rPr lang="en-US" dirty="0">
                <a:latin typeface="Bodoni 72 Book" pitchFamily="2" charset="0"/>
              </a:rPr>
              <a:t>“Note that the prior answer is for students who *are* funded only. They are all assistantships that require 20 hours of work a week (or 10 for half time).”</a:t>
            </a:r>
          </a:p>
          <a:p>
            <a:pPr>
              <a:buFont typeface="Arial" panose="020B0604020202020204" pitchFamily="34" charset="0"/>
              <a:buChar char="•"/>
            </a:pPr>
            <a:r>
              <a:rPr lang="en-US" dirty="0">
                <a:latin typeface="Bodoni 72 Book" pitchFamily="2" charset="0"/>
              </a:rPr>
              <a:t>“Student life offices, career services, testing center”</a:t>
            </a:r>
          </a:p>
        </p:txBody>
      </p:sp>
    </p:spTree>
    <p:extLst>
      <p:ext uri="{BB962C8B-B14F-4D97-AF65-F5344CB8AC3E}">
        <p14:creationId xmlns:p14="http://schemas.microsoft.com/office/powerpoint/2010/main" val="10828020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8F828-0A96-3146-9F02-D65AD6197908}"/>
              </a:ext>
            </a:extLst>
          </p:cNvPr>
          <p:cNvSpPr>
            <a:spLocks noGrp="1"/>
          </p:cNvSpPr>
          <p:nvPr>
            <p:ph type="title"/>
          </p:nvPr>
        </p:nvSpPr>
        <p:spPr>
          <a:xfrm>
            <a:off x="350874" y="5033455"/>
            <a:ext cx="7772400" cy="1463040"/>
          </a:xfrm>
        </p:spPr>
        <p:txBody>
          <a:bodyPr>
            <a:normAutofit/>
          </a:bodyPr>
          <a:lstStyle/>
          <a:p>
            <a:r>
              <a:rPr lang="en-US" dirty="0">
                <a:latin typeface="Bodoni 72 Book" pitchFamily="2" charset="0"/>
              </a:rPr>
              <a:t>Faculty</a:t>
            </a:r>
          </a:p>
        </p:txBody>
      </p:sp>
    </p:spTree>
    <p:extLst>
      <p:ext uri="{BB962C8B-B14F-4D97-AF65-F5344CB8AC3E}">
        <p14:creationId xmlns:p14="http://schemas.microsoft.com/office/powerpoint/2010/main" val="269931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a:xfrm>
            <a:off x="1024128" y="585216"/>
            <a:ext cx="10736072" cy="1499616"/>
          </a:xfrm>
        </p:spPr>
        <p:txBody>
          <a:bodyPr>
            <a:normAutofit/>
          </a:bodyPr>
          <a:lstStyle/>
          <a:p>
            <a:r>
              <a:rPr lang="en-US" sz="3600" dirty="0">
                <a:latin typeface="Bodoni 72 Book" pitchFamily="2" charset="0"/>
              </a:rPr>
              <a:t>Core program faculty (as defined by </a:t>
            </a:r>
            <a:r>
              <a:rPr lang="en-US" sz="3600" dirty="0" err="1">
                <a:latin typeface="Bodoni 72 Book" pitchFamily="2" charset="0"/>
              </a:rPr>
              <a:t>coa</a:t>
            </a:r>
            <a:r>
              <a:rPr lang="en-US" sz="3600" dirty="0">
                <a:latin typeface="Bodoni 72 Book" pitchFamily="2" charset="0"/>
              </a:rPr>
              <a:t>)</a:t>
            </a:r>
          </a:p>
        </p:txBody>
      </p:sp>
      <p:graphicFrame>
        <p:nvGraphicFramePr>
          <p:cNvPr id="6" name="Chart 5">
            <a:extLst>
              <a:ext uri="{FF2B5EF4-FFF2-40B4-BE49-F238E27FC236}">
                <a16:creationId xmlns:a16="http://schemas.microsoft.com/office/drawing/2014/main" id="{7B43ADD2-AED8-D949-AA10-ADE34E4A028D}"/>
              </a:ext>
            </a:extLst>
          </p:cNvPr>
          <p:cNvGraphicFramePr>
            <a:graphicFrameLocks/>
          </p:cNvGraphicFramePr>
          <p:nvPr>
            <p:extLst>
              <p:ext uri="{D42A27DB-BD31-4B8C-83A1-F6EECF244321}">
                <p14:modId xmlns:p14="http://schemas.microsoft.com/office/powerpoint/2010/main" val="2349312588"/>
              </p:ext>
            </p:extLst>
          </p:nvPr>
        </p:nvGraphicFramePr>
        <p:xfrm>
          <a:off x="1024128" y="2057400"/>
          <a:ext cx="10050272" cy="396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07727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Gender identity: Cisgender female</a:t>
            </a:r>
          </a:p>
        </p:txBody>
      </p:sp>
      <p:sp>
        <p:nvSpPr>
          <p:cNvPr id="5" name="Content Placeholder 4">
            <a:extLst>
              <a:ext uri="{FF2B5EF4-FFF2-40B4-BE49-F238E27FC236}">
                <a16:creationId xmlns:a16="http://schemas.microsoft.com/office/drawing/2014/main" id="{9F424DB1-BC98-FC44-BB49-27B58C304597}"/>
              </a:ext>
            </a:extLst>
          </p:cNvPr>
          <p:cNvSpPr>
            <a:spLocks noGrp="1"/>
          </p:cNvSpPr>
          <p:nvPr>
            <p:ph idx="1"/>
          </p:nvPr>
        </p:nvSpPr>
        <p:spPr/>
        <p:txBody>
          <a:bodyPr/>
          <a:lstStyle/>
          <a:p>
            <a:endParaRPr lang="en-US"/>
          </a:p>
        </p:txBody>
      </p:sp>
      <p:graphicFrame>
        <p:nvGraphicFramePr>
          <p:cNvPr id="6" name="Chart 5">
            <a:extLst>
              <a:ext uri="{FF2B5EF4-FFF2-40B4-BE49-F238E27FC236}">
                <a16:creationId xmlns:a16="http://schemas.microsoft.com/office/drawing/2014/main" id="{3B1F2782-BC9D-A347-AFCA-98C1DADB9620}"/>
              </a:ext>
            </a:extLst>
          </p:cNvPr>
          <p:cNvGraphicFramePr>
            <a:graphicFrameLocks/>
          </p:cNvGraphicFramePr>
          <p:nvPr>
            <p:extLst>
              <p:ext uri="{D42A27DB-BD31-4B8C-83A1-F6EECF244321}">
                <p14:modId xmlns:p14="http://schemas.microsoft.com/office/powerpoint/2010/main" val="4128215613"/>
              </p:ext>
            </p:extLst>
          </p:nvPr>
        </p:nvGraphicFramePr>
        <p:xfrm>
          <a:off x="1024127" y="2084832"/>
          <a:ext cx="9720071" cy="4224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82932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Gender identity: Cisgender male</a:t>
            </a:r>
          </a:p>
        </p:txBody>
      </p:sp>
      <p:graphicFrame>
        <p:nvGraphicFramePr>
          <p:cNvPr id="6" name="Chart 5">
            <a:extLst>
              <a:ext uri="{FF2B5EF4-FFF2-40B4-BE49-F238E27FC236}">
                <a16:creationId xmlns:a16="http://schemas.microsoft.com/office/drawing/2014/main" id="{ED3563C7-11AA-DC44-8245-824A54596502}"/>
              </a:ext>
            </a:extLst>
          </p:cNvPr>
          <p:cNvGraphicFramePr>
            <a:graphicFrameLocks/>
          </p:cNvGraphicFramePr>
          <p:nvPr>
            <p:extLst>
              <p:ext uri="{D42A27DB-BD31-4B8C-83A1-F6EECF244321}">
                <p14:modId xmlns:p14="http://schemas.microsoft.com/office/powerpoint/2010/main" val="3144788544"/>
              </p:ext>
            </p:extLst>
          </p:nvPr>
        </p:nvGraphicFramePr>
        <p:xfrm>
          <a:off x="1024128" y="2084832"/>
          <a:ext cx="10126472" cy="41381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84020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a:xfrm>
            <a:off x="1024128" y="585216"/>
            <a:ext cx="9923272" cy="1499616"/>
          </a:xfrm>
        </p:spPr>
        <p:txBody>
          <a:bodyPr>
            <a:normAutofit/>
          </a:bodyPr>
          <a:lstStyle/>
          <a:p>
            <a:r>
              <a:rPr lang="en-US" sz="3600" dirty="0">
                <a:latin typeface="Bodoni 72 Book" pitchFamily="2" charset="0"/>
              </a:rPr>
              <a:t>Gender identity: non-binary, fluid, or queer</a:t>
            </a:r>
          </a:p>
        </p:txBody>
      </p:sp>
      <p:sp>
        <p:nvSpPr>
          <p:cNvPr id="5" name="Content Placeholder 4">
            <a:extLst>
              <a:ext uri="{FF2B5EF4-FFF2-40B4-BE49-F238E27FC236}">
                <a16:creationId xmlns:a16="http://schemas.microsoft.com/office/drawing/2014/main" id="{8CB3B416-D0AA-1943-AF78-840C21EE09E7}"/>
              </a:ext>
            </a:extLst>
          </p:cNvPr>
          <p:cNvSpPr>
            <a:spLocks noGrp="1"/>
          </p:cNvSpPr>
          <p:nvPr>
            <p:ph idx="1"/>
          </p:nvPr>
        </p:nvSpPr>
        <p:spPr/>
        <p:txBody>
          <a:bodyPr/>
          <a:lstStyle/>
          <a:p>
            <a:endParaRPr lang="en-US"/>
          </a:p>
        </p:txBody>
      </p:sp>
      <p:graphicFrame>
        <p:nvGraphicFramePr>
          <p:cNvPr id="6" name="Chart 5">
            <a:extLst>
              <a:ext uri="{FF2B5EF4-FFF2-40B4-BE49-F238E27FC236}">
                <a16:creationId xmlns:a16="http://schemas.microsoft.com/office/drawing/2014/main" id="{A8B55631-519B-434E-B2DD-E390ED8B37D9}"/>
              </a:ext>
            </a:extLst>
          </p:cNvPr>
          <p:cNvGraphicFramePr>
            <a:graphicFrameLocks/>
          </p:cNvGraphicFramePr>
          <p:nvPr>
            <p:extLst>
              <p:ext uri="{D42A27DB-BD31-4B8C-83A1-F6EECF244321}">
                <p14:modId xmlns:p14="http://schemas.microsoft.com/office/powerpoint/2010/main" val="1657329276"/>
              </p:ext>
            </p:extLst>
          </p:nvPr>
        </p:nvGraphicFramePr>
        <p:xfrm>
          <a:off x="1024127" y="2084832"/>
          <a:ext cx="9720071" cy="4224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8688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Gender identity: Transgender</a:t>
            </a:r>
          </a:p>
        </p:txBody>
      </p:sp>
      <p:graphicFrame>
        <p:nvGraphicFramePr>
          <p:cNvPr id="5" name="Chart 4">
            <a:extLst>
              <a:ext uri="{FF2B5EF4-FFF2-40B4-BE49-F238E27FC236}">
                <a16:creationId xmlns:a16="http://schemas.microsoft.com/office/drawing/2014/main" id="{C3958719-A645-7046-9812-7C913126D5CA}"/>
              </a:ext>
            </a:extLst>
          </p:cNvPr>
          <p:cNvGraphicFramePr>
            <a:graphicFrameLocks/>
          </p:cNvGraphicFramePr>
          <p:nvPr>
            <p:extLst>
              <p:ext uri="{D42A27DB-BD31-4B8C-83A1-F6EECF244321}">
                <p14:modId xmlns:p14="http://schemas.microsoft.com/office/powerpoint/2010/main" val="2898247684"/>
              </p:ext>
            </p:extLst>
          </p:nvPr>
        </p:nvGraphicFramePr>
        <p:xfrm>
          <a:off x="1024128" y="2463800"/>
          <a:ext cx="10075671" cy="38455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0022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dirty="0">
                <a:latin typeface="Bodoni 72 Book" pitchFamily="2" charset="0"/>
              </a:rPr>
              <a:t>University type</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p:txBody>
          <a:bodyPr>
            <a:normAutofit/>
          </a:bodyPr>
          <a:lstStyle/>
          <a:p>
            <a:pPr>
              <a:buFont typeface="Arial" panose="020B0604020202020204" pitchFamily="34" charset="0"/>
              <a:buChar char="•"/>
            </a:pPr>
            <a:r>
              <a:rPr lang="en-US" dirty="0">
                <a:latin typeface="Bodoni 72 Book" pitchFamily="2" charset="0"/>
              </a:rPr>
              <a:t>Research 1 university = 36</a:t>
            </a:r>
          </a:p>
          <a:p>
            <a:pPr>
              <a:buFont typeface="Arial" panose="020B0604020202020204" pitchFamily="34" charset="0"/>
              <a:buChar char="•"/>
            </a:pPr>
            <a:r>
              <a:rPr lang="en-US" dirty="0">
                <a:latin typeface="Bodoni 72 Book" pitchFamily="2" charset="0"/>
              </a:rPr>
              <a:t>Research intensive university = 21</a:t>
            </a:r>
          </a:p>
          <a:p>
            <a:pPr>
              <a:buFont typeface="Arial" panose="020B0604020202020204" pitchFamily="34" charset="0"/>
              <a:buChar char="•"/>
            </a:pPr>
            <a:r>
              <a:rPr lang="en-US" dirty="0">
                <a:latin typeface="Bodoni 72 Book" pitchFamily="2" charset="0"/>
              </a:rPr>
              <a:t>Non-research intensive university = 8 </a:t>
            </a:r>
          </a:p>
          <a:p>
            <a:pPr>
              <a:buFont typeface="Arial" panose="020B0604020202020204" pitchFamily="34" charset="0"/>
              <a:buChar char="•"/>
            </a:pPr>
            <a:r>
              <a:rPr lang="en-US" dirty="0">
                <a:latin typeface="Bodoni 72 Book" pitchFamily="2" charset="0"/>
              </a:rPr>
              <a:t>Other = 4</a:t>
            </a:r>
          </a:p>
          <a:p>
            <a:pPr lvl="1">
              <a:buFont typeface="Arial" panose="020B0604020202020204" pitchFamily="34" charset="0"/>
              <a:buChar char="•"/>
            </a:pPr>
            <a:r>
              <a:rPr lang="en-US" dirty="0">
                <a:latin typeface="Bodoni 72 Book" pitchFamily="2" charset="0"/>
              </a:rPr>
              <a:t>Doctoral Granting Institution = 1</a:t>
            </a:r>
          </a:p>
          <a:p>
            <a:pPr lvl="1">
              <a:buFont typeface="Arial" panose="020B0604020202020204" pitchFamily="34" charset="0"/>
              <a:buChar char="•"/>
            </a:pPr>
            <a:r>
              <a:rPr lang="en-US" dirty="0">
                <a:latin typeface="Bodoni 72 Book" pitchFamily="2" charset="0"/>
              </a:rPr>
              <a:t>Teaching Institution = 1</a:t>
            </a:r>
          </a:p>
          <a:p>
            <a:pPr lvl="1">
              <a:buFont typeface="Arial" panose="020B0604020202020204" pitchFamily="34" charset="0"/>
              <a:buChar char="•"/>
            </a:pPr>
            <a:r>
              <a:rPr lang="en-US" dirty="0">
                <a:latin typeface="Bodoni 72 Book" pitchFamily="2" charset="0"/>
              </a:rPr>
              <a:t>Teaching University = 2</a:t>
            </a:r>
          </a:p>
          <a:p>
            <a:pPr>
              <a:buFont typeface="Arial" panose="020B0604020202020204" pitchFamily="34" charset="0"/>
              <a:buChar char="•"/>
            </a:pPr>
            <a:endParaRPr lang="en-US" b="1" dirty="0">
              <a:latin typeface="Bodoni 72 Book" pitchFamily="2" charset="0"/>
            </a:endParaRPr>
          </a:p>
        </p:txBody>
      </p:sp>
    </p:spTree>
    <p:extLst>
      <p:ext uri="{BB962C8B-B14F-4D97-AF65-F5344CB8AC3E}">
        <p14:creationId xmlns:p14="http://schemas.microsoft.com/office/powerpoint/2010/main" val="17413044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the </a:t>
            </a:r>
            <a:r>
              <a:rPr lang="en-US" sz="3600" dirty="0" err="1">
                <a:latin typeface="Bodoni 72 Book" pitchFamily="2" charset="0"/>
              </a:rPr>
              <a:t>Lgbtq</a:t>
            </a:r>
            <a:r>
              <a:rPr lang="en-US" sz="3600" dirty="0">
                <a:latin typeface="Bodoni 72 Book" pitchFamily="2" charset="0"/>
              </a:rPr>
              <a:t> community</a:t>
            </a:r>
          </a:p>
        </p:txBody>
      </p:sp>
      <p:graphicFrame>
        <p:nvGraphicFramePr>
          <p:cNvPr id="6" name="Chart 5">
            <a:extLst>
              <a:ext uri="{FF2B5EF4-FFF2-40B4-BE49-F238E27FC236}">
                <a16:creationId xmlns:a16="http://schemas.microsoft.com/office/drawing/2014/main" id="{26C27B64-F35E-4F45-BC6B-51A36A747A31}"/>
              </a:ext>
            </a:extLst>
          </p:cNvPr>
          <p:cNvGraphicFramePr>
            <a:graphicFrameLocks/>
          </p:cNvGraphicFramePr>
          <p:nvPr>
            <p:extLst>
              <p:ext uri="{D42A27DB-BD31-4B8C-83A1-F6EECF244321}">
                <p14:modId xmlns:p14="http://schemas.microsoft.com/office/powerpoint/2010/main" val="531602528"/>
              </p:ext>
            </p:extLst>
          </p:nvPr>
        </p:nvGraphicFramePr>
        <p:xfrm>
          <a:off x="1024128" y="2084832"/>
          <a:ext cx="9999472" cy="40111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26064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White</a:t>
            </a:r>
          </a:p>
        </p:txBody>
      </p:sp>
      <p:sp>
        <p:nvSpPr>
          <p:cNvPr id="5" name="Content Placeholder 4">
            <a:extLst>
              <a:ext uri="{FF2B5EF4-FFF2-40B4-BE49-F238E27FC236}">
                <a16:creationId xmlns:a16="http://schemas.microsoft.com/office/drawing/2014/main" id="{B3191F4D-221C-3A41-BD83-5F8817687FC8}"/>
              </a:ext>
            </a:extLst>
          </p:cNvPr>
          <p:cNvSpPr>
            <a:spLocks noGrp="1"/>
          </p:cNvSpPr>
          <p:nvPr>
            <p:ph idx="1"/>
          </p:nvPr>
        </p:nvSpPr>
        <p:spPr/>
        <p:txBody>
          <a:bodyPr/>
          <a:lstStyle/>
          <a:p>
            <a:endParaRPr lang="en-US"/>
          </a:p>
        </p:txBody>
      </p:sp>
      <p:graphicFrame>
        <p:nvGraphicFramePr>
          <p:cNvPr id="6" name="Chart 5">
            <a:extLst>
              <a:ext uri="{FF2B5EF4-FFF2-40B4-BE49-F238E27FC236}">
                <a16:creationId xmlns:a16="http://schemas.microsoft.com/office/drawing/2014/main" id="{3C2F8570-2431-9E42-A51B-E2829607E3CE}"/>
              </a:ext>
            </a:extLst>
          </p:cNvPr>
          <p:cNvGraphicFramePr>
            <a:graphicFrameLocks/>
          </p:cNvGraphicFramePr>
          <p:nvPr>
            <p:extLst>
              <p:ext uri="{D42A27DB-BD31-4B8C-83A1-F6EECF244321}">
                <p14:modId xmlns:p14="http://schemas.microsoft.com/office/powerpoint/2010/main" val="2471946162"/>
              </p:ext>
            </p:extLst>
          </p:nvPr>
        </p:nvGraphicFramePr>
        <p:xfrm>
          <a:off x="1024127" y="2057400"/>
          <a:ext cx="9720071" cy="42519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93162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black/African </a:t>
            </a:r>
            <a:r>
              <a:rPr lang="en-US" sz="3600" dirty="0" err="1">
                <a:latin typeface="Bodoni 72 Book" pitchFamily="2" charset="0"/>
              </a:rPr>
              <a:t>american</a:t>
            </a:r>
            <a:endParaRPr lang="en-US" sz="3600" dirty="0">
              <a:latin typeface="Bodoni 72 Book" pitchFamily="2" charset="0"/>
            </a:endParaRPr>
          </a:p>
        </p:txBody>
      </p:sp>
      <p:graphicFrame>
        <p:nvGraphicFramePr>
          <p:cNvPr id="4" name="Content Placeholder 3">
            <a:extLst>
              <a:ext uri="{FF2B5EF4-FFF2-40B4-BE49-F238E27FC236}">
                <a16:creationId xmlns:a16="http://schemas.microsoft.com/office/drawing/2014/main" id="{FCA1AE2C-4428-CC40-90AE-89ED0CCABC58}"/>
              </a:ext>
            </a:extLst>
          </p:cNvPr>
          <p:cNvGraphicFramePr>
            <a:graphicFrameLocks noGrp="1"/>
          </p:cNvGraphicFramePr>
          <p:nvPr>
            <p:ph idx="1"/>
            <p:extLst>
              <p:ext uri="{D42A27DB-BD31-4B8C-83A1-F6EECF244321}">
                <p14:modId xmlns:p14="http://schemas.microsoft.com/office/powerpoint/2010/main" val="3413311379"/>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11668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Hispanic/</a:t>
            </a:r>
            <a:r>
              <a:rPr lang="en-US" sz="3600" dirty="0" err="1">
                <a:latin typeface="Bodoni 72 Book" pitchFamily="2" charset="0"/>
              </a:rPr>
              <a:t>latinx</a:t>
            </a:r>
            <a:r>
              <a:rPr lang="en-US" sz="3600" dirty="0">
                <a:latin typeface="Bodoni 72 Book" pitchFamily="2" charset="0"/>
              </a:rPr>
              <a:t> </a:t>
            </a:r>
            <a:r>
              <a:rPr lang="en-US" sz="3600" dirty="0" err="1">
                <a:latin typeface="Bodoni 72 Book" pitchFamily="2" charset="0"/>
              </a:rPr>
              <a:t>american</a:t>
            </a:r>
            <a:endParaRPr lang="en-US" sz="3600" dirty="0">
              <a:latin typeface="Bodoni 72 Book" pitchFamily="2" charset="0"/>
            </a:endParaRPr>
          </a:p>
        </p:txBody>
      </p:sp>
      <p:sp>
        <p:nvSpPr>
          <p:cNvPr id="5" name="Content Placeholder 4">
            <a:extLst>
              <a:ext uri="{FF2B5EF4-FFF2-40B4-BE49-F238E27FC236}">
                <a16:creationId xmlns:a16="http://schemas.microsoft.com/office/drawing/2014/main" id="{8C7169B5-B603-7145-AA19-D5558A6211B5}"/>
              </a:ext>
            </a:extLst>
          </p:cNvPr>
          <p:cNvSpPr>
            <a:spLocks noGrp="1"/>
          </p:cNvSpPr>
          <p:nvPr>
            <p:ph idx="1"/>
          </p:nvPr>
        </p:nvSpPr>
        <p:spPr/>
        <p:txBody>
          <a:bodyPr/>
          <a:lstStyle/>
          <a:p>
            <a:endParaRPr lang="en-US"/>
          </a:p>
        </p:txBody>
      </p:sp>
      <p:graphicFrame>
        <p:nvGraphicFramePr>
          <p:cNvPr id="6" name="Chart 5">
            <a:extLst>
              <a:ext uri="{FF2B5EF4-FFF2-40B4-BE49-F238E27FC236}">
                <a16:creationId xmlns:a16="http://schemas.microsoft.com/office/drawing/2014/main" id="{36D9FF88-55AF-4348-9BD7-6C352E9A2D83}"/>
              </a:ext>
            </a:extLst>
          </p:cNvPr>
          <p:cNvGraphicFramePr>
            <a:graphicFrameLocks/>
          </p:cNvGraphicFramePr>
          <p:nvPr>
            <p:extLst>
              <p:ext uri="{D42A27DB-BD31-4B8C-83A1-F6EECF244321}">
                <p14:modId xmlns:p14="http://schemas.microsoft.com/office/powerpoint/2010/main" val="4285053605"/>
              </p:ext>
            </p:extLst>
          </p:nvPr>
        </p:nvGraphicFramePr>
        <p:xfrm>
          <a:off x="1024128" y="2286000"/>
          <a:ext cx="10151872" cy="4023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78636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Asian American and pacific islander</a:t>
            </a:r>
          </a:p>
        </p:txBody>
      </p:sp>
      <p:graphicFrame>
        <p:nvGraphicFramePr>
          <p:cNvPr id="4" name="Content Placeholder 3">
            <a:extLst>
              <a:ext uri="{FF2B5EF4-FFF2-40B4-BE49-F238E27FC236}">
                <a16:creationId xmlns:a16="http://schemas.microsoft.com/office/drawing/2014/main" id="{3F81605C-9FE2-F84A-9FAB-45EEFF7AF80F}"/>
              </a:ext>
            </a:extLst>
          </p:cNvPr>
          <p:cNvGraphicFramePr>
            <a:graphicFrameLocks noGrp="1"/>
          </p:cNvGraphicFramePr>
          <p:nvPr>
            <p:ph idx="1"/>
            <p:extLst>
              <p:ext uri="{D42A27DB-BD31-4B8C-83A1-F6EECF244321}">
                <p14:modId xmlns:p14="http://schemas.microsoft.com/office/powerpoint/2010/main" val="2492185800"/>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3599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native </a:t>
            </a:r>
            <a:r>
              <a:rPr lang="en-US" sz="3600" dirty="0" err="1">
                <a:latin typeface="Bodoni 72 Book" pitchFamily="2" charset="0"/>
              </a:rPr>
              <a:t>american</a:t>
            </a:r>
            <a:endParaRPr lang="en-US" sz="3600" dirty="0">
              <a:latin typeface="Bodoni 72 Book" pitchFamily="2" charset="0"/>
            </a:endParaRPr>
          </a:p>
        </p:txBody>
      </p:sp>
      <p:graphicFrame>
        <p:nvGraphicFramePr>
          <p:cNvPr id="4" name="Chart 3">
            <a:extLst>
              <a:ext uri="{FF2B5EF4-FFF2-40B4-BE49-F238E27FC236}">
                <a16:creationId xmlns:a16="http://schemas.microsoft.com/office/drawing/2014/main" id="{30379A2A-C936-8A45-8F5B-81AFC33CD773}"/>
              </a:ext>
            </a:extLst>
          </p:cNvPr>
          <p:cNvGraphicFramePr>
            <a:graphicFrameLocks/>
          </p:cNvGraphicFramePr>
          <p:nvPr>
            <p:extLst>
              <p:ext uri="{D42A27DB-BD31-4B8C-83A1-F6EECF244321}">
                <p14:modId xmlns:p14="http://schemas.microsoft.com/office/powerpoint/2010/main" val="1892319"/>
              </p:ext>
            </p:extLst>
          </p:nvPr>
        </p:nvGraphicFramePr>
        <p:xfrm>
          <a:off x="939800" y="2084832"/>
          <a:ext cx="10185400" cy="42397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50146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bi- or multi-racial</a:t>
            </a:r>
          </a:p>
        </p:txBody>
      </p:sp>
      <p:graphicFrame>
        <p:nvGraphicFramePr>
          <p:cNvPr id="4" name="Chart 3">
            <a:extLst>
              <a:ext uri="{FF2B5EF4-FFF2-40B4-BE49-F238E27FC236}">
                <a16:creationId xmlns:a16="http://schemas.microsoft.com/office/drawing/2014/main" id="{266309A4-9110-3446-960A-9E2F77BBFA74}"/>
              </a:ext>
            </a:extLst>
          </p:cNvPr>
          <p:cNvGraphicFramePr>
            <a:graphicFrameLocks/>
          </p:cNvGraphicFramePr>
          <p:nvPr>
            <p:extLst>
              <p:ext uri="{D42A27DB-BD31-4B8C-83A1-F6EECF244321}">
                <p14:modId xmlns:p14="http://schemas.microsoft.com/office/powerpoint/2010/main" val="2739022810"/>
              </p:ext>
            </p:extLst>
          </p:nvPr>
        </p:nvGraphicFramePr>
        <p:xfrm>
          <a:off x="1024128" y="2084832"/>
          <a:ext cx="10050272" cy="4239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7582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Members of ethnic-racial groups:</a:t>
            </a:r>
            <a:br>
              <a:rPr lang="en-US" sz="3600" dirty="0">
                <a:latin typeface="Bodoni 72 Book" pitchFamily="2" charset="0"/>
              </a:rPr>
            </a:br>
            <a:r>
              <a:rPr lang="en-US" sz="3600" dirty="0">
                <a:latin typeface="Bodoni 72 Book" pitchFamily="2" charset="0"/>
              </a:rPr>
              <a:t>other</a:t>
            </a:r>
          </a:p>
        </p:txBody>
      </p:sp>
      <p:graphicFrame>
        <p:nvGraphicFramePr>
          <p:cNvPr id="4" name="Chart 3">
            <a:extLst>
              <a:ext uri="{FF2B5EF4-FFF2-40B4-BE49-F238E27FC236}">
                <a16:creationId xmlns:a16="http://schemas.microsoft.com/office/drawing/2014/main" id="{8F751B66-0467-B445-BD3D-84909350EA76}"/>
              </a:ext>
            </a:extLst>
          </p:cNvPr>
          <p:cNvGraphicFramePr>
            <a:graphicFrameLocks/>
          </p:cNvGraphicFramePr>
          <p:nvPr>
            <p:extLst>
              <p:ext uri="{D42A27DB-BD31-4B8C-83A1-F6EECF244321}">
                <p14:modId xmlns:p14="http://schemas.microsoft.com/office/powerpoint/2010/main" val="1571415889"/>
              </p:ext>
            </p:extLst>
          </p:nvPr>
        </p:nvGraphicFramePr>
        <p:xfrm>
          <a:off x="1024128" y="2084832"/>
          <a:ext cx="9923272" cy="3985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91021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Program core faculty funding from the university/department:</a:t>
            </a:r>
            <a:br>
              <a:rPr lang="en-US" sz="3600" dirty="0">
                <a:latin typeface="Bodoni 72 Book" pitchFamily="2" charset="0"/>
              </a:rPr>
            </a:br>
            <a:r>
              <a:rPr lang="en-US" sz="3600" dirty="0">
                <a:latin typeface="Bodoni 72 Book" pitchFamily="2" charset="0"/>
              </a:rPr>
              <a:t>Travel to conference</a:t>
            </a:r>
          </a:p>
        </p:txBody>
      </p:sp>
      <p:graphicFrame>
        <p:nvGraphicFramePr>
          <p:cNvPr id="4" name="Chart 3">
            <a:extLst>
              <a:ext uri="{FF2B5EF4-FFF2-40B4-BE49-F238E27FC236}">
                <a16:creationId xmlns:a16="http://schemas.microsoft.com/office/drawing/2014/main" id="{37D4357B-A5AD-7943-B569-ADCC0BC71087}"/>
              </a:ext>
            </a:extLst>
          </p:cNvPr>
          <p:cNvGraphicFramePr>
            <a:graphicFrameLocks/>
          </p:cNvGraphicFramePr>
          <p:nvPr>
            <p:extLst>
              <p:ext uri="{D42A27DB-BD31-4B8C-83A1-F6EECF244321}">
                <p14:modId xmlns:p14="http://schemas.microsoft.com/office/powerpoint/2010/main" val="3931440066"/>
              </p:ext>
            </p:extLst>
          </p:nvPr>
        </p:nvGraphicFramePr>
        <p:xfrm>
          <a:off x="1024128" y="2540000"/>
          <a:ext cx="9948671" cy="35305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71069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Program core faculty funding from the university/department:</a:t>
            </a:r>
            <a:br>
              <a:rPr lang="en-US" sz="3600" dirty="0">
                <a:latin typeface="Bodoni 72 Book" pitchFamily="2" charset="0"/>
              </a:rPr>
            </a:br>
            <a:r>
              <a:rPr lang="en-US" sz="3600" dirty="0">
                <a:latin typeface="Bodoni 72 Book" pitchFamily="2" charset="0"/>
              </a:rPr>
              <a:t>professional memberships</a:t>
            </a:r>
            <a:br>
              <a:rPr lang="en-US" sz="3600" dirty="0">
                <a:latin typeface="Bodoni 72 Book" pitchFamily="2" charset="0"/>
              </a:rPr>
            </a:br>
            <a:endParaRPr lang="en-US" sz="3600" dirty="0">
              <a:latin typeface="Bodoni 72 Book" pitchFamily="2" charset="0"/>
            </a:endParaRPr>
          </a:p>
        </p:txBody>
      </p:sp>
      <p:graphicFrame>
        <p:nvGraphicFramePr>
          <p:cNvPr id="4" name="Chart 3">
            <a:extLst>
              <a:ext uri="{FF2B5EF4-FFF2-40B4-BE49-F238E27FC236}">
                <a16:creationId xmlns:a16="http://schemas.microsoft.com/office/drawing/2014/main" id="{5190367E-BA9F-0A47-9112-F5CDF1443E7A}"/>
              </a:ext>
            </a:extLst>
          </p:cNvPr>
          <p:cNvGraphicFramePr>
            <a:graphicFrameLocks/>
          </p:cNvGraphicFramePr>
          <p:nvPr>
            <p:extLst>
              <p:ext uri="{D42A27DB-BD31-4B8C-83A1-F6EECF244321}">
                <p14:modId xmlns:p14="http://schemas.microsoft.com/office/powerpoint/2010/main" val="701210524"/>
              </p:ext>
            </p:extLst>
          </p:nvPr>
        </p:nvGraphicFramePr>
        <p:xfrm>
          <a:off x="1024128" y="2311400"/>
          <a:ext cx="10024871" cy="3860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942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Autofit/>
          </a:bodyPr>
          <a:lstStyle/>
          <a:p>
            <a:r>
              <a:rPr lang="en-US" sz="3200" dirty="0">
                <a:latin typeface="Bodoni 72 Book" pitchFamily="2" charset="0"/>
              </a:rPr>
              <a:t>Other Psychology doctoral programs in the department or division</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endParaRPr lang="en-US" b="1" dirty="0">
              <a:latin typeface="Bodoni 72 Book" pitchFamily="2" charset="0"/>
            </a:endParaRPr>
          </a:p>
        </p:txBody>
      </p:sp>
      <p:graphicFrame>
        <p:nvGraphicFramePr>
          <p:cNvPr id="4" name="Chart 3">
            <a:extLst>
              <a:ext uri="{FF2B5EF4-FFF2-40B4-BE49-F238E27FC236}">
                <a16:creationId xmlns:a16="http://schemas.microsoft.com/office/drawing/2014/main" id="{ECCF1245-6920-B54C-BC7D-10DB1AA8EB56}"/>
              </a:ext>
            </a:extLst>
          </p:cNvPr>
          <p:cNvGraphicFramePr>
            <a:graphicFrameLocks/>
          </p:cNvGraphicFramePr>
          <p:nvPr>
            <p:extLst>
              <p:ext uri="{D42A27DB-BD31-4B8C-83A1-F6EECF244321}">
                <p14:modId xmlns:p14="http://schemas.microsoft.com/office/powerpoint/2010/main" val="1532861875"/>
              </p:ext>
            </p:extLst>
          </p:nvPr>
        </p:nvGraphicFramePr>
        <p:xfrm>
          <a:off x="1024127" y="2934585"/>
          <a:ext cx="6843965" cy="35236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657928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Program core faculty funding from the university/department:</a:t>
            </a:r>
            <a:br>
              <a:rPr lang="en-US" sz="3600" dirty="0">
                <a:latin typeface="Bodoni 72 Book" pitchFamily="2" charset="0"/>
              </a:rPr>
            </a:br>
            <a:r>
              <a:rPr lang="en-US" sz="3600" dirty="0" err="1">
                <a:latin typeface="Bodoni 72 Book" pitchFamily="2" charset="0"/>
              </a:rPr>
              <a:t>ceus</a:t>
            </a:r>
            <a:endParaRPr lang="en-US" sz="3600" dirty="0">
              <a:latin typeface="Bodoni 72 Book" pitchFamily="2" charset="0"/>
            </a:endParaRPr>
          </a:p>
        </p:txBody>
      </p:sp>
      <p:graphicFrame>
        <p:nvGraphicFramePr>
          <p:cNvPr id="4" name="Chart 3">
            <a:extLst>
              <a:ext uri="{FF2B5EF4-FFF2-40B4-BE49-F238E27FC236}">
                <a16:creationId xmlns:a16="http://schemas.microsoft.com/office/drawing/2014/main" id="{9CDDD86A-CB73-A74D-A3AE-0CF16867FA82}"/>
              </a:ext>
            </a:extLst>
          </p:cNvPr>
          <p:cNvGraphicFramePr>
            <a:graphicFrameLocks/>
          </p:cNvGraphicFramePr>
          <p:nvPr>
            <p:extLst>
              <p:ext uri="{D42A27DB-BD31-4B8C-83A1-F6EECF244321}">
                <p14:modId xmlns:p14="http://schemas.microsoft.com/office/powerpoint/2010/main" val="3008372773"/>
              </p:ext>
            </p:extLst>
          </p:nvPr>
        </p:nvGraphicFramePr>
        <p:xfrm>
          <a:off x="1024128" y="2590800"/>
          <a:ext cx="9720072" cy="353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10293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Program core faculty funding from the university/department:</a:t>
            </a:r>
            <a:br>
              <a:rPr lang="en-US" sz="3600" dirty="0">
                <a:latin typeface="Bodoni 72 Book" pitchFamily="2" charset="0"/>
              </a:rPr>
            </a:br>
            <a:r>
              <a:rPr lang="en-US" sz="3600" dirty="0">
                <a:latin typeface="Bodoni 72 Book" pitchFamily="2" charset="0"/>
              </a:rPr>
              <a:t>professional development activities</a:t>
            </a:r>
          </a:p>
        </p:txBody>
      </p:sp>
      <p:graphicFrame>
        <p:nvGraphicFramePr>
          <p:cNvPr id="4" name="Chart 3">
            <a:extLst>
              <a:ext uri="{FF2B5EF4-FFF2-40B4-BE49-F238E27FC236}">
                <a16:creationId xmlns:a16="http://schemas.microsoft.com/office/drawing/2014/main" id="{AC2B7399-BD1C-204A-8302-C1D7021E0842}"/>
              </a:ext>
            </a:extLst>
          </p:cNvPr>
          <p:cNvGraphicFramePr>
            <a:graphicFrameLocks/>
          </p:cNvGraphicFramePr>
          <p:nvPr>
            <p:extLst>
              <p:ext uri="{D42A27DB-BD31-4B8C-83A1-F6EECF244321}">
                <p14:modId xmlns:p14="http://schemas.microsoft.com/office/powerpoint/2010/main" val="426123355"/>
              </p:ext>
            </p:extLst>
          </p:nvPr>
        </p:nvGraphicFramePr>
        <p:xfrm>
          <a:off x="1024128" y="2692400"/>
          <a:ext cx="9999472" cy="3454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919736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Program core faculty funding from the university/department:</a:t>
            </a:r>
            <a:br>
              <a:rPr lang="en-US" sz="3600" dirty="0">
                <a:latin typeface="Bodoni 72 Book" pitchFamily="2" charset="0"/>
              </a:rPr>
            </a:br>
            <a:r>
              <a:rPr lang="en-US" sz="3600" dirty="0">
                <a:latin typeface="Bodoni 72 Book" pitchFamily="2" charset="0"/>
              </a:rPr>
              <a:t>licensure fee</a:t>
            </a:r>
          </a:p>
        </p:txBody>
      </p:sp>
      <p:graphicFrame>
        <p:nvGraphicFramePr>
          <p:cNvPr id="4" name="Chart 3">
            <a:extLst>
              <a:ext uri="{FF2B5EF4-FFF2-40B4-BE49-F238E27FC236}">
                <a16:creationId xmlns:a16="http://schemas.microsoft.com/office/drawing/2014/main" id="{7E72D0BE-DE32-4846-B284-94323FBA6380}"/>
              </a:ext>
            </a:extLst>
          </p:cNvPr>
          <p:cNvGraphicFramePr>
            <a:graphicFrameLocks/>
          </p:cNvGraphicFramePr>
          <p:nvPr>
            <p:extLst>
              <p:ext uri="{D42A27DB-BD31-4B8C-83A1-F6EECF244321}">
                <p14:modId xmlns:p14="http://schemas.microsoft.com/office/powerpoint/2010/main" val="1813506237"/>
              </p:ext>
            </p:extLst>
          </p:nvPr>
        </p:nvGraphicFramePr>
        <p:xfrm>
          <a:off x="1024128" y="2362200"/>
          <a:ext cx="10101072" cy="3860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12665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Typical teaching load of core faculty</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9 credit hours per semester to 3-3 semester system</a:t>
            </a:r>
          </a:p>
        </p:txBody>
      </p:sp>
    </p:spTree>
    <p:extLst>
      <p:ext uri="{BB962C8B-B14F-4D97-AF65-F5344CB8AC3E}">
        <p14:creationId xmlns:p14="http://schemas.microsoft.com/office/powerpoint/2010/main" val="5815295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Teaching load adjustment/reduction for:</a:t>
            </a:r>
            <a:br>
              <a:rPr lang="en-US" sz="3600" dirty="0">
                <a:latin typeface="Bodoni 72 Book" pitchFamily="2" charset="0"/>
              </a:rPr>
            </a:br>
            <a:r>
              <a:rPr lang="en-US" sz="3600" dirty="0">
                <a:latin typeface="Bodoni 72 Book" pitchFamily="2" charset="0"/>
              </a:rPr>
              <a:t>teaching/supervising students’ clinical practicum training</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36</a:t>
            </a:r>
          </a:p>
          <a:p>
            <a:pPr>
              <a:buFont typeface="Arial" panose="020B0604020202020204" pitchFamily="34" charset="0"/>
              <a:buChar char="•"/>
            </a:pPr>
            <a:r>
              <a:rPr lang="en-US" dirty="0">
                <a:latin typeface="Bodoni 72 Book" pitchFamily="2" charset="0"/>
              </a:rPr>
              <a:t>Yes = 23</a:t>
            </a:r>
          </a:p>
        </p:txBody>
      </p:sp>
    </p:spTree>
    <p:extLst>
      <p:ext uri="{BB962C8B-B14F-4D97-AF65-F5344CB8AC3E}">
        <p14:creationId xmlns:p14="http://schemas.microsoft.com/office/powerpoint/2010/main" val="17392809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fontScale="90000"/>
          </a:bodyPr>
          <a:lstStyle/>
          <a:p>
            <a:r>
              <a:rPr lang="en-US" sz="3600" dirty="0">
                <a:latin typeface="Bodoni 72 Book" pitchFamily="2" charset="0"/>
              </a:rPr>
              <a:t>Teaching load adjustment/reduction for:</a:t>
            </a:r>
            <a:br>
              <a:rPr lang="en-US" sz="3600" dirty="0">
                <a:latin typeface="Bodoni 72 Book" pitchFamily="2" charset="0"/>
              </a:rPr>
            </a:br>
            <a:r>
              <a:rPr lang="en-US" sz="3600" dirty="0">
                <a:latin typeface="Bodoni 72 Book" pitchFamily="2" charset="0"/>
              </a:rPr>
              <a:t>advising a particular number of doctoral students or chairing theses/dissertations?</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47</a:t>
            </a:r>
          </a:p>
          <a:p>
            <a:pPr>
              <a:buFont typeface="Arial" panose="020B0604020202020204" pitchFamily="34" charset="0"/>
              <a:buChar char="•"/>
            </a:pPr>
            <a:r>
              <a:rPr lang="en-US" dirty="0">
                <a:latin typeface="Bodoni 72 Book" pitchFamily="2" charset="0"/>
              </a:rPr>
              <a:t>Yes = 13</a:t>
            </a:r>
          </a:p>
          <a:p>
            <a:pPr lvl="1">
              <a:buFont typeface="Arial" panose="020B0604020202020204" pitchFamily="34" charset="0"/>
              <a:buChar char="•"/>
            </a:pPr>
            <a:r>
              <a:rPr lang="en-US" dirty="0">
                <a:latin typeface="Bodoni 72 Book" pitchFamily="2" charset="0"/>
              </a:rPr>
              <a:t>“Point system - chair 3 dissertations and get a 3 credit course release; sit on 12 dissertations as a member and get the course release.”</a:t>
            </a:r>
          </a:p>
          <a:p>
            <a:pPr lvl="1">
              <a:buFont typeface="Arial" panose="020B0604020202020204" pitchFamily="34" charset="0"/>
              <a:buChar char="•"/>
            </a:pPr>
            <a:r>
              <a:rPr lang="en-US" dirty="0">
                <a:latin typeface="Bodoni 72 Book" pitchFamily="2" charset="0"/>
              </a:rPr>
              <a:t>“We now get 1 course release for any number of dissertation/thesis students up to 3. If we have more than 3, no extra compensation of any kind. “</a:t>
            </a:r>
          </a:p>
          <a:p>
            <a:pPr lvl="1">
              <a:buFont typeface="Arial" panose="020B0604020202020204" pitchFamily="34" charset="0"/>
              <a:buChar char="•"/>
            </a:pPr>
            <a:r>
              <a:rPr lang="en-US" dirty="0">
                <a:latin typeface="Bodoni 72 Book" pitchFamily="2" charset="0"/>
              </a:rPr>
              <a:t>“Chairing 5”</a:t>
            </a:r>
          </a:p>
        </p:txBody>
      </p:sp>
    </p:spTree>
    <p:extLst>
      <p:ext uri="{BB962C8B-B14F-4D97-AF65-F5344CB8AC3E}">
        <p14:creationId xmlns:p14="http://schemas.microsoft.com/office/powerpoint/2010/main" val="1013222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Core faculty grants:</a:t>
            </a:r>
            <a:br>
              <a:rPr lang="en-US" sz="3600" dirty="0">
                <a:latin typeface="Bodoni 72 Book" pitchFamily="2" charset="0"/>
              </a:rPr>
            </a:br>
            <a:r>
              <a:rPr lang="en-US" sz="3600" dirty="0">
                <a:latin typeface="Bodoni 72 Book" pitchFamily="2" charset="0"/>
              </a:rPr>
              <a:t>federal grants</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endParaRPr lang="en-US" dirty="0">
              <a:latin typeface="Bodoni 72 Book" pitchFamily="2" charset="0"/>
            </a:endParaRPr>
          </a:p>
        </p:txBody>
      </p:sp>
      <p:graphicFrame>
        <p:nvGraphicFramePr>
          <p:cNvPr id="4" name="Chart 3">
            <a:extLst>
              <a:ext uri="{FF2B5EF4-FFF2-40B4-BE49-F238E27FC236}">
                <a16:creationId xmlns:a16="http://schemas.microsoft.com/office/drawing/2014/main" id="{EDE1377F-DD79-574A-B0F9-BAEA159B9BD4}"/>
              </a:ext>
            </a:extLst>
          </p:cNvPr>
          <p:cNvGraphicFramePr>
            <a:graphicFrameLocks/>
          </p:cNvGraphicFramePr>
          <p:nvPr>
            <p:extLst>
              <p:ext uri="{D42A27DB-BD31-4B8C-83A1-F6EECF244321}">
                <p14:modId xmlns:p14="http://schemas.microsoft.com/office/powerpoint/2010/main" val="1257948863"/>
              </p:ext>
            </p:extLst>
          </p:nvPr>
        </p:nvGraphicFramePr>
        <p:xfrm>
          <a:off x="1024128" y="2286000"/>
          <a:ext cx="10101072" cy="40233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04289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Core faculty grants:</a:t>
            </a:r>
            <a:br>
              <a:rPr lang="en-US" sz="3600" dirty="0">
                <a:latin typeface="Bodoni 72 Book" pitchFamily="2" charset="0"/>
              </a:rPr>
            </a:br>
            <a:r>
              <a:rPr lang="en-US" sz="3600" dirty="0">
                <a:latin typeface="Bodoni 72 Book" pitchFamily="2" charset="0"/>
              </a:rPr>
              <a:t>private foundation grants</a:t>
            </a:r>
          </a:p>
        </p:txBody>
      </p:sp>
      <p:graphicFrame>
        <p:nvGraphicFramePr>
          <p:cNvPr id="4" name="Chart 3">
            <a:extLst>
              <a:ext uri="{FF2B5EF4-FFF2-40B4-BE49-F238E27FC236}">
                <a16:creationId xmlns:a16="http://schemas.microsoft.com/office/drawing/2014/main" id="{65086C5A-7CC9-8E48-A893-5DFD5127F092}"/>
              </a:ext>
            </a:extLst>
          </p:cNvPr>
          <p:cNvGraphicFramePr>
            <a:graphicFrameLocks/>
          </p:cNvGraphicFramePr>
          <p:nvPr>
            <p:extLst>
              <p:ext uri="{D42A27DB-BD31-4B8C-83A1-F6EECF244321}">
                <p14:modId xmlns:p14="http://schemas.microsoft.com/office/powerpoint/2010/main" val="2267702745"/>
              </p:ext>
            </p:extLst>
          </p:nvPr>
        </p:nvGraphicFramePr>
        <p:xfrm>
          <a:off x="1024128" y="2311401"/>
          <a:ext cx="10024872" cy="3784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10652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Core faculty grants:</a:t>
            </a:r>
            <a:br>
              <a:rPr lang="en-US" sz="3600" dirty="0">
                <a:latin typeface="Bodoni 72 Book" pitchFamily="2" charset="0"/>
              </a:rPr>
            </a:br>
            <a:r>
              <a:rPr lang="en-US" sz="3600" dirty="0">
                <a:latin typeface="Bodoni 72 Book" pitchFamily="2" charset="0"/>
              </a:rPr>
              <a:t>other grants</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Range:</a:t>
            </a:r>
          </a:p>
          <a:p>
            <a:pPr lvl="1">
              <a:buFont typeface="Arial" panose="020B0604020202020204" pitchFamily="34" charset="0"/>
              <a:buChar char="•"/>
            </a:pPr>
            <a:r>
              <a:rPr lang="en-US" dirty="0">
                <a:latin typeface="Bodoni 72 Book" pitchFamily="2" charset="0"/>
              </a:rPr>
              <a:t>1 – 5</a:t>
            </a:r>
          </a:p>
          <a:p>
            <a:pPr lvl="1">
              <a:buFont typeface="Arial" panose="020B0604020202020204" pitchFamily="34" charset="0"/>
              <a:buChar char="•"/>
            </a:pPr>
            <a:r>
              <a:rPr lang="en-US" dirty="0">
                <a:latin typeface="Bodoni 72 Book" pitchFamily="2" charset="0"/>
              </a:rPr>
              <a:t>1 - State base grant</a:t>
            </a:r>
          </a:p>
          <a:p>
            <a:pPr lvl="1">
              <a:buFont typeface="Arial" panose="020B0604020202020204" pitchFamily="34" charset="0"/>
              <a:buChar char="•"/>
            </a:pPr>
            <a:r>
              <a:rPr lang="en-US" dirty="0">
                <a:latin typeface="Bodoni 72 Book" pitchFamily="2" charset="0"/>
              </a:rPr>
              <a:t>“University or college grants-5”</a:t>
            </a:r>
          </a:p>
          <a:p>
            <a:pPr lvl="1">
              <a:buFont typeface="Arial" panose="020B0604020202020204" pitchFamily="34" charset="0"/>
              <a:buChar char="•"/>
            </a:pPr>
            <a:r>
              <a:rPr lang="en-US" dirty="0">
                <a:latin typeface="Bodoni 72 Book" pitchFamily="2" charset="0"/>
              </a:rPr>
              <a:t>“Internal - 5; subcontract of federal grant – 1”</a:t>
            </a:r>
          </a:p>
          <a:p>
            <a:pPr lvl="1">
              <a:buFont typeface="Arial" panose="020B0604020202020204" pitchFamily="34" charset="0"/>
              <a:buChar char="•"/>
            </a:pPr>
            <a:r>
              <a:rPr lang="en-US" dirty="0">
                <a:latin typeface="Bodoni 72 Book" pitchFamily="2" charset="0"/>
              </a:rPr>
              <a:t>“APA grants: 3, NLPA grants 1, Institutional Research Grants 5.”</a:t>
            </a:r>
          </a:p>
          <a:p>
            <a:pPr lvl="1">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154718594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University upper administration (e.g., dean, provost, president) expectations for external grants</a:t>
            </a:r>
          </a:p>
        </p:txBody>
      </p:sp>
      <p:graphicFrame>
        <p:nvGraphicFramePr>
          <p:cNvPr id="4" name="Content Placeholder 3">
            <a:extLst>
              <a:ext uri="{FF2B5EF4-FFF2-40B4-BE49-F238E27FC236}">
                <a16:creationId xmlns:a16="http://schemas.microsoft.com/office/drawing/2014/main" id="{B49055FB-320C-8F44-A72D-91809B757C4F}"/>
              </a:ext>
            </a:extLst>
          </p:cNvPr>
          <p:cNvGraphicFramePr>
            <a:graphicFrameLocks noGrp="1"/>
          </p:cNvGraphicFramePr>
          <p:nvPr>
            <p:ph idx="1"/>
            <p:extLst>
              <p:ext uri="{D42A27DB-BD31-4B8C-83A1-F6EECF244321}">
                <p14:modId xmlns:p14="http://schemas.microsoft.com/office/powerpoint/2010/main" val="1676491988"/>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67723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D1D34-81BD-3D4E-85E2-AC35ABF19F22}"/>
              </a:ext>
            </a:extLst>
          </p:cNvPr>
          <p:cNvSpPr>
            <a:spLocks noGrp="1"/>
          </p:cNvSpPr>
          <p:nvPr>
            <p:ph type="title"/>
          </p:nvPr>
        </p:nvSpPr>
        <p:spPr/>
        <p:txBody>
          <a:bodyPr>
            <a:normAutofit/>
          </a:bodyPr>
          <a:lstStyle/>
          <a:p>
            <a:r>
              <a:rPr lang="en-US" sz="3200" dirty="0">
                <a:latin typeface="Bodoni 72 Book" pitchFamily="2" charset="0"/>
              </a:rPr>
              <a:t>Programs who offer a pass-through master’s program option in Counseling</a:t>
            </a:r>
          </a:p>
        </p:txBody>
      </p:sp>
      <p:sp>
        <p:nvSpPr>
          <p:cNvPr id="3" name="Content Placeholder 2">
            <a:extLst>
              <a:ext uri="{FF2B5EF4-FFF2-40B4-BE49-F238E27FC236}">
                <a16:creationId xmlns:a16="http://schemas.microsoft.com/office/drawing/2014/main" id="{80938668-8BCF-4B46-B699-D6E8FBDFEE69}"/>
              </a:ext>
            </a:extLst>
          </p:cNvPr>
          <p:cNvSpPr>
            <a:spLocks noGrp="1"/>
          </p:cNvSpPr>
          <p:nvPr>
            <p:ph idx="1"/>
          </p:nvPr>
        </p:nvSpPr>
        <p:spPr>
          <a:xfrm>
            <a:off x="1024129" y="2286000"/>
            <a:ext cx="10161322" cy="4023360"/>
          </a:xfrm>
        </p:spPr>
        <p:txBody>
          <a:bodyPr>
            <a:normAutofit/>
          </a:bodyPr>
          <a:lstStyle/>
          <a:p>
            <a:endParaRPr lang="en-US" b="1" dirty="0">
              <a:latin typeface="Bodoni 72 Book" pitchFamily="2" charset="0"/>
            </a:endParaRPr>
          </a:p>
        </p:txBody>
      </p:sp>
      <p:graphicFrame>
        <p:nvGraphicFramePr>
          <p:cNvPr id="4" name="Chart 3">
            <a:extLst>
              <a:ext uri="{FF2B5EF4-FFF2-40B4-BE49-F238E27FC236}">
                <a16:creationId xmlns:a16="http://schemas.microsoft.com/office/drawing/2014/main" id="{2E0152F8-08DA-1A4B-9435-73E7EFA9C32C}"/>
              </a:ext>
            </a:extLst>
          </p:cNvPr>
          <p:cNvGraphicFramePr>
            <a:graphicFrameLocks/>
          </p:cNvGraphicFramePr>
          <p:nvPr>
            <p:extLst>
              <p:ext uri="{D42A27DB-BD31-4B8C-83A1-F6EECF244321}">
                <p14:modId xmlns:p14="http://schemas.microsoft.com/office/powerpoint/2010/main" val="1597535038"/>
              </p:ext>
            </p:extLst>
          </p:nvPr>
        </p:nvGraphicFramePr>
        <p:xfrm>
          <a:off x="1024127" y="2955850"/>
          <a:ext cx="6035891" cy="35874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89138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University upper administration (e.g., dean, provost, president) level of value for your program</a:t>
            </a:r>
          </a:p>
        </p:txBody>
      </p:sp>
      <p:graphicFrame>
        <p:nvGraphicFramePr>
          <p:cNvPr id="4" name="Content Placeholder 3">
            <a:extLst>
              <a:ext uri="{FF2B5EF4-FFF2-40B4-BE49-F238E27FC236}">
                <a16:creationId xmlns:a16="http://schemas.microsoft.com/office/drawing/2014/main" id="{95A3E2A3-67D9-0E4D-AE57-2BB2D4FC1B52}"/>
              </a:ext>
            </a:extLst>
          </p:cNvPr>
          <p:cNvGraphicFramePr>
            <a:graphicFrameLocks noGrp="1"/>
          </p:cNvGraphicFramePr>
          <p:nvPr>
            <p:ph idx="1"/>
            <p:extLst>
              <p:ext uri="{D42A27DB-BD31-4B8C-83A1-F6EECF244321}">
                <p14:modId xmlns:p14="http://schemas.microsoft.com/office/powerpoint/2010/main" val="1358201207"/>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192643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Adequate number of core faculty for program needs</a:t>
            </a:r>
          </a:p>
        </p:txBody>
      </p:sp>
      <p:graphicFrame>
        <p:nvGraphicFramePr>
          <p:cNvPr id="4" name="Content Placeholder 3">
            <a:extLst>
              <a:ext uri="{FF2B5EF4-FFF2-40B4-BE49-F238E27FC236}">
                <a16:creationId xmlns:a16="http://schemas.microsoft.com/office/drawing/2014/main" id="{D9C68851-17EC-744F-84D3-99278C5BF9A9}"/>
              </a:ext>
            </a:extLst>
          </p:cNvPr>
          <p:cNvGraphicFramePr>
            <a:graphicFrameLocks noGrp="1"/>
          </p:cNvGraphicFramePr>
          <p:nvPr>
            <p:ph idx="1"/>
            <p:extLst>
              <p:ext uri="{D42A27DB-BD31-4B8C-83A1-F6EECF244321}">
                <p14:modId xmlns:p14="http://schemas.microsoft.com/office/powerpoint/2010/main" val="240450054"/>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71720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Adequate amount of supports and resources provided by the department</a:t>
            </a:r>
          </a:p>
        </p:txBody>
      </p:sp>
      <p:graphicFrame>
        <p:nvGraphicFramePr>
          <p:cNvPr id="4" name="Content Placeholder 3">
            <a:extLst>
              <a:ext uri="{FF2B5EF4-FFF2-40B4-BE49-F238E27FC236}">
                <a16:creationId xmlns:a16="http://schemas.microsoft.com/office/drawing/2014/main" id="{394086EB-5A36-7440-84C0-90A6D6AE34CE}"/>
              </a:ext>
            </a:extLst>
          </p:cNvPr>
          <p:cNvGraphicFramePr>
            <a:graphicFrameLocks noGrp="1"/>
          </p:cNvGraphicFramePr>
          <p:nvPr>
            <p:ph idx="1"/>
            <p:extLst>
              <p:ext uri="{D42A27DB-BD31-4B8C-83A1-F6EECF244321}">
                <p14:modId xmlns:p14="http://schemas.microsoft.com/office/powerpoint/2010/main" val="2608703514"/>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2136427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Adequate amount of institutional supports and resources provided by the university</a:t>
            </a:r>
          </a:p>
        </p:txBody>
      </p:sp>
      <p:graphicFrame>
        <p:nvGraphicFramePr>
          <p:cNvPr id="4" name="Content Placeholder 3">
            <a:extLst>
              <a:ext uri="{FF2B5EF4-FFF2-40B4-BE49-F238E27FC236}">
                <a16:creationId xmlns:a16="http://schemas.microsoft.com/office/drawing/2014/main" id="{B293CEBE-9068-3A44-976F-B382C998CF8F}"/>
              </a:ext>
            </a:extLst>
          </p:cNvPr>
          <p:cNvGraphicFramePr>
            <a:graphicFrameLocks noGrp="1"/>
          </p:cNvGraphicFramePr>
          <p:nvPr>
            <p:ph idx="1"/>
            <p:extLst>
              <p:ext uri="{D42A27DB-BD31-4B8C-83A1-F6EECF244321}">
                <p14:modId xmlns:p14="http://schemas.microsoft.com/office/powerpoint/2010/main" val="4096288691"/>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163848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Faculty meetings during regular/long semesters</a:t>
            </a:r>
          </a:p>
        </p:txBody>
      </p:sp>
      <p:graphicFrame>
        <p:nvGraphicFramePr>
          <p:cNvPr id="4" name="Content Placeholder 3">
            <a:extLst>
              <a:ext uri="{FF2B5EF4-FFF2-40B4-BE49-F238E27FC236}">
                <a16:creationId xmlns:a16="http://schemas.microsoft.com/office/drawing/2014/main" id="{CD22F64D-0917-9546-8E80-9CCF4F3581CF}"/>
              </a:ext>
            </a:extLst>
          </p:cNvPr>
          <p:cNvGraphicFramePr>
            <a:graphicFrameLocks noGrp="1"/>
          </p:cNvGraphicFramePr>
          <p:nvPr>
            <p:ph idx="1"/>
            <p:extLst>
              <p:ext uri="{D42A27DB-BD31-4B8C-83A1-F6EECF244321}">
                <p14:modId xmlns:p14="http://schemas.microsoft.com/office/powerpoint/2010/main" val="2927468129"/>
              </p:ext>
            </p:extLst>
          </p:nvPr>
        </p:nvGraphicFramePr>
        <p:xfrm>
          <a:off x="1023938" y="2286000"/>
          <a:ext cx="9720262" cy="402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12386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normAutofit/>
          </a:bodyPr>
          <a:lstStyle/>
          <a:p>
            <a:r>
              <a:rPr lang="en-US" sz="3600" dirty="0">
                <a:latin typeface="Bodoni 72 Book" pitchFamily="2" charset="0"/>
              </a:rPr>
              <a:t>Faculty meetings during the summer semester</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46</a:t>
            </a:r>
          </a:p>
          <a:p>
            <a:pPr>
              <a:buFont typeface="Arial" panose="020B0604020202020204" pitchFamily="34" charset="0"/>
              <a:buChar char="•"/>
            </a:pPr>
            <a:r>
              <a:rPr lang="en-US" dirty="0">
                <a:latin typeface="Bodoni 72 Book" pitchFamily="2" charset="0"/>
              </a:rPr>
              <a:t>Yes = 15</a:t>
            </a:r>
          </a:p>
          <a:p>
            <a:pPr lvl="1">
              <a:buFont typeface="Arial" panose="020B0604020202020204" pitchFamily="34" charset="0"/>
              <a:buChar char="•"/>
            </a:pPr>
            <a:r>
              <a:rPr lang="en-US" dirty="0">
                <a:latin typeface="Bodoni 72 Book" pitchFamily="2" charset="0"/>
              </a:rPr>
              <a:t>Range: “As needed” basis to every other week</a:t>
            </a:r>
          </a:p>
          <a:p>
            <a:pPr lvl="1">
              <a:buFont typeface="Arial" panose="020B0604020202020204" pitchFamily="34" charset="0"/>
              <a:buChar char="•"/>
            </a:pPr>
            <a:r>
              <a:rPr lang="en-US" dirty="0">
                <a:latin typeface="Bodoni 72 Book" pitchFamily="2" charset="0"/>
              </a:rPr>
              <a:t>“We don't meet as a whole but smaller groups meet for projects such as APA accreditation reports, major course revisions.”</a:t>
            </a:r>
          </a:p>
          <a:p>
            <a:pPr lvl="1">
              <a:buFont typeface="Arial" panose="020B0604020202020204" pitchFamily="34" charset="0"/>
              <a:buChar char="•"/>
            </a:pPr>
            <a:r>
              <a:rPr lang="en-US" dirty="0">
                <a:latin typeface="Bodoni 72 Book" pitchFamily="2" charset="0"/>
              </a:rPr>
              <a:t>As needed. Sometimes not at all. Sometimes a couple of meetings or a long retreat.”</a:t>
            </a:r>
          </a:p>
          <a:p>
            <a:pPr lvl="1">
              <a:buFont typeface="Arial" panose="020B0604020202020204" pitchFamily="34" charset="0"/>
              <a:buChar char="•"/>
            </a:pPr>
            <a:r>
              <a:rPr lang="en-US" dirty="0">
                <a:latin typeface="Bodoni 72 Book" pitchFamily="2" charset="0"/>
              </a:rPr>
              <a:t>1 time for the annual review of students.”</a:t>
            </a:r>
          </a:p>
          <a:p>
            <a:pPr lvl="1">
              <a:buFont typeface="Arial" panose="020B0604020202020204" pitchFamily="34" charset="0"/>
              <a:buChar char="•"/>
            </a:pPr>
            <a:endParaRPr lang="en-US" dirty="0">
              <a:latin typeface="Bodoni 72 Book" pitchFamily="2" charset="0"/>
            </a:endParaRPr>
          </a:p>
        </p:txBody>
      </p:sp>
    </p:spTree>
    <p:extLst>
      <p:ext uri="{BB962C8B-B14F-4D97-AF65-F5344CB8AC3E}">
        <p14:creationId xmlns:p14="http://schemas.microsoft.com/office/powerpoint/2010/main" val="3847309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8F828-0A96-3146-9F02-D65AD6197908}"/>
              </a:ext>
            </a:extLst>
          </p:cNvPr>
          <p:cNvSpPr>
            <a:spLocks noGrp="1"/>
          </p:cNvSpPr>
          <p:nvPr>
            <p:ph type="title"/>
          </p:nvPr>
        </p:nvSpPr>
        <p:spPr>
          <a:xfrm>
            <a:off x="350874" y="5033455"/>
            <a:ext cx="7772400" cy="1463040"/>
          </a:xfrm>
        </p:spPr>
        <p:txBody>
          <a:bodyPr>
            <a:normAutofit/>
          </a:bodyPr>
          <a:lstStyle/>
          <a:p>
            <a:r>
              <a:rPr lang="en-US" dirty="0">
                <a:latin typeface="Bodoni 72 Book" pitchFamily="2" charset="0"/>
              </a:rPr>
              <a:t>DCT</a:t>
            </a:r>
          </a:p>
        </p:txBody>
      </p:sp>
    </p:spTree>
    <p:extLst>
      <p:ext uri="{BB962C8B-B14F-4D97-AF65-F5344CB8AC3E}">
        <p14:creationId xmlns:p14="http://schemas.microsoft.com/office/powerpoint/2010/main" val="23200257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Gender Identity</a:t>
            </a:r>
          </a:p>
        </p:txBody>
      </p:sp>
      <p:graphicFrame>
        <p:nvGraphicFramePr>
          <p:cNvPr id="4" name="Chart 3">
            <a:extLst>
              <a:ext uri="{FF2B5EF4-FFF2-40B4-BE49-F238E27FC236}">
                <a16:creationId xmlns:a16="http://schemas.microsoft.com/office/drawing/2014/main" id="{264968EA-F7BE-714C-B56F-DBEAC14F0247}"/>
              </a:ext>
            </a:extLst>
          </p:cNvPr>
          <p:cNvGraphicFramePr>
            <a:graphicFrameLocks/>
          </p:cNvGraphicFramePr>
          <p:nvPr>
            <p:extLst>
              <p:ext uri="{D42A27DB-BD31-4B8C-83A1-F6EECF244321}">
                <p14:modId xmlns:p14="http://schemas.microsoft.com/office/powerpoint/2010/main" val="774333350"/>
              </p:ext>
            </p:extLst>
          </p:nvPr>
        </p:nvGraphicFramePr>
        <p:xfrm>
          <a:off x="838200" y="2057400"/>
          <a:ext cx="10287000" cy="4089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36142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Identity as an ethnic-racial minority</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latin typeface="Bodoni 72 Book" pitchFamily="2" charset="0"/>
              </a:rPr>
              <a:t>No = 43</a:t>
            </a:r>
          </a:p>
          <a:p>
            <a:pPr>
              <a:buFont typeface="Arial" panose="020B0604020202020204" pitchFamily="34" charset="0"/>
              <a:buChar char="•"/>
            </a:pPr>
            <a:r>
              <a:rPr lang="en-US" dirty="0">
                <a:latin typeface="Bodoni 72 Book" pitchFamily="2" charset="0"/>
              </a:rPr>
              <a:t>Yes = 19</a:t>
            </a:r>
          </a:p>
          <a:p>
            <a:pPr lvl="1">
              <a:buFont typeface="Arial" panose="020B0604020202020204" pitchFamily="34" charset="0"/>
              <a:buChar char="•"/>
            </a:pPr>
            <a:r>
              <a:rPr lang="en-US" dirty="0">
                <a:latin typeface="Bodoni 72 Book" pitchFamily="2" charset="0"/>
              </a:rPr>
              <a:t>African American</a:t>
            </a:r>
          </a:p>
          <a:p>
            <a:pPr lvl="1">
              <a:buFont typeface="Arial" panose="020B0604020202020204" pitchFamily="34" charset="0"/>
              <a:buChar char="•"/>
            </a:pPr>
            <a:r>
              <a:rPr lang="en-US" dirty="0">
                <a:latin typeface="Bodoni 72 Book" pitchFamily="2" charset="0"/>
              </a:rPr>
              <a:t>Asian</a:t>
            </a:r>
          </a:p>
          <a:p>
            <a:pPr lvl="1">
              <a:buFont typeface="Arial" panose="020B0604020202020204" pitchFamily="34" charset="0"/>
              <a:buChar char="•"/>
            </a:pPr>
            <a:r>
              <a:rPr lang="en-US" dirty="0">
                <a:latin typeface="Bodoni 72 Book" pitchFamily="2" charset="0"/>
              </a:rPr>
              <a:t>Asian American</a:t>
            </a:r>
          </a:p>
          <a:p>
            <a:pPr lvl="1">
              <a:buFont typeface="Arial" panose="020B0604020202020204" pitchFamily="34" charset="0"/>
              <a:buChar char="•"/>
            </a:pPr>
            <a:r>
              <a:rPr lang="en-US" dirty="0">
                <a:latin typeface="Bodoni 72 Book" pitchFamily="2" charset="0"/>
              </a:rPr>
              <a:t>Multiracial Asian American</a:t>
            </a:r>
          </a:p>
          <a:p>
            <a:pPr lvl="1">
              <a:buFont typeface="Arial" panose="020B0604020202020204" pitchFamily="34" charset="0"/>
              <a:buChar char="•"/>
            </a:pPr>
            <a:r>
              <a:rPr lang="en-US" dirty="0">
                <a:latin typeface="Bodoni 72 Book" pitchFamily="2" charset="0"/>
              </a:rPr>
              <a:t>Native Hawaiian, Pacific Islander, Asian, and White</a:t>
            </a:r>
          </a:p>
          <a:p>
            <a:pPr lvl="1">
              <a:buFont typeface="Arial" panose="020B0604020202020204" pitchFamily="34" charset="0"/>
              <a:buChar char="•"/>
            </a:pPr>
            <a:r>
              <a:rPr lang="en-US" dirty="0">
                <a:latin typeface="Bodoni 72 Book" pitchFamily="2" charset="0"/>
              </a:rPr>
              <a:t>Hispanic</a:t>
            </a:r>
          </a:p>
          <a:p>
            <a:pPr lvl="1">
              <a:buFont typeface="Arial" panose="020B0604020202020204" pitchFamily="34" charset="0"/>
              <a:buChar char="•"/>
            </a:pPr>
            <a:r>
              <a:rPr lang="en-US" dirty="0">
                <a:latin typeface="Bodoni 72 Book" pitchFamily="2" charset="0"/>
              </a:rPr>
              <a:t>Latino</a:t>
            </a:r>
          </a:p>
          <a:p>
            <a:pPr lvl="1">
              <a:buFont typeface="Arial" panose="020B0604020202020204" pitchFamily="34" charset="0"/>
              <a:buChar char="•"/>
            </a:pPr>
            <a:r>
              <a:rPr lang="en-US" dirty="0">
                <a:latin typeface="Bodoni 72 Book" pitchFamily="2" charset="0"/>
              </a:rPr>
              <a:t>Latinx</a:t>
            </a:r>
          </a:p>
          <a:p>
            <a:pPr lvl="1">
              <a:buFont typeface="Arial" panose="020B0604020202020204" pitchFamily="34" charset="0"/>
              <a:buChar char="•"/>
            </a:pPr>
            <a:r>
              <a:rPr lang="en-US" dirty="0">
                <a:latin typeface="Bodoni 72 Book" pitchFamily="2" charset="0"/>
              </a:rPr>
              <a:t>Mixed Latinx</a:t>
            </a:r>
          </a:p>
          <a:p>
            <a:pPr lvl="1">
              <a:buFont typeface="Arial" panose="020B0604020202020204" pitchFamily="34" charset="0"/>
              <a:buChar char="•"/>
            </a:pPr>
            <a:r>
              <a:rPr lang="en-US" dirty="0">
                <a:latin typeface="Bodoni 72 Book" pitchFamily="2" charset="0"/>
              </a:rPr>
              <a:t>White – Middle Eastern</a:t>
            </a:r>
          </a:p>
        </p:txBody>
      </p:sp>
    </p:spTree>
    <p:extLst>
      <p:ext uri="{BB962C8B-B14F-4D97-AF65-F5344CB8AC3E}">
        <p14:creationId xmlns:p14="http://schemas.microsoft.com/office/powerpoint/2010/main" val="35322152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1D62-C584-C14B-9CBF-74C7D7C91840}"/>
              </a:ext>
            </a:extLst>
          </p:cNvPr>
          <p:cNvSpPr>
            <a:spLocks noGrp="1"/>
          </p:cNvSpPr>
          <p:nvPr>
            <p:ph type="title"/>
          </p:nvPr>
        </p:nvSpPr>
        <p:spPr/>
        <p:txBody>
          <a:bodyPr/>
          <a:lstStyle/>
          <a:p>
            <a:r>
              <a:rPr lang="en-US" dirty="0">
                <a:latin typeface="Bodoni 72 Book" pitchFamily="2" charset="0"/>
              </a:rPr>
              <a:t>Identity as a member of the LGBTQ community</a:t>
            </a:r>
          </a:p>
        </p:txBody>
      </p:sp>
      <p:sp>
        <p:nvSpPr>
          <p:cNvPr id="3" name="Content Placeholder 2">
            <a:extLst>
              <a:ext uri="{FF2B5EF4-FFF2-40B4-BE49-F238E27FC236}">
                <a16:creationId xmlns:a16="http://schemas.microsoft.com/office/drawing/2014/main" id="{65949260-112C-FD41-ADAC-0A29B4FA11C0}"/>
              </a:ext>
            </a:extLst>
          </p:cNvPr>
          <p:cNvSpPr>
            <a:spLocks noGrp="1"/>
          </p:cNvSpPr>
          <p:nvPr>
            <p:ph idx="1"/>
          </p:nvPr>
        </p:nvSpPr>
        <p:spPr/>
        <p:txBody>
          <a:bodyPr/>
          <a:lstStyle/>
          <a:p>
            <a:pPr>
              <a:buFont typeface="Arial" panose="020B0604020202020204" pitchFamily="34" charset="0"/>
              <a:buChar char="•"/>
            </a:pPr>
            <a:r>
              <a:rPr lang="en-US" dirty="0">
                <a:latin typeface="Bodoni 72 Book" pitchFamily="2" charset="0"/>
              </a:rPr>
              <a:t>No = 49</a:t>
            </a:r>
          </a:p>
          <a:p>
            <a:pPr>
              <a:buFont typeface="Arial" panose="020B0604020202020204" pitchFamily="34" charset="0"/>
              <a:buChar char="•"/>
            </a:pPr>
            <a:r>
              <a:rPr lang="en-US" dirty="0">
                <a:latin typeface="Bodoni 72 Book" pitchFamily="2" charset="0"/>
              </a:rPr>
              <a:t>Yes = 11</a:t>
            </a:r>
          </a:p>
        </p:txBody>
      </p:sp>
    </p:spTree>
    <p:extLst>
      <p:ext uri="{BB962C8B-B14F-4D97-AF65-F5344CB8AC3E}">
        <p14:creationId xmlns:p14="http://schemas.microsoft.com/office/powerpoint/2010/main" val="10740734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{6279E25C-7FF5-3840-BA14-CE8AABD8E8D5}tf16401369</Template>
  <TotalTime>1321</TotalTime>
  <Words>3047</Words>
  <Application>Microsoft Macintosh PowerPoint</Application>
  <PresentationFormat>Widescreen</PresentationFormat>
  <Paragraphs>308</Paragraphs>
  <Slides>111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111</vt:i4>
      </vt:variant>
    </vt:vector>
  </HeadingPairs>
  <TitlesOfParts>
    <vt:vector size="117" baseType="lpstr">
      <vt:lpstr>Arial</vt:lpstr>
      <vt:lpstr>Bodoni 72 Book</vt:lpstr>
      <vt:lpstr>Tw Cen MT</vt:lpstr>
      <vt:lpstr>Tw Cen MT Condensed</vt:lpstr>
      <vt:lpstr>Wingdings 3</vt:lpstr>
      <vt:lpstr>Integral</vt:lpstr>
      <vt:lpstr>2021 CCPTP Training Programs Survey</vt:lpstr>
      <vt:lpstr>OVerview</vt:lpstr>
      <vt:lpstr>General Program Information and Requirements </vt:lpstr>
      <vt:lpstr>Accreditation</vt:lpstr>
      <vt:lpstr>Years of reaccreditation from the most recent reaccreditation process</vt:lpstr>
      <vt:lpstr>Type of degree offered by doctoral program</vt:lpstr>
      <vt:lpstr>University type</vt:lpstr>
      <vt:lpstr>Other Psychology doctoral programs in the department or division</vt:lpstr>
      <vt:lpstr>Programs who offer a pass-through master’s program option in Counseling</vt:lpstr>
      <vt:lpstr>Emphasis on training for an academic/research-oriented career in counseling psychology</vt:lpstr>
      <vt:lpstr>Emphasis on training for a practice-oriented career in counseling psychology</vt:lpstr>
      <vt:lpstr>Model to best describe the overall curriculum of the program</vt:lpstr>
      <vt:lpstr>7-point scale to indicate the “relative emphasis” or “balance” between research and clinical training</vt:lpstr>
      <vt:lpstr>DSK accreditation requirements</vt:lpstr>
      <vt:lpstr>DSK accreditation requirements</vt:lpstr>
      <vt:lpstr>DSK accreditation requirements</vt:lpstr>
      <vt:lpstr>DSK accreditation requirements</vt:lpstr>
      <vt:lpstr>Online course delivery format for required courses prior to the pandemic</vt:lpstr>
      <vt:lpstr>Tracks, concentrations, clusters, or emphasis areas that require extra coursework or training</vt:lpstr>
      <vt:lpstr>Program-specific competencies and related curriculum</vt:lpstr>
      <vt:lpstr>Required Comprehensive/qualifying exams</vt:lpstr>
      <vt:lpstr>Minimum number of student direct clinical hours before applying for internships</vt:lpstr>
      <vt:lpstr>Minimum number of student assessment batteries/reports before applying for internships</vt:lpstr>
      <vt:lpstr>Minimum number of courses/semesters/years in supervised practicum training before applying for internship</vt:lpstr>
      <vt:lpstr>how many practicum courses/sections your program usually offers to students in any regular/long semester</vt:lpstr>
      <vt:lpstr>Typical arrangements to place students in different practicum courses offered each semester/year</vt:lpstr>
      <vt:lpstr>Students’ allowance to apply for non-apa accredited internship programs in phase I of the appic match process</vt:lpstr>
      <vt:lpstr>Program faculty responsible for reviewing internship applicants’ appi essays and providing feedback before submission</vt:lpstr>
      <vt:lpstr>provide Mock interviews for students applying for internship</vt:lpstr>
      <vt:lpstr>Training clinic operated by faculty as an internal practice training site</vt:lpstr>
      <vt:lpstr>Training clinic funding</vt:lpstr>
      <vt:lpstr>Supervised practicum training at university student counseling center</vt:lpstr>
      <vt:lpstr>Requirement of a minimum number of peer-reviewed journal publications for students to successfully complete the program</vt:lpstr>
      <vt:lpstr>Requirement of a minimum number of conference presentations for students to successfully complete the program</vt:lpstr>
      <vt:lpstr>Administrative support</vt:lpstr>
      <vt:lpstr>Student Information and Funding</vt:lpstr>
      <vt:lpstr>Average number of applications doctoral programs received in the past 3 years</vt:lpstr>
      <vt:lpstr>Typical number of new doctoral students admits each year</vt:lpstr>
      <vt:lpstr>Institutional pressure to admit more or less doctoral students in the recent 3 years</vt:lpstr>
      <vt:lpstr>Percentage of students coming in with a bachelor degree</vt:lpstr>
      <vt:lpstr>Percentage of students coming in with a master’s degree</vt:lpstr>
      <vt:lpstr>Percentage of students coming in with a graduate degree in non-relevAnT fields without clinical experience</vt:lpstr>
      <vt:lpstr>Gre scores as a part of the admission application materials</vt:lpstr>
      <vt:lpstr>Plans to continue to waive gre requirements for the upcoming admission cycle (2022) if waived in 2021</vt:lpstr>
      <vt:lpstr>Gre psychology subject test score requirement</vt:lpstr>
      <vt:lpstr>2020-2021 new admittees’ financial support: full financial support (e.g., monthly stipends from assistantships + tuition waiver)</vt:lpstr>
      <vt:lpstr>2020-2021 new admittees’ financial support: partial financial support (e.g., monthly stipends from assistantships + partial tuition waiver)</vt:lpstr>
      <vt:lpstr>2020-2021 new admittees’ financial support: limited financial support (e.g., one-time small scholarships but no monthly stipends, partial tuition waiver but no assistantship</vt:lpstr>
      <vt:lpstr>2020-2021 new admittees’ financial support: no financial support</vt:lpstr>
      <vt:lpstr>Typical length of funding packing provided to incoming students along with the admission offer</vt:lpstr>
      <vt:lpstr>Financial support package including summer stipends (12 month vs. 9 month)</vt:lpstr>
      <vt:lpstr>Approximate amount of the monthly stipend for students in program who receive assistantships/fellowships</vt:lpstr>
      <vt:lpstr>Health insurance covered in the financial support package</vt:lpstr>
      <vt:lpstr>University activity (or student service) fees covered in the financial support package</vt:lpstr>
      <vt:lpstr>Approximate percentage of doctoral students who receive payments/stipends from external practicum placements</vt:lpstr>
      <vt:lpstr>Approximate percentage of doctoral students who hold a party-time job (not associated with assistantships) to get extra income</vt:lpstr>
      <vt:lpstr>Approximate percentage of students’ funding from teaching assistantships from the department/university</vt:lpstr>
      <vt:lpstr>Approximate percentage of students’ funding from research assistantships from the department/university</vt:lpstr>
      <vt:lpstr>Approximate percentage of students’ funding from research assistantships from the faculty’s external grants</vt:lpstr>
      <vt:lpstr>Approximate percentage of students’ funding from fellowships/scholarships from the university</vt:lpstr>
      <vt:lpstr>Approximate percentage of students’ funding from fellowships/scholarships from off-campus organizations</vt:lpstr>
      <vt:lpstr>Approximate percentage of students’ funding from other offices/departments on campus</vt:lpstr>
      <vt:lpstr>Other sources of funding</vt:lpstr>
      <vt:lpstr>Faculty</vt:lpstr>
      <vt:lpstr>Core program faculty (as defined by coa)</vt:lpstr>
      <vt:lpstr>Gender identity: Cisgender female</vt:lpstr>
      <vt:lpstr>Gender identity: Cisgender male</vt:lpstr>
      <vt:lpstr>Gender identity: non-binary, fluid, or queer</vt:lpstr>
      <vt:lpstr>Gender identity: Transgender</vt:lpstr>
      <vt:lpstr>Members of the Lgbtq community</vt:lpstr>
      <vt:lpstr>Members of ethnic-racial groups: White</vt:lpstr>
      <vt:lpstr>Members of ethnic-racial groups: black/African american</vt:lpstr>
      <vt:lpstr>Members of ethnic-racial groups: Hispanic/latinx american</vt:lpstr>
      <vt:lpstr>Members of ethnic-racial groups: Asian American and pacific islander</vt:lpstr>
      <vt:lpstr>Members of ethnic-racial groups: native american</vt:lpstr>
      <vt:lpstr>Members of ethnic-racial groups: bi- or multi-racial</vt:lpstr>
      <vt:lpstr>Members of ethnic-racial groups: other</vt:lpstr>
      <vt:lpstr>Program core faculty funding from the university/department: Travel to conference</vt:lpstr>
      <vt:lpstr>Program core faculty funding from the university/department: professional memberships </vt:lpstr>
      <vt:lpstr>Program core faculty funding from the university/department: ceus</vt:lpstr>
      <vt:lpstr>Program core faculty funding from the university/department: professional development activities</vt:lpstr>
      <vt:lpstr>Program core faculty funding from the university/department: licensure fee</vt:lpstr>
      <vt:lpstr>Typical teaching load of core faculty</vt:lpstr>
      <vt:lpstr>Teaching load adjustment/reduction for: teaching/supervising students’ clinical practicum training</vt:lpstr>
      <vt:lpstr>Teaching load adjustment/reduction for: advising a particular number of doctoral students or chairing theses/dissertations?</vt:lpstr>
      <vt:lpstr>Core faculty grants: federal grants</vt:lpstr>
      <vt:lpstr>Core faculty grants: private foundation grants</vt:lpstr>
      <vt:lpstr>Core faculty grants: other grants</vt:lpstr>
      <vt:lpstr>University upper administration (e.g., dean, provost, president) expectations for external grants</vt:lpstr>
      <vt:lpstr>University upper administration (e.g., dean, provost, president) level of value for your program</vt:lpstr>
      <vt:lpstr>Adequate number of core faculty for program needs</vt:lpstr>
      <vt:lpstr>Adequate amount of supports and resources provided by the department</vt:lpstr>
      <vt:lpstr>Adequate amount of institutional supports and resources provided by the university</vt:lpstr>
      <vt:lpstr>Faculty meetings during regular/long semesters</vt:lpstr>
      <vt:lpstr>Faculty meetings during the summer semester</vt:lpstr>
      <vt:lpstr>DCT</vt:lpstr>
      <vt:lpstr>Gender Identity</vt:lpstr>
      <vt:lpstr>Identity as an ethnic-racial minority</vt:lpstr>
      <vt:lpstr>Identity as a member of the LGBTQ community</vt:lpstr>
      <vt:lpstr>Academic rank</vt:lpstr>
      <vt:lpstr>Current dct arrangement in the program</vt:lpstr>
      <vt:lpstr>Years served as dct</vt:lpstr>
      <vt:lpstr>Years in the current program</vt:lpstr>
      <vt:lpstr>Years as a graduate faculty</vt:lpstr>
      <vt:lpstr>Other professional positions prior to becoming faculty</vt:lpstr>
      <vt:lpstr>Range of annual base salary (prior to dct stipend and summer teaching stipend)</vt:lpstr>
      <vt:lpstr>Summer courses</vt:lpstr>
      <vt:lpstr>Types of support/compensation provided by university/department as dct: Financial Compensation</vt:lpstr>
      <vt:lpstr>Types of support/compensation provided by university/department as dct: summer teaching stipend</vt:lpstr>
      <vt:lpstr>Types of support/compensation provided by university/department as dct: teaching load reduction</vt:lpstr>
      <vt:lpstr>Types of support/compensation provided by university/department as dct: graduate assistant (10 or 20 hour)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CCPTP Training Programs Survey</dc:title>
  <dc:creator>Hannah Hwang</dc:creator>
  <cp:lastModifiedBy>Hannah Hwang</cp:lastModifiedBy>
  <cp:revision>53</cp:revision>
  <dcterms:created xsi:type="dcterms:W3CDTF">2021-11-28T07:58:33Z</dcterms:created>
  <dcterms:modified xsi:type="dcterms:W3CDTF">2021-11-29T06:00:29Z</dcterms:modified>
</cp:coreProperties>
</file>